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2"/>
    <p:sldId id="381" r:id="rId3"/>
    <p:sldId id="382" r:id="rId4"/>
    <p:sldId id="383" r:id="rId5"/>
    <p:sldId id="384" r:id="rId6"/>
    <p:sldId id="385" r:id="rId7"/>
    <p:sldId id="373" r:id="rId8"/>
    <p:sldId id="378" r:id="rId9"/>
    <p:sldId id="257" r:id="rId10"/>
    <p:sldId id="376" r:id="rId11"/>
    <p:sldId id="258" r:id="rId12"/>
    <p:sldId id="259" r:id="rId13"/>
    <p:sldId id="260" r:id="rId14"/>
    <p:sldId id="318" r:id="rId15"/>
    <p:sldId id="321" r:id="rId16"/>
    <p:sldId id="261" r:id="rId17"/>
    <p:sldId id="262" r:id="rId18"/>
    <p:sldId id="263" r:id="rId19"/>
    <p:sldId id="293" r:id="rId20"/>
    <p:sldId id="264" r:id="rId21"/>
    <p:sldId id="265" r:id="rId22"/>
    <p:sldId id="329" r:id="rId23"/>
    <p:sldId id="350" r:id="rId24"/>
    <p:sldId id="351" r:id="rId25"/>
    <p:sldId id="352" r:id="rId26"/>
    <p:sldId id="334" r:id="rId27"/>
    <p:sldId id="359" r:id="rId28"/>
    <p:sldId id="360" r:id="rId29"/>
    <p:sldId id="361" r:id="rId30"/>
    <p:sldId id="362" r:id="rId31"/>
    <p:sldId id="296" r:id="rId32"/>
    <p:sldId id="266" r:id="rId33"/>
    <p:sldId id="327" r:id="rId34"/>
    <p:sldId id="353" r:id="rId35"/>
    <p:sldId id="379" r:id="rId36"/>
    <p:sldId id="354" r:id="rId37"/>
    <p:sldId id="340" r:id="rId38"/>
    <p:sldId id="344" r:id="rId39"/>
    <p:sldId id="342" r:id="rId40"/>
    <p:sldId id="377" r:id="rId41"/>
    <p:sldId id="347" r:id="rId42"/>
    <p:sldId id="345" r:id="rId43"/>
    <p:sldId id="346" r:id="rId44"/>
    <p:sldId id="363" r:id="rId45"/>
    <p:sldId id="349" r:id="rId46"/>
    <p:sldId id="348" r:id="rId47"/>
    <p:sldId id="335" r:id="rId48"/>
    <p:sldId id="305" r:id="rId49"/>
    <p:sldId id="357" r:id="rId50"/>
    <p:sldId id="278" r:id="rId51"/>
    <p:sldId id="358" r:id="rId52"/>
    <p:sldId id="280" r:id="rId53"/>
    <p:sldId id="386" r:id="rId54"/>
    <p:sldId id="302" r:id="rId55"/>
    <p:sldId id="364" r:id="rId56"/>
    <p:sldId id="369" r:id="rId57"/>
    <p:sldId id="365" r:id="rId58"/>
    <p:sldId id="387" r:id="rId59"/>
    <p:sldId id="281" r:id="rId60"/>
    <p:sldId id="368" r:id="rId61"/>
    <p:sldId id="388" r:id="rId62"/>
    <p:sldId id="304" r:id="rId63"/>
    <p:sldId id="366" r:id="rId64"/>
    <p:sldId id="307" r:id="rId65"/>
    <p:sldId id="306" r:id="rId66"/>
    <p:sldId id="292" r:id="rId67"/>
    <p:sldId id="336" r:id="rId68"/>
    <p:sldId id="371" r:id="rId69"/>
    <p:sldId id="372" r:id="rId70"/>
    <p:sldId id="337" r:id="rId71"/>
    <p:sldId id="312" r:id="rId72"/>
    <p:sldId id="297" r:id="rId73"/>
    <p:sldId id="275" r:id="rId74"/>
    <p:sldId id="374" r:id="rId75"/>
    <p:sldId id="290" r:id="rId76"/>
    <p:sldId id="291" r:id="rId77"/>
    <p:sldId id="380" r:id="rId78"/>
    <p:sldId id="367" r:id="rId79"/>
    <p:sldId id="375" r:id="rId80"/>
    <p:sldId id="370" r:id="rId81"/>
  </p:sldIdLst>
  <p:sldSz cx="9144000" cy="6858000" type="screen4x3"/>
  <p:notesSz cx="6669088" cy="9872663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eilsmith:Library:Containers:com.apple.mail:Data:Library:Mail%20Downloads:AE2AC6C5-3879-44A4-8269-54F5C0E844CC:2WR%20conversion%20rates%202010-2014%20-%20ELH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400"/>
            </a:pPr>
            <a:r>
              <a:rPr lang="en-US" sz="2800" dirty="0" smtClean="0"/>
              <a:t>Conversion</a:t>
            </a:r>
            <a:r>
              <a:rPr lang="en-US" sz="2800" baseline="0" dirty="0" smtClean="0"/>
              <a:t> Rate -</a:t>
            </a:r>
            <a:r>
              <a:rPr lang="en-US" sz="2800" dirty="0" smtClean="0"/>
              <a:t>% </a:t>
            </a:r>
            <a:r>
              <a:rPr lang="en-US" sz="2800" dirty="0"/>
              <a:t>New Cancer diagnosed following </a:t>
            </a:r>
            <a:r>
              <a:rPr lang="en-US" sz="2800" dirty="0" smtClean="0"/>
              <a:t>2WW Referral at ELHT  2013-14 </a:t>
            </a:r>
            <a:endParaRPr lang="en-US" sz="2800" dirty="0"/>
          </a:p>
        </c:rich>
      </c:tx>
      <c:layout>
        <c:manualLayout>
          <c:xMode val="edge"/>
          <c:yMode val="edge"/>
          <c:x val="0.18400163109447512"/>
          <c:y val="2.347302365244801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750920336898009"/>
          <c:y val="0.14640043812519524"/>
          <c:w val="0.71830540114030328"/>
          <c:h val="0.517330512968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'2013-14'!$D$25</c:f>
              <c:strCache>
                <c:ptCount val="1"/>
                <c:pt idx="0">
                  <c:v>% New Cancer diagnosed</c:v>
                </c:pt>
              </c:strCache>
            </c:strRef>
          </c:tx>
          <c:invertIfNegative val="0"/>
          <c:cat>
            <c:strRef>
              <c:f>'2013-14'!$A$26:$A$39</c:f>
              <c:strCache>
                <c:ptCount val="14"/>
                <c:pt idx="0">
                  <c:v>Haematology</c:v>
                </c:pt>
                <c:pt idx="1">
                  <c:v>Lung</c:v>
                </c:pt>
                <c:pt idx="2">
                  <c:v>Urology </c:v>
                </c:pt>
                <c:pt idx="3">
                  <c:v>Sarcoma</c:v>
                </c:pt>
                <c:pt idx="4">
                  <c:v>Skin</c:v>
                </c:pt>
                <c:pt idx="5">
                  <c:v>Gynaecology</c:v>
                </c:pt>
                <c:pt idx="6">
                  <c:v>Breast (inc Symptomatic)</c:v>
                </c:pt>
                <c:pt idx="7">
                  <c:v>Upper GI (inc HPB)</c:v>
                </c:pt>
                <c:pt idx="8">
                  <c:v>Colorectal</c:v>
                </c:pt>
                <c:pt idx="9">
                  <c:v>Head and Neck</c:v>
                </c:pt>
                <c:pt idx="10">
                  <c:v>Total </c:v>
                </c:pt>
                <c:pt idx="11">
                  <c:v>Brain/CNS</c:v>
                </c:pt>
                <c:pt idx="12">
                  <c:v>Other</c:v>
                </c:pt>
                <c:pt idx="13">
                  <c:v>Paediatrics</c:v>
                </c:pt>
              </c:strCache>
            </c:strRef>
          </c:cat>
          <c:val>
            <c:numRef>
              <c:f>'2013-14'!$D$26:$D$39</c:f>
              <c:numCache>
                <c:formatCode>General</c:formatCode>
                <c:ptCount val="14"/>
                <c:pt idx="0">
                  <c:v>52</c:v>
                </c:pt>
                <c:pt idx="1">
                  <c:v>32</c:v>
                </c:pt>
                <c:pt idx="2">
                  <c:v>25</c:v>
                </c:pt>
                <c:pt idx="3">
                  <c:v>20</c:v>
                </c:pt>
                <c:pt idx="4">
                  <c:v>9</c:v>
                </c:pt>
                <c:pt idx="5">
                  <c:v>7</c:v>
                </c:pt>
                <c:pt idx="6">
                  <c:v>6</c:v>
                </c:pt>
                <c:pt idx="7">
                  <c:v>6</c:v>
                </c:pt>
                <c:pt idx="8">
                  <c:v>5</c:v>
                </c:pt>
                <c:pt idx="9">
                  <c:v>5</c:v>
                </c:pt>
                <c:pt idx="10">
                  <c:v>9.0000000000000052E-2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911808"/>
        <c:axId val="65917696"/>
      </c:barChart>
      <c:catAx>
        <c:axId val="6591180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en-US" sz="1800"/>
            </a:pPr>
            <a:endParaRPr lang="en-US"/>
          </a:p>
        </c:txPr>
        <c:crossAx val="65917696"/>
        <c:crosses val="autoZero"/>
        <c:auto val="1"/>
        <c:lblAlgn val="ctr"/>
        <c:lblOffset val="100"/>
        <c:noMultiLvlLbl val="0"/>
      </c:catAx>
      <c:valAx>
        <c:axId val="65917696"/>
        <c:scaling>
          <c:orientation val="minMax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 lang="en-US"/>
                </a:pPr>
                <a:r>
                  <a:rPr lang="en-GB"/>
                  <a:t>Percentage 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65911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067207126418166"/>
          <c:y val="0.40383538685561915"/>
          <c:w val="0.19102751931137307"/>
          <c:h val="0.13675431919274408"/>
        </c:manualLayout>
      </c:layout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9F8A6-FFC7-4D81-B276-41BDDB1B339B}" type="datetimeFigureOut">
              <a:rPr lang="en-US" smtClean="0"/>
              <a:pPr/>
              <a:t>11/25/2015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580E-42A4-4970-8C63-E5BEA28395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62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889212" y="4689515"/>
            <a:ext cx="4890665" cy="4442698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1219322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NICE</a:t>
            </a:r>
            <a:r>
              <a:rPr lang="en-GB" baseline="0" dirty="0" smtClean="0"/>
              <a:t> not Nice.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249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Likely to be large increase in numbers or head and neck referrals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523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a G.P. does a</a:t>
            </a:r>
            <a:r>
              <a:rPr lang="en-GB" baseline="0" dirty="0" smtClean="0"/>
              <a:t> test first (FBC, CXR, PSA, USS)  the conversion rate is higher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628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Could</a:t>
            </a:r>
            <a:r>
              <a:rPr lang="en-GB" baseline="0" dirty="0" smtClean="0"/>
              <a:t> this be due to multiple myeloma or </a:t>
            </a:r>
            <a:r>
              <a:rPr lang="en-GB" baseline="0" dirty="0" err="1" smtClean="0"/>
              <a:t>boney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secondaries</a:t>
            </a:r>
            <a:r>
              <a:rPr lang="en-GB" baseline="0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040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likely</a:t>
            </a:r>
            <a:r>
              <a:rPr lang="en-GB" baseline="0" dirty="0" smtClean="0"/>
              <a:t> to be available already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732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Multiple myeloma is a</a:t>
            </a:r>
            <a:r>
              <a:rPr lang="en-GB" baseline="0" dirty="0" smtClean="0"/>
              <a:t> challenging cancer to diagnose in primary care. Often multiple G.P. appointments and long delays until discovered.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15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Background, history of cancer referral guidance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759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Media storm puts pressure on G.P.s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782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Riding the wave of cancer or getting wiped out by 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3437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</a:t>
            </a:r>
            <a:r>
              <a:rPr lang="en-US" baseline="0" dirty="0" smtClean="0"/>
              <a:t> changed – same as guidelines from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7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BMJ flow charts- more spaghetti.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7127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Symptomatic</a:t>
            </a:r>
            <a:r>
              <a:rPr lang="en-GB" baseline="0" dirty="0" smtClean="0"/>
              <a:t> breast disease is different that suspected cancer but also need to be seen within 2 weeks.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092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Ordering an urgent USS, click on priority and highlight red cross.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73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Care not to overwhelm the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036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2451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1192213"/>
            <a:ext cx="7772401" cy="321468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4038600" cy="5257801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5081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3086100"/>
            <a:ext cx="5486400" cy="22812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8"/>
            <a:ext cx="5486400" cy="14906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525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algn="ctr">
        <a:defRPr sz="4400">
          <a:latin typeface="Calibri"/>
          <a:ea typeface="Calibri"/>
          <a:cs typeface="Calibri"/>
          <a:sym typeface="Calibri"/>
        </a:defRPr>
      </a:lvl6pPr>
      <a:lvl7pPr algn="ctr">
        <a:defRPr sz="4400">
          <a:latin typeface="Calibri"/>
          <a:ea typeface="Calibri"/>
          <a:cs typeface="Calibri"/>
          <a:sym typeface="Calibri"/>
        </a:defRPr>
      </a:lvl7pPr>
      <a:lvl8pPr algn="ctr">
        <a:defRPr sz="4400">
          <a:latin typeface="Calibri"/>
          <a:ea typeface="Calibri"/>
          <a:cs typeface="Calibri"/>
          <a:sym typeface="Calibri"/>
        </a:defRPr>
      </a:lvl8pPr>
      <a:lvl9pPr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hyperlink" Target="https://www.youtube.com/channel/UCrYiQbrHZ8-uhXxAYNf5RlA?sa=X&amp;ved=0CBgQ9QEwAWoVChMI5b2sk9DxxgIVgzkUCh2UqgW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ce.org.uk/guidance/NG12/chapter/1-recommendatio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hyperlink" Target="http://www.google.co.uk/imgres?imgurl=http://www.maurilioamorim.com/wp-content/uploads/2010/11/red-flag.jpg&amp;imgrefurl=http://www.maurilioamorim.com/2010/11/red-flags-your-business-relationship-is-in-trouble/&amp;usg=__BTAFTtLdBOoAGPBEHKbu1BUGzqU=&amp;h=429&amp;w=642&amp;sz=34&amp;hl=en&amp;start=3&amp;zoom=1&amp;itbs=1&amp;tbnid=Aa_M9mjLGpK-AM:&amp;tbnh=92&amp;tbnw=137&amp;prev=/images?q=red+flag&amp;hl=en&amp;sa=G&amp;gbv=2&amp;tbs=isch:1&amp;ei=aDuLTdntMMawhQfXoIC-DQ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channel/UCrYiQbrHZ8-uhXxAYNf5RlA?sa=X&amp;ved=0CBgQ9QEwAWoVChMI5b2sk9DxxgIVgzkUCh2UqgWY" TargetMode="Externa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channel/UCrYiQbrHZ8-uhXxAYNf5RlA?sa=X&amp;ved=0CBgQ9QEwAWoVChMI5b2sk9DxxgIVgzkUCh2UqgWY" TargetMode="Externa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mj.com/content/351/bmj.h3640" TargetMode="External"/><Relationship Id="rId3" Type="http://schemas.openxmlformats.org/officeDocument/2006/relationships/hyperlink" Target="http://www.nice.org.uk/guidance/ng12/resources" TargetMode="External"/><Relationship Id="rId7" Type="http://schemas.openxmlformats.org/officeDocument/2006/relationships/hyperlink" Target="http://www.nbmedical.com/hot-topics" TargetMode="External"/><Relationship Id="rId2" Type="http://schemas.openxmlformats.org/officeDocument/2006/relationships/hyperlink" Target="http://www.nice.org.uk/guidance/NG12/chapter/1-recommenda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p-update.co.uk/The-GP-Cancer-Update-Course" TargetMode="External"/><Relationship Id="rId5" Type="http://schemas.openxmlformats.org/officeDocument/2006/relationships/hyperlink" Target="http://www.macmillan.org.uk/Documents/AboutUs/Health_professionals/PCCL/Rapidreferralguidelines.pdf" TargetMode="External"/><Relationship Id="rId4" Type="http://schemas.openxmlformats.org/officeDocument/2006/relationships/hyperlink" Target="http://www.cancerresearchuk.org/health-professional/learning-and-development-tools/nice-cancer-referral-guideline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channel/UCrYiQbrHZ8-uhXxAYNf5RlA?sa=X&amp;ved=0CBgQ9QEwAWoVChMI5b2sk9DxxgIVgzkUCh2UqgWY" TargetMode="Externa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channel/UCrYiQbrHZ8-uhXxAYNf5RlA?sa=X&amp;ved=0CBgQ9QEwAWoVChMI5b2sk9DxxgIVgzkUCh2UqgWY" TargetMode="Externa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channel/UCrYiQbrHZ8-uhXxAYNf5RlA?sa=X&amp;ved=0CBgQ9QEwAWoVChMI5b2sk9DxxgIVgzkUCh2UqgWY" TargetMode="Externa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channel/UCrYiQbrHZ8-uhXxAYNf5RlA?sa=X&amp;ved=0CBgQ9QEwAWoVChMI5b2sk9DxxgIVgzkUCh2UqgWY" TargetMode="External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channel/UCrYiQbrHZ8-uhXxAYNf5RlA?sa=X&amp;ved=0CBgQ9QEwAWoVChMI5b2sk9DxxgIVgzkUCh2UqgWY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827582" y="1628799"/>
            <a:ext cx="7632850" cy="288032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/>
              <a:t>SUSPECTED CANCER: RECOGNITION AND REFERRAL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1375229" y="4005064"/>
            <a:ext cx="6400800" cy="1512168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defRPr sz="40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888888"/>
                </a:solidFill>
              </a:rPr>
              <a:t>Neil Smith 2015</a:t>
            </a:r>
          </a:p>
        </p:txBody>
      </p:sp>
      <p:pic>
        <p:nvPicPr>
          <p:cNvPr id="51" name="image1.jpeg" descr="M_mid_RGB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79" y="5693904"/>
            <a:ext cx="2705100" cy="112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age2.jpeg" descr="bwdccg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92163"/>
            <a:ext cx="3744419" cy="1008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3.jpeg" descr="elccg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46704" y="577214"/>
            <a:ext cx="3999890" cy="1223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4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65274" y="5619202"/>
            <a:ext cx="2478727" cy="113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5.png"/>
          <p:cNvPicPr/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786270" y="5693904"/>
            <a:ext cx="2866347" cy="113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https://encrypted-tbn1.gstatic.com/images?q=tbn:ANd9GcSuHXiiRNh6UvTQkkKp9m90SCXFvbTNyBzyMb6sABOnGOddBmmyv6_2yAFSeg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23" y="5768605"/>
            <a:ext cx="954554" cy="92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219" y="0"/>
            <a:ext cx="373062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493713"/>
            <a:ext cx="7553325" cy="754062"/>
          </a:xfrm>
        </p:spPr>
        <p:txBody>
          <a:bodyPr>
            <a:noAutofit/>
          </a:bodyPr>
          <a:lstStyle/>
          <a:p>
            <a:pPr defTabSz="457200" eaLnBrk="1" hangingPunct="1"/>
            <a:r>
              <a:rPr lang="en-US" altLang="en-US" sz="5000" b="1" dirty="0" smtClean="0"/>
              <a:t>Cancer – where are we?</a:t>
            </a:r>
            <a:endParaRPr lang="en-GB" altLang="en-US" sz="5000" b="1" dirty="0" smtClean="0"/>
          </a:p>
        </p:txBody>
      </p:sp>
      <p:graphicFrame>
        <p:nvGraphicFramePr>
          <p:cNvPr id="35843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3899314"/>
              </p:ext>
            </p:extLst>
          </p:nvPr>
        </p:nvGraphicFramePr>
        <p:xfrm>
          <a:off x="633413" y="1567543"/>
          <a:ext cx="8042501" cy="464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r:id="rId3" imgW="7663336" imgH="4279763" progId="">
                  <p:embed/>
                </p:oleObj>
              </mc:Choice>
              <mc:Fallback>
                <p:oleObj r:id="rId3" imgW="7663336" imgH="4279763" progId="">
                  <p:embed/>
                  <p:pic>
                    <p:nvPicPr>
                      <p:cNvPr id="0" name="Picture 7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3" y="1567543"/>
                        <a:ext cx="8042501" cy="46491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13" y="5907088"/>
            <a:ext cx="9121775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6.jpeg" descr="NICE1.jpg"/>
          <p:cNvPicPr/>
          <p:nvPr/>
        </p:nvPicPr>
        <p:blipFill>
          <a:blip r:embed="rId3">
            <a:extLst/>
          </a:blip>
          <a:srcRect l="192" r="192"/>
          <a:stretch>
            <a:fillRect/>
          </a:stretch>
        </p:blipFill>
        <p:spPr>
          <a:xfrm>
            <a:off x="2889250" y="14288"/>
            <a:ext cx="6254750" cy="3986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7.jpeg" descr="NICE 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519" y="3983578"/>
            <a:ext cx="4896545" cy="287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8.png" descr="NICE 4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908720"/>
            <a:ext cx="2850570" cy="2232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9.jpeg" descr="Nice_biscuit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2080" y="3969060"/>
            <a:ext cx="3851920" cy="2888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107503" y="274638"/>
            <a:ext cx="8928993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 defTabSz="832104">
              <a:defRPr sz="1800"/>
            </a:pPr>
            <a:r>
              <a:rPr sz="5000" dirty="0"/>
              <a:t>Referral </a:t>
            </a:r>
            <a:r>
              <a:rPr sz="5000" dirty="0" err="1" smtClean="0"/>
              <a:t>Guid</a:t>
            </a:r>
            <a:r>
              <a:rPr lang="en-GB" sz="5000" dirty="0" err="1" smtClean="0"/>
              <a:t>ance</a:t>
            </a:r>
            <a:r>
              <a:rPr sz="5000" dirty="0" smtClean="0"/>
              <a:t> </a:t>
            </a:r>
            <a:r>
              <a:rPr sz="5000" dirty="0"/>
              <a:t/>
            </a:r>
            <a:br>
              <a:rPr sz="5000" dirty="0"/>
            </a:br>
            <a:r>
              <a:rPr sz="5000" dirty="0"/>
              <a:t>for Suspected Cancer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179512" y="2060848"/>
            <a:ext cx="8964487" cy="468052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00037" lvl="0" indent="-300037">
              <a:spcBef>
                <a:spcPts val="600"/>
              </a:spcBef>
              <a:defRPr sz="1800"/>
            </a:pPr>
            <a:r>
              <a:rPr sz="3900" dirty="0"/>
              <a:t>Department of Health (2000) guidelines </a:t>
            </a:r>
          </a:p>
          <a:p>
            <a:pPr marL="300037" lvl="0" indent="-300037">
              <a:spcBef>
                <a:spcPts val="600"/>
              </a:spcBef>
              <a:defRPr sz="1800"/>
            </a:pPr>
            <a:r>
              <a:rPr sz="3900" dirty="0"/>
              <a:t>NICE </a:t>
            </a:r>
            <a:r>
              <a:rPr sz="3900" dirty="0" err="1" smtClean="0"/>
              <a:t>guid</a:t>
            </a:r>
            <a:r>
              <a:rPr lang="en-GB" sz="3900" dirty="0" err="1" smtClean="0"/>
              <a:t>ance</a:t>
            </a:r>
            <a:r>
              <a:rPr sz="3900" dirty="0" smtClean="0"/>
              <a:t> </a:t>
            </a:r>
            <a:r>
              <a:rPr sz="3900" dirty="0"/>
              <a:t>2005 </a:t>
            </a:r>
          </a:p>
          <a:p>
            <a:pPr marL="300037" lvl="0" indent="-300037">
              <a:spcBef>
                <a:spcPts val="600"/>
              </a:spcBef>
              <a:defRPr sz="1800"/>
            </a:pPr>
            <a:r>
              <a:rPr lang="en-GB" sz="3900" dirty="0" smtClean="0"/>
              <a:t>11 tumour sites &amp;</a:t>
            </a:r>
            <a:r>
              <a:rPr sz="3900" dirty="0" smtClean="0"/>
              <a:t> </a:t>
            </a:r>
            <a:r>
              <a:rPr sz="3900" dirty="0"/>
              <a:t>Cancer in Children and Young Adults</a:t>
            </a:r>
          </a:p>
          <a:p>
            <a:pPr marL="300037" lvl="0" indent="-300037">
              <a:spcBef>
                <a:spcPts val="600"/>
              </a:spcBef>
              <a:defRPr sz="1800"/>
            </a:pPr>
            <a:r>
              <a:rPr sz="3900" dirty="0"/>
              <a:t>Ovarian Cancer 2011</a:t>
            </a:r>
          </a:p>
          <a:p>
            <a:pPr marL="300037" lvl="0" indent="-300037">
              <a:spcBef>
                <a:spcPts val="600"/>
              </a:spcBef>
              <a:defRPr sz="1800"/>
            </a:pPr>
            <a:r>
              <a:rPr lang="en-GB" sz="3900" dirty="0" smtClean="0"/>
              <a:t>NICE </a:t>
            </a:r>
            <a:r>
              <a:rPr sz="3900" dirty="0" smtClean="0"/>
              <a:t>Updated 2015</a:t>
            </a:r>
            <a:endParaRPr lang="en-GB" sz="3900" dirty="0"/>
          </a:p>
          <a:p>
            <a:pPr marL="300037" lvl="0" indent="-300037">
              <a:spcBef>
                <a:spcPts val="600"/>
              </a:spcBef>
              <a:defRPr sz="1800"/>
            </a:pPr>
            <a:endParaRPr sz="2800" dirty="0"/>
          </a:p>
          <a:p>
            <a:pPr marL="300037" lvl="0" indent="-300037">
              <a:spcBef>
                <a:spcPts val="600"/>
              </a:spcBef>
              <a:defRPr sz="1800"/>
            </a:pPr>
            <a:r>
              <a:rPr sz="2800" dirty="0">
                <a:hlinkClick r:id="rId3"/>
              </a:rPr>
              <a:t>http://www.nice.org.uk/guidance/NG12/chapter/1-recommendations</a:t>
            </a:r>
            <a:r>
              <a:rPr sz="2800" dirty="0"/>
              <a:t> </a:t>
            </a:r>
          </a:p>
        </p:txBody>
      </p:sp>
      <p:pic>
        <p:nvPicPr>
          <p:cNvPr id="5" name="Picture 10" descr="ANd9GcSZpXeGDClTkOZWYLV6aK6d5jwoT68XmKgRPoeSP-OyibnF8PTj57U7sX9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32" y="1"/>
            <a:ext cx="3434746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187625" y="274638"/>
            <a:ext cx="5343634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latin typeface="Lucida Calligraphy"/>
                <a:ea typeface="Lucida Calligraphy"/>
                <a:cs typeface="Lucida Calligraphy"/>
                <a:sym typeface="Lucida Calligraphy"/>
              </a:defRPr>
            </a:lvl1pPr>
          </a:lstStyle>
          <a:p>
            <a:pPr lvl="0">
              <a:defRPr sz="1800"/>
            </a:pPr>
            <a:r>
              <a:rPr sz="4400" dirty="0"/>
              <a:t> </a:t>
            </a:r>
            <a:r>
              <a:rPr sz="5400" dirty="0" smtClean="0">
                <a:latin typeface="Brush Script MT Italic"/>
                <a:cs typeface="Brush Script MT Italic"/>
              </a:rPr>
              <a:t>TELEGRAPH</a:t>
            </a:r>
            <a:r>
              <a:rPr lang="en-GB" sz="5400" dirty="0" smtClean="0">
                <a:latin typeface="Brush Script MT Italic"/>
                <a:cs typeface="Brush Script MT Italic"/>
              </a:rPr>
              <a:t/>
            </a:r>
            <a:br>
              <a:rPr lang="en-GB" sz="5400" dirty="0" smtClean="0">
                <a:latin typeface="Brush Script MT Italic"/>
                <a:cs typeface="Brush Script MT Italic"/>
              </a:rPr>
            </a:br>
            <a:r>
              <a:rPr sz="5400" dirty="0" smtClean="0">
                <a:latin typeface="Brush Script MT Italic"/>
                <a:cs typeface="Brush Script MT Italic"/>
              </a:rPr>
              <a:t> </a:t>
            </a:r>
            <a:r>
              <a:rPr sz="5400" dirty="0">
                <a:latin typeface="Brush Script MT Italic"/>
                <a:cs typeface="Brush Script MT Italic"/>
              </a:rPr>
              <a:t>23/06/15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107503" y="1844824"/>
            <a:ext cx="8928993" cy="4281339"/>
          </a:xfrm>
          <a:prstGeom prst="rect">
            <a:avLst/>
          </a:prstGeom>
        </p:spPr>
        <p:txBody>
          <a:bodyPr/>
          <a:lstStyle/>
          <a:p>
            <a:pPr marL="385762" lvl="0" indent="-385762">
              <a:spcBef>
                <a:spcPts val="800"/>
              </a:spcBef>
              <a:defRPr sz="1800"/>
            </a:pPr>
            <a:r>
              <a:rPr sz="3600" b="1" dirty="0"/>
              <a:t>GP delays referring cancer patients are costing 10,000 lives a year, </a:t>
            </a:r>
            <a:r>
              <a:rPr sz="3600" b="1" dirty="0" smtClean="0"/>
              <a:t>N</a:t>
            </a:r>
            <a:r>
              <a:rPr lang="en-GB" sz="3600" b="1" dirty="0" smtClean="0"/>
              <a:t>ICE</a:t>
            </a:r>
            <a:r>
              <a:rPr sz="3600" b="1" dirty="0" smtClean="0"/>
              <a:t> </a:t>
            </a:r>
            <a:r>
              <a:rPr sz="3600" b="1" dirty="0"/>
              <a:t>warns </a:t>
            </a:r>
          </a:p>
          <a:p>
            <a:pPr marL="0" lvl="0" indent="0">
              <a:buSzTx/>
              <a:buNone/>
              <a:defRPr sz="1800"/>
            </a:pPr>
            <a:endParaRPr sz="3600" b="1" dirty="0"/>
          </a:p>
          <a:p>
            <a:pPr marL="385762" lvl="0" indent="-385762">
              <a:spcBef>
                <a:spcPts val="800"/>
              </a:spcBef>
              <a:defRPr sz="1800"/>
            </a:pPr>
            <a:r>
              <a:rPr sz="3600" b="1" dirty="0"/>
              <a:t>Family doctors to be issued with checklist of symptoms to help them spot cancer </a:t>
            </a:r>
            <a:r>
              <a:rPr lang="en-GB" sz="3600" b="1" dirty="0" smtClean="0"/>
              <a:t>quicker </a:t>
            </a:r>
            <a:r>
              <a:rPr sz="3600" b="1" dirty="0" smtClean="0"/>
              <a:t>in </a:t>
            </a:r>
            <a:r>
              <a:rPr lang="en-GB" sz="3600" b="1" dirty="0" smtClean="0"/>
              <a:t>a </a:t>
            </a:r>
            <a:r>
              <a:rPr sz="3600" b="1" dirty="0" smtClean="0"/>
              <a:t>bid </a:t>
            </a:r>
            <a:r>
              <a:rPr sz="3600" b="1" dirty="0"/>
              <a:t>to prevent at least half of needless </a:t>
            </a:r>
            <a:r>
              <a:rPr sz="3600" b="1" dirty="0" smtClean="0"/>
              <a:t>deaths</a:t>
            </a:r>
            <a:r>
              <a:rPr lang="en-GB" sz="3600" b="1" dirty="0" smtClean="0"/>
              <a:t>.</a:t>
            </a:r>
            <a:endParaRPr sz="3600" b="1" dirty="0"/>
          </a:p>
        </p:txBody>
      </p:sp>
      <p:pic>
        <p:nvPicPr>
          <p:cNvPr id="72" name="image1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475656" cy="1475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expect mo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39" y="-144992"/>
            <a:ext cx="2230796" cy="21338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en-GB" sz="5000" dirty="0" smtClean="0"/>
              <a:t>2WR and the realities of G.P. </a:t>
            </a:r>
            <a:endParaRPr lang="en-GB" sz="5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5" y="945039"/>
            <a:ext cx="4104457" cy="249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696" y="4085298"/>
            <a:ext cx="3456385" cy="2433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19" y="3815786"/>
            <a:ext cx="3816424" cy="2832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4" y="3815786"/>
            <a:ext cx="2773211" cy="283231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49" y="945039"/>
            <a:ext cx="2870051" cy="287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80728"/>
            <a:ext cx="2016224" cy="23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59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277" y="-104156"/>
            <a:ext cx="4474723" cy="3162558"/>
          </a:xfrm>
          <a:prstGeom prst="rect">
            <a:avLst/>
          </a:prstGeom>
        </p:spPr>
      </p:pic>
      <p:pic>
        <p:nvPicPr>
          <p:cNvPr id="3" name="Picture 2" descr="surf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7236" cy="3058402"/>
          </a:xfrm>
          <a:prstGeom prst="rect">
            <a:avLst/>
          </a:prstGeom>
        </p:spPr>
      </p:pic>
      <p:pic>
        <p:nvPicPr>
          <p:cNvPr id="6" name="Picture 5" descr="wipeout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2166"/>
            <a:ext cx="4556627" cy="3087477"/>
          </a:xfrm>
          <a:prstGeom prst="rect">
            <a:avLst/>
          </a:prstGeom>
        </p:spPr>
      </p:pic>
      <p:pic>
        <p:nvPicPr>
          <p:cNvPr id="7" name="Picture 6" descr="wipeout shar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73" y="3752166"/>
            <a:ext cx="4556627" cy="31058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840" y="3105835"/>
            <a:ext cx="907715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Riding the wave of cancer or getting wiped out by it?</a:t>
            </a:r>
          </a:p>
        </p:txBody>
      </p:sp>
    </p:spTree>
    <p:extLst>
      <p:ext uri="{BB962C8B-B14F-4D97-AF65-F5344CB8AC3E}">
        <p14:creationId xmlns:p14="http://schemas.microsoft.com/office/powerpoint/2010/main" val="2513643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08012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en-GB" sz="5000" dirty="0"/>
              <a:t>OPPORTUNITIES</a:t>
            </a:r>
            <a:endParaRPr sz="5000" dirty="0"/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07503" y="1311424"/>
            <a:ext cx="8928993" cy="51431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00550" lvl="0" indent="-400550" defTabSz="813816">
              <a:spcBef>
                <a:spcPts val="500"/>
              </a:spcBef>
              <a:buFontTx/>
              <a:buAutoNum type="arabicPeriod"/>
              <a:defRPr sz="1800"/>
            </a:pPr>
            <a:r>
              <a:rPr sz="2800" dirty="0"/>
              <a:t>Earlier diagnosis, earlier stage, earlier </a:t>
            </a:r>
            <a:r>
              <a:rPr sz="2800" dirty="0" smtClean="0"/>
              <a:t>treatment</a:t>
            </a:r>
            <a:endParaRPr sz="2800" dirty="0"/>
          </a:p>
          <a:p>
            <a:pPr marL="400550" lvl="0" indent="-400550" defTabSz="813816">
              <a:spcBef>
                <a:spcPts val="500"/>
              </a:spcBef>
              <a:buFontTx/>
              <a:buAutoNum type="arabicPeriod"/>
              <a:defRPr sz="1800"/>
            </a:pPr>
            <a:r>
              <a:rPr sz="2800" dirty="0"/>
              <a:t>Saves lives, increased </a:t>
            </a:r>
            <a:r>
              <a:rPr sz="2800" dirty="0" smtClean="0"/>
              <a:t>survival</a:t>
            </a:r>
            <a:endParaRPr sz="2800" dirty="0"/>
          </a:p>
          <a:p>
            <a:pPr marL="400550" lvl="0" indent="-400550" defTabSz="813816">
              <a:spcBef>
                <a:spcPts val="500"/>
              </a:spcBef>
              <a:buFontTx/>
              <a:buAutoNum type="arabicPeriod"/>
              <a:defRPr sz="1800"/>
            </a:pPr>
            <a:r>
              <a:rPr sz="2800" dirty="0"/>
              <a:t>Saves money (NHS &amp; society</a:t>
            </a:r>
            <a:r>
              <a:rPr sz="2800" dirty="0" smtClean="0"/>
              <a:t>)</a:t>
            </a:r>
            <a:endParaRPr sz="2800" dirty="0"/>
          </a:p>
          <a:p>
            <a:pPr marL="400550" lvl="0" indent="-400550" defTabSz="813816">
              <a:spcBef>
                <a:spcPts val="500"/>
              </a:spcBef>
              <a:buFontTx/>
              <a:buAutoNum type="arabicPeriod"/>
              <a:defRPr sz="1800"/>
            </a:pPr>
            <a:r>
              <a:rPr sz="2800" dirty="0"/>
              <a:t>Supports G.P.s </a:t>
            </a:r>
            <a:r>
              <a:rPr sz="2800" dirty="0" smtClean="0"/>
              <a:t>thinking </a:t>
            </a:r>
            <a:r>
              <a:rPr sz="2800" dirty="0"/>
              <a:t>cancer and </a:t>
            </a:r>
            <a:r>
              <a:rPr lang="en-GB" sz="2800" dirty="0" smtClean="0"/>
              <a:t>acting </a:t>
            </a:r>
            <a:r>
              <a:rPr sz="2800" dirty="0" smtClean="0"/>
              <a:t>consistent</a:t>
            </a:r>
            <a:r>
              <a:rPr lang="en-GB" sz="2800" dirty="0" err="1" smtClean="0"/>
              <a:t>ly</a:t>
            </a:r>
            <a:endParaRPr sz="2800" dirty="0"/>
          </a:p>
          <a:p>
            <a:pPr marL="400550" lvl="0" indent="-400550" defTabSz="813816">
              <a:spcBef>
                <a:spcPts val="500"/>
              </a:spcBef>
              <a:buFontTx/>
              <a:buAutoNum type="arabicPeriod"/>
              <a:defRPr sz="1800"/>
            </a:pPr>
            <a:r>
              <a:rPr sz="2800" dirty="0"/>
              <a:t>Reduce emergency </a:t>
            </a:r>
            <a:r>
              <a:rPr sz="2800" dirty="0" smtClean="0"/>
              <a:t>admission</a:t>
            </a:r>
            <a:r>
              <a:rPr lang="en-GB" sz="2800" dirty="0" smtClean="0"/>
              <a:t>s</a:t>
            </a:r>
            <a:endParaRPr sz="2800" dirty="0"/>
          </a:p>
          <a:p>
            <a:pPr marL="400550" lvl="0" indent="-400550" defTabSz="813816">
              <a:spcBef>
                <a:spcPts val="500"/>
              </a:spcBef>
              <a:buFontTx/>
              <a:buAutoNum type="arabicPeriod"/>
              <a:defRPr sz="1800"/>
            </a:pPr>
            <a:r>
              <a:rPr sz="2800" dirty="0"/>
              <a:t>Evidence based (including primary care</a:t>
            </a:r>
            <a:r>
              <a:rPr sz="2800" dirty="0" smtClean="0"/>
              <a:t>)</a:t>
            </a:r>
            <a:endParaRPr sz="2800" dirty="0"/>
          </a:p>
          <a:p>
            <a:pPr marL="400550" lvl="0" indent="-400550" defTabSz="813816">
              <a:spcBef>
                <a:spcPts val="500"/>
              </a:spcBef>
              <a:buFontTx/>
              <a:buAutoNum type="arabicPeriod"/>
              <a:defRPr sz="1800"/>
            </a:pPr>
            <a:r>
              <a:rPr sz="2800" dirty="0"/>
              <a:t>Direct access to diagnostic test for G.P.s </a:t>
            </a:r>
          </a:p>
          <a:p>
            <a:pPr marL="400550" lvl="0" indent="-400550" defTabSz="813816">
              <a:spcBef>
                <a:spcPts val="500"/>
              </a:spcBef>
              <a:buFontTx/>
              <a:buAutoNum type="arabicPeriod"/>
              <a:defRPr sz="1800"/>
            </a:pPr>
            <a:r>
              <a:rPr sz="2800"/>
              <a:t>Standardised </a:t>
            </a:r>
            <a:r>
              <a:rPr sz="2800" smtClean="0"/>
              <a:t>2WR</a:t>
            </a:r>
            <a:endParaRPr sz="2800" dirty="0"/>
          </a:p>
          <a:p>
            <a:pPr marL="400550" lvl="0" indent="-400550" defTabSz="813816">
              <a:spcBef>
                <a:spcPts val="500"/>
              </a:spcBef>
              <a:buFontTx/>
              <a:buAutoNum type="arabicPeriod"/>
              <a:defRPr sz="1800"/>
            </a:pPr>
            <a:r>
              <a:rPr sz="2800" dirty="0"/>
              <a:t>Redesign pathways</a:t>
            </a:r>
          </a:p>
          <a:p>
            <a:pPr marL="400550" lvl="0" indent="-400550" defTabSz="813816">
              <a:spcBef>
                <a:spcPts val="500"/>
              </a:spcBef>
              <a:buFontTx/>
              <a:buAutoNum type="arabicPeriod"/>
              <a:defRPr sz="1800"/>
            </a:pPr>
            <a:r>
              <a:rPr sz="2800" dirty="0"/>
              <a:t>Patient information, support &amp; safety netting</a:t>
            </a:r>
          </a:p>
        </p:txBody>
      </p:sp>
      <p:pic>
        <p:nvPicPr>
          <p:cNvPr id="4" name="image10.jpeg" descr="NICE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0174" y="0"/>
            <a:ext cx="2488421" cy="1137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1.png" descr="C:\Users\aren\Pictures\cancer_horoscop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743098" cy="1137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defTabSz="832104">
              <a:defRPr sz="1800"/>
            </a:pPr>
            <a:r>
              <a:rPr sz="4000" smtClean="0"/>
              <a:t>&gt;</a:t>
            </a:r>
            <a:r>
              <a:rPr lang="en-GB" sz="4000" dirty="0" smtClean="0"/>
              <a:t>40</a:t>
            </a:r>
            <a:r>
              <a:rPr sz="4000" smtClean="0"/>
              <a:t>00 </a:t>
            </a:r>
            <a:r>
              <a:rPr sz="4000" dirty="0"/>
              <a:t>pages (summary 94)</a:t>
            </a:r>
            <a:br>
              <a:rPr sz="4000" dirty="0"/>
            </a:br>
            <a:r>
              <a:rPr sz="4000" i="1" dirty="0"/>
              <a:t>“an unintelligible bowl of spaghetti”</a:t>
            </a:r>
          </a:p>
        </p:txBody>
      </p:sp>
      <p:pic>
        <p:nvPicPr>
          <p:cNvPr id="78" name="image12.jpeg" descr="speghetti.jpg"/>
          <p:cNvPicPr/>
          <p:nvPr/>
        </p:nvPicPr>
        <p:blipFill>
          <a:blip r:embed="rId2">
            <a:extLst/>
          </a:blip>
          <a:srcRect t="9052" b="9051"/>
          <a:stretch>
            <a:fillRect/>
          </a:stretch>
        </p:blipFill>
        <p:spPr>
          <a:xfrm>
            <a:off x="107503" y="1772816"/>
            <a:ext cx="8955435" cy="4925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08012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5000" dirty="0"/>
              <a:t>THREATS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179511" y="1543828"/>
            <a:ext cx="8856985" cy="5082124"/>
          </a:xfrm>
          <a:prstGeom prst="rect">
            <a:avLst/>
          </a:prstGeom>
        </p:spPr>
        <p:txBody>
          <a:bodyPr/>
          <a:lstStyle/>
          <a:p>
            <a:pPr marL="644437" lvl="0" indent="-644437" defTabSz="886968">
              <a:lnSpc>
                <a:spcPct val="80000"/>
              </a:lnSpc>
              <a:buFontTx/>
              <a:buAutoNum type="arabicPeriod"/>
              <a:defRPr sz="1800"/>
            </a:pPr>
            <a:r>
              <a:rPr sz="3007" dirty="0"/>
              <a:t>Workload &amp; responsibility</a:t>
            </a:r>
            <a:endParaRPr sz="2328" dirty="0"/>
          </a:p>
          <a:p>
            <a:pPr marL="644437" lvl="0" indent="-644437" defTabSz="886968">
              <a:lnSpc>
                <a:spcPct val="80000"/>
              </a:lnSpc>
              <a:buFontTx/>
              <a:buAutoNum type="arabicPeriod"/>
              <a:defRPr sz="1800"/>
            </a:pPr>
            <a:r>
              <a:rPr sz="3007" dirty="0"/>
              <a:t>Risk litigation</a:t>
            </a:r>
            <a:endParaRPr sz="2328" dirty="0"/>
          </a:p>
          <a:p>
            <a:pPr marL="644437" lvl="0" indent="-644437" defTabSz="886968">
              <a:lnSpc>
                <a:spcPct val="80000"/>
              </a:lnSpc>
              <a:buFontTx/>
              <a:buAutoNum type="arabicPeriod"/>
              <a:defRPr sz="1800"/>
            </a:pPr>
            <a:r>
              <a:rPr sz="3007" dirty="0"/>
              <a:t>Patient expectation</a:t>
            </a:r>
            <a:endParaRPr sz="2328" dirty="0"/>
          </a:p>
          <a:p>
            <a:pPr marL="644437" lvl="0" indent="-644437" defTabSz="886968">
              <a:lnSpc>
                <a:spcPct val="80000"/>
              </a:lnSpc>
              <a:buFontTx/>
              <a:buAutoNum type="arabicPeriod"/>
              <a:defRPr sz="1800"/>
            </a:pPr>
            <a:r>
              <a:rPr sz="3007" dirty="0"/>
              <a:t>Swamp the system (matched resources)</a:t>
            </a:r>
            <a:endParaRPr sz="2328" dirty="0"/>
          </a:p>
          <a:p>
            <a:pPr marL="644437" lvl="0" indent="-644437" defTabSz="886968">
              <a:lnSpc>
                <a:spcPct val="80000"/>
              </a:lnSpc>
              <a:buFontTx/>
              <a:buAutoNum type="arabicPeriod"/>
              <a:defRPr sz="1800"/>
            </a:pPr>
            <a:r>
              <a:rPr sz="3007" dirty="0"/>
              <a:t>Increase inequalities (worried well and younger)</a:t>
            </a:r>
            <a:endParaRPr sz="2328" dirty="0"/>
          </a:p>
          <a:p>
            <a:pPr marL="644437" lvl="0" indent="-644437" defTabSz="886968">
              <a:lnSpc>
                <a:spcPct val="80000"/>
              </a:lnSpc>
              <a:buFontTx/>
              <a:buAutoNum type="arabicPeriod"/>
              <a:defRPr sz="1800"/>
            </a:pPr>
            <a:r>
              <a:rPr sz="3007" dirty="0"/>
              <a:t>Over-investigation </a:t>
            </a:r>
            <a:r>
              <a:rPr sz="3007" dirty="0" smtClean="0"/>
              <a:t>(Ulysses </a:t>
            </a:r>
            <a:r>
              <a:rPr sz="3007" dirty="0"/>
              <a:t>effect)</a:t>
            </a:r>
            <a:endParaRPr sz="2328" dirty="0"/>
          </a:p>
          <a:p>
            <a:pPr marL="644437" lvl="0" indent="-644437" defTabSz="886968">
              <a:lnSpc>
                <a:spcPct val="80000"/>
              </a:lnSpc>
              <a:buFontTx/>
              <a:buAutoNum type="arabicPeriod"/>
              <a:defRPr sz="1800"/>
            </a:pPr>
            <a:r>
              <a:rPr sz="3007" dirty="0"/>
              <a:t>Vague symptoms</a:t>
            </a:r>
            <a:endParaRPr sz="2328" dirty="0"/>
          </a:p>
          <a:p>
            <a:pPr marL="644437" lvl="0" indent="-644437" defTabSz="886968">
              <a:lnSpc>
                <a:spcPct val="80000"/>
              </a:lnSpc>
              <a:buFontTx/>
              <a:buAutoNum type="arabicPeriod"/>
              <a:defRPr sz="1800"/>
            </a:pPr>
            <a:r>
              <a:rPr sz="3007" dirty="0"/>
              <a:t>No links to risk assessment tools</a:t>
            </a:r>
            <a:endParaRPr sz="2328" dirty="0"/>
          </a:p>
          <a:p>
            <a:pPr marL="644437" lvl="0" indent="-644437" defTabSz="886968">
              <a:lnSpc>
                <a:spcPct val="80000"/>
              </a:lnSpc>
              <a:buFontTx/>
              <a:buAutoNum type="arabicPeriod"/>
              <a:defRPr sz="1800"/>
            </a:pPr>
            <a:r>
              <a:rPr lang="en-GB" sz="3007" dirty="0" smtClean="0"/>
              <a:t>Potential </a:t>
            </a:r>
            <a:r>
              <a:rPr sz="3007" dirty="0" smtClean="0"/>
              <a:t>delay </a:t>
            </a:r>
            <a:r>
              <a:rPr sz="3007" dirty="0"/>
              <a:t>diagnosis &amp; targets not met</a:t>
            </a:r>
            <a:endParaRPr sz="2328" dirty="0"/>
          </a:p>
          <a:p>
            <a:pPr marL="644437" lvl="0" indent="-644437" defTabSz="886968">
              <a:lnSpc>
                <a:spcPct val="80000"/>
              </a:lnSpc>
              <a:buFontTx/>
              <a:buAutoNum type="arabicPeriod"/>
              <a:defRPr sz="1800"/>
            </a:pPr>
            <a:r>
              <a:rPr lang="en-GB" sz="3007" dirty="0" smtClean="0"/>
              <a:t>Potential d</a:t>
            </a:r>
            <a:r>
              <a:rPr sz="3007" dirty="0" err="1" smtClean="0"/>
              <a:t>elay</a:t>
            </a:r>
            <a:r>
              <a:rPr sz="3007" dirty="0" smtClean="0"/>
              <a:t> </a:t>
            </a:r>
            <a:r>
              <a:rPr sz="3007" dirty="0"/>
              <a:t>access for other conditions</a:t>
            </a:r>
          </a:p>
        </p:txBody>
      </p:sp>
      <p:pic>
        <p:nvPicPr>
          <p:cNvPr id="4" name="image10.jpeg" descr="NICE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9066" y="0"/>
            <a:ext cx="2629529" cy="1340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1.png" descr="C:\Users\aren\Pictures\cancer_horoscop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792900" cy="1435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5000" dirty="0"/>
              <a:t>RISK </a:t>
            </a:r>
            <a:r>
              <a:rPr sz="5000" dirty="0" smtClean="0"/>
              <a:t>FACTORS</a:t>
            </a:r>
            <a:r>
              <a:rPr lang="en-GB" sz="5000" dirty="0" smtClean="0"/>
              <a:t> FOR NICE</a:t>
            </a:r>
            <a:endParaRPr sz="5000" dirty="0"/>
          </a:p>
        </p:txBody>
      </p:sp>
      <p:sp>
        <p:nvSpPr>
          <p:cNvPr id="175" name="Shape 1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 dirty="0" smtClean="0"/>
              <a:t>Only </a:t>
            </a:r>
            <a:r>
              <a:rPr lang="en-GB" sz="3200" dirty="0" smtClean="0"/>
              <a:t>includes </a:t>
            </a:r>
            <a:r>
              <a:rPr sz="3200" dirty="0" smtClean="0"/>
              <a:t>risk </a:t>
            </a:r>
            <a:r>
              <a:rPr sz="3200" dirty="0"/>
              <a:t>factors that </a:t>
            </a:r>
            <a:r>
              <a:rPr sz="3200" b="1" dirty="0"/>
              <a:t>significantly </a:t>
            </a:r>
            <a:r>
              <a:rPr sz="3200" dirty="0"/>
              <a:t>influence the chance of symptoms being predictive </a:t>
            </a:r>
            <a:r>
              <a:rPr lang="en-GB" sz="3200" dirty="0" smtClean="0"/>
              <a:t>o</a:t>
            </a:r>
            <a:r>
              <a:rPr sz="3200" dirty="0" smtClean="0"/>
              <a:t>f </a:t>
            </a:r>
            <a:r>
              <a:rPr sz="3200" dirty="0"/>
              <a:t>cancer</a:t>
            </a:r>
          </a:p>
          <a:p>
            <a:pPr lvl="0">
              <a:defRPr sz="1800"/>
            </a:pPr>
            <a:r>
              <a:rPr sz="3200" b="1" dirty="0"/>
              <a:t>SMOKING </a:t>
            </a:r>
            <a:r>
              <a:rPr sz="3200" dirty="0"/>
              <a:t>(lung)</a:t>
            </a:r>
            <a:endParaRPr sz="3200" b="1" dirty="0"/>
          </a:p>
          <a:p>
            <a:pPr lvl="0">
              <a:defRPr sz="1800"/>
            </a:pPr>
            <a:r>
              <a:rPr sz="3200" b="1" dirty="0"/>
              <a:t>AGE </a:t>
            </a:r>
            <a:r>
              <a:rPr sz="3200" dirty="0"/>
              <a:t>(most cancers)</a:t>
            </a:r>
            <a:endParaRPr sz="3200" b="1" dirty="0"/>
          </a:p>
          <a:p>
            <a:pPr lvl="0">
              <a:defRPr sz="1800"/>
            </a:pPr>
            <a:r>
              <a:rPr sz="3200" b="1" dirty="0"/>
              <a:t>ASBESTOS EXPOSURE </a:t>
            </a:r>
            <a:r>
              <a:rPr sz="3200" dirty="0"/>
              <a:t>(mesothelioma)</a:t>
            </a:r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19</a:t>
            </a:fld>
            <a:endParaRPr sz="12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2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84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940" y="88335"/>
            <a:ext cx="887812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defTabSz="896111">
              <a:defRPr sz="4312"/>
            </a:lvl1pPr>
          </a:lstStyle>
          <a:p>
            <a:pPr lvl="0">
              <a:defRPr sz="1800"/>
            </a:pPr>
            <a:r>
              <a:rPr sz="4312" dirty="0" smtClean="0"/>
              <a:t>CONSIDERATION &amp; EXPECTATIONS</a:t>
            </a:r>
            <a:endParaRPr sz="4312" dirty="0"/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240713" y="1600198"/>
            <a:ext cx="8790193" cy="49114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2325" lvl="0" indent="-322325" defTabSz="859536">
              <a:defRPr sz="1800"/>
            </a:pPr>
            <a:r>
              <a:rPr sz="3008" dirty="0"/>
              <a:t>“While guidelines assist the practice of health care professional, they do not replace their clinical knowledge and skills.”</a:t>
            </a:r>
          </a:p>
          <a:p>
            <a:pPr marL="322325" lvl="0" indent="-322325" defTabSz="859536">
              <a:defRPr sz="1800"/>
            </a:pPr>
            <a:r>
              <a:rPr sz="3008" dirty="0" smtClean="0"/>
              <a:t>Appropriate </a:t>
            </a:r>
            <a:r>
              <a:rPr sz="3008" dirty="0"/>
              <a:t>history and </a:t>
            </a:r>
            <a:r>
              <a:rPr sz="3008" dirty="0" smtClean="0"/>
              <a:t>examination</a:t>
            </a:r>
            <a:r>
              <a:rPr lang="en-GB" sz="3008" dirty="0" smtClean="0"/>
              <a:t>.</a:t>
            </a:r>
            <a:endParaRPr sz="3008" dirty="0"/>
          </a:p>
          <a:p>
            <a:pPr marL="322325" lvl="0" indent="-322325" defTabSz="859536">
              <a:defRPr sz="1800"/>
            </a:pPr>
            <a:r>
              <a:rPr sz="3008" dirty="0"/>
              <a:t>Simple investigations (FBC, </a:t>
            </a:r>
            <a:r>
              <a:rPr lang="en-GB" sz="3008" dirty="0" smtClean="0"/>
              <a:t>ESR, </a:t>
            </a:r>
            <a:r>
              <a:rPr sz="3008" dirty="0" smtClean="0"/>
              <a:t>urinalysis</a:t>
            </a:r>
            <a:r>
              <a:rPr lang="en-GB" sz="3008" dirty="0" smtClean="0"/>
              <a:t>)</a:t>
            </a:r>
            <a:endParaRPr sz="3008" dirty="0"/>
          </a:p>
          <a:p>
            <a:pPr marL="322325" lvl="0" indent="-322325" defTabSz="859536">
              <a:defRPr sz="1800"/>
            </a:pPr>
            <a:r>
              <a:rPr lang="en-GB" sz="3008" dirty="0" smtClean="0"/>
              <a:t>"</a:t>
            </a:r>
            <a:r>
              <a:rPr sz="3008" b="1" dirty="0" smtClean="0"/>
              <a:t>Unexplained</a:t>
            </a:r>
            <a:r>
              <a:rPr lang="en-GB" sz="3008" dirty="0" smtClean="0"/>
              <a:t>"-</a:t>
            </a:r>
            <a:r>
              <a:rPr sz="3008" dirty="0" smtClean="0"/>
              <a:t> </a:t>
            </a:r>
            <a:endParaRPr lang="en-GB" sz="3008" dirty="0" smtClean="0"/>
          </a:p>
          <a:p>
            <a:pPr marL="0" lvl="0" indent="0" defTabSz="859536">
              <a:buNone/>
              <a:defRPr sz="1800"/>
            </a:pPr>
            <a:r>
              <a:rPr sz="3008" dirty="0" smtClean="0"/>
              <a:t>as </a:t>
            </a:r>
            <a:r>
              <a:rPr sz="3008" dirty="0"/>
              <a:t>at end </a:t>
            </a:r>
            <a:r>
              <a:rPr sz="3008" dirty="0" smtClean="0"/>
              <a:t>of</a:t>
            </a:r>
            <a:r>
              <a:rPr lang="en-GB" sz="3008" dirty="0" smtClean="0"/>
              <a:t> basic history, examination, investigations. </a:t>
            </a:r>
            <a:endParaRPr sz="3008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5000" dirty="0"/>
              <a:t>OVERVIEW of CHANGES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0" y="1600199"/>
            <a:ext cx="9521072" cy="5356781"/>
          </a:xfrm>
          <a:prstGeom prst="rect">
            <a:avLst/>
          </a:prstGeom>
        </p:spPr>
        <p:txBody>
          <a:bodyPr/>
          <a:lstStyle/>
          <a:p>
            <a:pPr marL="498919" lvl="0" indent="-498919" defTabSz="886968">
              <a:buFontTx/>
              <a:buAutoNum type="arabicPeriod"/>
              <a:defRPr sz="1800"/>
            </a:pPr>
            <a:r>
              <a:rPr sz="3104" u="sng" dirty="0"/>
              <a:t>Threshold</a:t>
            </a:r>
            <a:r>
              <a:rPr sz="3104" dirty="0"/>
              <a:t> level of risk reduced from PPV 5% to </a:t>
            </a:r>
            <a:r>
              <a:rPr sz="3104" u="sng" dirty="0"/>
              <a:t>3%</a:t>
            </a:r>
          </a:p>
          <a:p>
            <a:pPr marL="498919" lvl="0" indent="-498919" defTabSz="886968">
              <a:buFontTx/>
              <a:buAutoNum type="arabicPeriod"/>
              <a:defRPr sz="1800"/>
            </a:pPr>
            <a:r>
              <a:rPr sz="3104" u="sng" dirty="0"/>
              <a:t>Layout</a:t>
            </a:r>
            <a:r>
              <a:rPr sz="3104" dirty="0"/>
              <a:t> by </a:t>
            </a:r>
            <a:r>
              <a:rPr sz="3104" u="sng" dirty="0"/>
              <a:t>site</a:t>
            </a:r>
            <a:r>
              <a:rPr sz="3104" dirty="0"/>
              <a:t> of possible cancer &amp; </a:t>
            </a:r>
            <a:r>
              <a:rPr sz="3104" u="sng" dirty="0"/>
              <a:t>symptom</a:t>
            </a:r>
          </a:p>
          <a:p>
            <a:pPr marL="498919" lvl="0" indent="-498919" defTabSz="886968">
              <a:buFontTx/>
              <a:buAutoNum type="arabicPeriod"/>
              <a:defRPr sz="1800"/>
            </a:pPr>
            <a:r>
              <a:rPr sz="3104" u="sng" dirty="0"/>
              <a:t>Direct access investigations </a:t>
            </a:r>
            <a:r>
              <a:rPr sz="3104" dirty="0"/>
              <a:t>(OGD, US, CT, FOB)</a:t>
            </a:r>
          </a:p>
          <a:p>
            <a:pPr marL="498919" lvl="0" indent="-498919" defTabSz="886968">
              <a:buFontTx/>
              <a:buAutoNum type="arabicPeriod"/>
              <a:defRPr sz="1800"/>
            </a:pPr>
            <a:r>
              <a:rPr sz="3104" u="sng" dirty="0"/>
              <a:t>Strength of recommendation</a:t>
            </a:r>
            <a:r>
              <a:rPr sz="3104" b="1" dirty="0"/>
              <a:t>- </a:t>
            </a:r>
            <a:r>
              <a:rPr sz="3104" dirty="0" smtClean="0"/>
              <a:t>(</a:t>
            </a:r>
            <a:r>
              <a:rPr sz="3104" b="1" dirty="0" smtClean="0"/>
              <a:t>offer</a:t>
            </a:r>
            <a:r>
              <a:rPr lang="en-GB" sz="3104" b="1" dirty="0" smtClean="0"/>
              <a:t> </a:t>
            </a:r>
            <a:r>
              <a:rPr sz="3104" dirty="0" smtClean="0"/>
              <a:t>v </a:t>
            </a:r>
            <a:r>
              <a:rPr sz="3104" dirty="0"/>
              <a:t>consider</a:t>
            </a:r>
            <a:r>
              <a:rPr sz="3104" dirty="0" smtClean="0"/>
              <a:t>)</a:t>
            </a:r>
            <a:endParaRPr sz="3104" dirty="0"/>
          </a:p>
          <a:p>
            <a:pPr marL="498919" lvl="0" indent="-498919" defTabSz="886968">
              <a:buFontTx/>
              <a:buAutoNum type="arabicPeriod" startAt="5"/>
              <a:defRPr sz="1800"/>
            </a:pPr>
            <a:r>
              <a:rPr sz="3104" u="sng" dirty="0"/>
              <a:t>Timings</a:t>
            </a:r>
            <a:r>
              <a:rPr sz="3104" dirty="0"/>
              <a:t> very urgent e.g. 48 hours for </a:t>
            </a:r>
            <a:r>
              <a:rPr sz="3104" dirty="0" smtClean="0"/>
              <a:t>children</a:t>
            </a:r>
            <a:endParaRPr lang="en-GB" sz="3104" dirty="0" smtClean="0"/>
          </a:p>
          <a:p>
            <a:pPr marL="498919" lvl="0" indent="-498919" defTabSz="886968">
              <a:buFontTx/>
              <a:buAutoNum type="arabicPeriod" startAt="5"/>
              <a:defRPr sz="1800"/>
            </a:pPr>
            <a:r>
              <a:rPr lang="en-GB" sz="3104" u="sng" dirty="0" smtClean="0"/>
              <a:t>Patient</a:t>
            </a:r>
            <a:r>
              <a:rPr lang="en-GB" sz="3104" dirty="0" smtClean="0"/>
              <a:t> information, support and safety netting</a:t>
            </a:r>
            <a:endParaRPr sz="3104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035" y="2434793"/>
            <a:ext cx="9038965" cy="4423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If you received a safety recall notice explaining that there was a fault with your car that had over a 1/33 chance of breaking down and potentially killing you, would you take your car to be checked?</a:t>
            </a:r>
            <a:endParaRPr lang="en-US" dirty="0"/>
          </a:p>
        </p:txBody>
      </p:sp>
      <p:pic>
        <p:nvPicPr>
          <p:cNvPr id="4" name="Picture 3" descr="recall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" y="92075"/>
            <a:ext cx="5232068" cy="2342717"/>
          </a:xfrm>
          <a:prstGeom prst="rect">
            <a:avLst/>
          </a:prstGeom>
        </p:spPr>
      </p:pic>
      <p:pic>
        <p:nvPicPr>
          <p:cNvPr id="5" name="Picture 4" descr="recall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68" y="4621332"/>
            <a:ext cx="5751432" cy="223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3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457199" y="134905"/>
            <a:ext cx="8229601" cy="150812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sz="5000" dirty="0" smtClean="0"/>
              <a:t>P</a:t>
            </a:r>
            <a:r>
              <a:rPr lang="en-GB" sz="5000" dirty="0" smtClean="0"/>
              <a:t>ATIENT SUPPORT- INFORMED DECISION</a:t>
            </a:r>
            <a:endParaRPr sz="5000" dirty="0"/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143435" y="2068945"/>
            <a:ext cx="8848165" cy="478905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 dirty="0" smtClean="0"/>
              <a:t>Discuss </a:t>
            </a:r>
            <a:r>
              <a:rPr sz="3200" dirty="0"/>
              <a:t>potential risk and benefit</a:t>
            </a:r>
          </a:p>
          <a:p>
            <a:pPr lvl="0">
              <a:defRPr sz="1800"/>
            </a:pPr>
            <a:r>
              <a:rPr sz="3200" dirty="0"/>
              <a:t>Explain they are being referred to a cancer service (most people referred do not have cancer)</a:t>
            </a:r>
          </a:p>
          <a:p>
            <a:pPr lvl="0">
              <a:defRPr sz="1800"/>
            </a:pPr>
            <a:r>
              <a:rPr sz="3200" dirty="0"/>
              <a:t>Information on possible diagnosis </a:t>
            </a:r>
            <a:r>
              <a:rPr lang="en-GB" sz="3200" dirty="0" smtClean="0"/>
              <a:t>                  </a:t>
            </a:r>
            <a:r>
              <a:rPr sz="3200" dirty="0" smtClean="0"/>
              <a:t>(</a:t>
            </a:r>
            <a:r>
              <a:rPr sz="3200" dirty="0" err="1" smtClean="0"/>
              <a:t>benig</a:t>
            </a:r>
            <a:r>
              <a:rPr lang="en-GB" sz="3200" dirty="0" smtClean="0"/>
              <a:t>n &amp;</a:t>
            </a:r>
            <a:r>
              <a:rPr sz="3200" dirty="0" smtClean="0"/>
              <a:t> </a:t>
            </a:r>
            <a:r>
              <a:rPr sz="3200" dirty="0"/>
              <a:t>malignant)</a:t>
            </a:r>
          </a:p>
          <a:p>
            <a:pPr lvl="0">
              <a:defRPr sz="1800"/>
            </a:pPr>
            <a:r>
              <a:rPr sz="3200" dirty="0"/>
              <a:t>Where, when, what, </a:t>
            </a:r>
            <a:r>
              <a:rPr sz="3200" dirty="0" smtClean="0"/>
              <a:t>who</a:t>
            </a:r>
            <a:endParaRPr sz="3200" dirty="0"/>
          </a:p>
        </p:txBody>
      </p:sp>
      <p:sp>
        <p:nvSpPr>
          <p:cNvPr id="180" name="Shape 1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23</a:t>
            </a:fld>
            <a:endParaRPr sz="12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5000" dirty="0" smtClean="0"/>
              <a:t>S</a:t>
            </a:r>
            <a:r>
              <a:rPr lang="en-GB" sz="5000" dirty="0" smtClean="0"/>
              <a:t>AFETY NETTING</a:t>
            </a:r>
            <a:endParaRPr sz="5000" dirty="0"/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xfrm>
            <a:off x="457199" y="1525249"/>
            <a:ext cx="8229601" cy="52578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6042" lvl="0" indent="-336042" defTabSz="896111">
              <a:defRPr sz="1800"/>
            </a:pPr>
            <a:r>
              <a:rPr sz="3136" dirty="0"/>
              <a:t>Responsibility for reviewing and acting on results of investigation.</a:t>
            </a:r>
          </a:p>
          <a:p>
            <a:pPr marL="336042" lvl="0" indent="-336042" defTabSz="896111">
              <a:defRPr sz="1800"/>
            </a:pPr>
            <a:r>
              <a:rPr sz="3136" dirty="0" smtClean="0"/>
              <a:t>Awareness </a:t>
            </a:r>
            <a:r>
              <a:rPr sz="3136" dirty="0"/>
              <a:t>false negatives (CXR and FOB)</a:t>
            </a:r>
          </a:p>
          <a:p>
            <a:pPr marL="336042" lvl="0" indent="-336042" defTabSz="896111">
              <a:defRPr sz="1800"/>
            </a:pPr>
            <a:r>
              <a:rPr sz="3136" dirty="0"/>
              <a:t>Review for risks lower than meet criteria to investigate or refer.</a:t>
            </a:r>
          </a:p>
          <a:p>
            <a:pPr marL="336042" lvl="0" indent="-336042" defTabSz="896111">
              <a:defRPr sz="1800"/>
            </a:pPr>
            <a:r>
              <a:rPr sz="3136" dirty="0"/>
              <a:t>Explicit </a:t>
            </a:r>
            <a:r>
              <a:rPr lang="en-GB" sz="3136" dirty="0" smtClean="0"/>
              <a:t>symptoms &amp; </a:t>
            </a:r>
            <a:r>
              <a:rPr sz="3136" dirty="0" smtClean="0"/>
              <a:t>time </a:t>
            </a:r>
            <a:r>
              <a:rPr sz="3136" dirty="0"/>
              <a:t>frame.</a:t>
            </a:r>
          </a:p>
          <a:p>
            <a:pPr marL="336042" lvl="0" indent="-336042" defTabSz="896111">
              <a:defRPr sz="1800"/>
            </a:pPr>
            <a:r>
              <a:rPr lang="en-GB" sz="3136" dirty="0"/>
              <a:t>"</a:t>
            </a:r>
            <a:r>
              <a:rPr lang="en-GB" sz="3136" dirty="0" smtClean="0"/>
              <a:t>C</a:t>
            </a:r>
            <a:r>
              <a:rPr sz="3136" dirty="0" err="1" smtClean="0"/>
              <a:t>oncerned</a:t>
            </a:r>
            <a:r>
              <a:rPr sz="3136" dirty="0"/>
              <a:t>, recurs, persists or worsens</a:t>
            </a:r>
            <a:r>
              <a:rPr sz="3136" dirty="0" smtClean="0"/>
              <a:t>.</a:t>
            </a:r>
            <a:r>
              <a:rPr lang="en-GB" sz="3136" dirty="0" smtClean="0"/>
              <a:t>"</a:t>
            </a:r>
            <a:endParaRPr sz="3136" dirty="0"/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24</a:t>
            </a:fld>
            <a:endParaRPr sz="12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CANCER LIS 2016/17 PROPOSAL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Support practices in making changes.</a:t>
            </a:r>
          </a:p>
          <a:p>
            <a:r>
              <a:rPr lang="en-GB" dirty="0" smtClean="0"/>
              <a:t>Use resources and “best practice guidance”</a:t>
            </a:r>
          </a:p>
          <a:p>
            <a:r>
              <a:rPr lang="en-GB" dirty="0" smtClean="0"/>
              <a:t>Ensure safety netting process in place e.g. acting on abnormal test results</a:t>
            </a:r>
          </a:p>
          <a:p>
            <a:r>
              <a:rPr lang="en-GB" dirty="0" smtClean="0"/>
              <a:t>Update referral forms to reflect new NICE guidance </a:t>
            </a:r>
            <a:r>
              <a:rPr lang="en-GB" b="1" dirty="0" smtClean="0"/>
              <a:t>&amp; get rid of old ones</a:t>
            </a:r>
          </a:p>
          <a:p>
            <a:r>
              <a:rPr lang="en-GB" dirty="0" smtClean="0"/>
              <a:t>Encourage patient engagement</a:t>
            </a:r>
          </a:p>
          <a:p>
            <a:r>
              <a:rPr lang="en-GB" dirty="0" smtClean="0"/>
              <a:t>Audit 2WR referrals and offer prevention messages to those without cancer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1.jpeg" descr="M_mid_RGB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79" y="5693904"/>
            <a:ext cx="2705100" cy="112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5274" y="5619202"/>
            <a:ext cx="2478727" cy="113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5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86270" y="5693904"/>
            <a:ext cx="2866347" cy="113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https://encrypted-tbn1.gstatic.com/images?q=tbn:ANd9GcSuHXiiRNh6UvTQkkKp9m90SCXFvbTNyBzyMb6sABOnGOddBmmyv6_2yAFSe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23" y="5768605"/>
            <a:ext cx="954554" cy="92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68" y="425594"/>
            <a:ext cx="4959205" cy="495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8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8" y="92076"/>
            <a:ext cx="6044318" cy="1508124"/>
          </a:xfrm>
        </p:spPr>
        <p:txBody>
          <a:bodyPr/>
          <a:lstStyle/>
          <a:p>
            <a:pPr algn="l"/>
            <a:r>
              <a:rPr lang="en-GB" dirty="0" smtClean="0"/>
              <a:t>Challenges for deliver of new NICE guidance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821"/>
            <a:ext cx="8229600" cy="5048179"/>
          </a:xfrm>
        </p:spPr>
        <p:txBody>
          <a:bodyPr/>
          <a:lstStyle/>
          <a:p>
            <a:r>
              <a:rPr lang="en-GB" dirty="0" smtClean="0"/>
              <a:t>Capacity</a:t>
            </a:r>
          </a:p>
          <a:p>
            <a:r>
              <a:rPr lang="en-GB" dirty="0" smtClean="0"/>
              <a:t>Workforce &amp; equipment planning</a:t>
            </a:r>
          </a:p>
          <a:p>
            <a:r>
              <a:rPr lang="en-GB" dirty="0" smtClean="0"/>
              <a:t>Achieving current cancer targets</a:t>
            </a:r>
          </a:p>
          <a:p>
            <a:r>
              <a:rPr lang="en-GB" dirty="0" smtClean="0"/>
              <a:t>Other cancer demands</a:t>
            </a:r>
          </a:p>
          <a:p>
            <a:r>
              <a:rPr lang="en-GB" dirty="0" smtClean="0"/>
              <a:t>Developing new services and pathways</a:t>
            </a:r>
          </a:p>
          <a:p>
            <a:r>
              <a:rPr lang="en-GB" dirty="0" smtClean="0"/>
              <a:t>7 day working</a:t>
            </a:r>
          </a:p>
          <a:p>
            <a:r>
              <a:rPr lang="en-GB" dirty="0" smtClean="0"/>
              <a:t>Implications to other services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741" y="-1"/>
            <a:ext cx="2542260" cy="324196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2076"/>
            <a:ext cx="7041776" cy="1508124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Challenges for commissioning new NICE guidance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114" y="1927412"/>
            <a:ext cx="8316686" cy="4930588"/>
          </a:xfrm>
        </p:spPr>
        <p:txBody>
          <a:bodyPr/>
          <a:lstStyle/>
          <a:p>
            <a:r>
              <a:rPr lang="en-GB" dirty="0" smtClean="0"/>
              <a:t>Estimating impact and enhanced demand</a:t>
            </a:r>
          </a:p>
          <a:p>
            <a:r>
              <a:rPr lang="en-GB" dirty="0" smtClean="0"/>
              <a:t>Financial modelling</a:t>
            </a:r>
          </a:p>
          <a:p>
            <a:r>
              <a:rPr lang="en-GB" dirty="0" smtClean="0"/>
              <a:t>Finding increased capacity</a:t>
            </a:r>
          </a:p>
          <a:p>
            <a:r>
              <a:rPr lang="en-GB" dirty="0" smtClean="0"/>
              <a:t>Change management</a:t>
            </a:r>
          </a:p>
          <a:p>
            <a:r>
              <a:rPr lang="en-GB" dirty="0" smtClean="0"/>
              <a:t>Patient expectation</a:t>
            </a:r>
          </a:p>
          <a:p>
            <a:r>
              <a:rPr lang="en-GB" dirty="0" smtClean="0"/>
              <a:t>Education</a:t>
            </a:r>
          </a:p>
          <a:p>
            <a:r>
              <a:rPr lang="en-GB" dirty="0" smtClean="0"/>
              <a:t>Support to primary care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35" y="3776571"/>
            <a:ext cx="2296865" cy="292902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85440"/>
            <a:ext cx="8382000" cy="962678"/>
          </a:xfrm>
        </p:spPr>
        <p:txBody>
          <a:bodyPr/>
          <a:lstStyle/>
          <a:p>
            <a:r>
              <a:rPr lang="en-GB" dirty="0" smtClean="0"/>
              <a:t>Pennine Lancashire Plan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061882"/>
            <a:ext cx="8839199" cy="4796119"/>
          </a:xfrm>
        </p:spPr>
        <p:txBody>
          <a:bodyPr>
            <a:normAutofit/>
          </a:bodyPr>
          <a:lstStyle/>
          <a:p>
            <a:r>
              <a:rPr lang="en-GB" sz="2800" dirty="0" smtClean="0"/>
              <a:t>Working collaboratively for over 1 year</a:t>
            </a:r>
          </a:p>
          <a:p>
            <a:r>
              <a:rPr lang="en-GB" sz="2800" dirty="0" smtClean="0"/>
              <a:t>Clinical and managerial engagement</a:t>
            </a:r>
          </a:p>
          <a:p>
            <a:r>
              <a:rPr lang="en-GB" sz="2800" dirty="0" smtClean="0"/>
              <a:t>G.P. and Consultant feedback</a:t>
            </a:r>
          </a:p>
          <a:p>
            <a:r>
              <a:rPr lang="en-GB" sz="2800" dirty="0" smtClean="0"/>
              <a:t>New referral forms – aiming to complete by 31/3/16</a:t>
            </a:r>
          </a:p>
          <a:p>
            <a:r>
              <a:rPr lang="en-GB" sz="2800" dirty="0" smtClean="0"/>
              <a:t>Cancer LIS supporting referrals and safety netting 1/4/16</a:t>
            </a:r>
          </a:p>
          <a:p>
            <a:r>
              <a:rPr lang="en-GB" sz="2800" dirty="0" smtClean="0"/>
              <a:t>Develop improved access to urgent investigations 2016</a:t>
            </a:r>
          </a:p>
          <a:p>
            <a:r>
              <a:rPr lang="en-GB" sz="2800" dirty="0" smtClean="0"/>
              <a:t>Regularly update primary care </a:t>
            </a:r>
            <a:endParaRPr lang="en-GB" sz="28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2"/>
            <a:ext cx="2788024" cy="6006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0"/>
            <a:ext cx="2590800" cy="8461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9" y="53972"/>
            <a:ext cx="349091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550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1.jpeg" descr="M_mid_RGB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79" y="5693904"/>
            <a:ext cx="2705100" cy="112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5274" y="5619202"/>
            <a:ext cx="2478727" cy="113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5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86270" y="5693904"/>
            <a:ext cx="2866347" cy="113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https://encrypted-tbn1.gstatic.com/images?q=tbn:ANd9GcSuHXiiRNh6UvTQkkKp9m90SCXFvbTNyBzyMb6sABOnGOddBmmyv6_2yAFSe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23" y="5768605"/>
            <a:ext cx="954554" cy="92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45" y="443345"/>
            <a:ext cx="4435764" cy="44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555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360834" y="49247"/>
            <a:ext cx="8229601" cy="150812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sz="5000" dirty="0" smtClean="0"/>
              <a:t>D</a:t>
            </a:r>
            <a:r>
              <a:rPr lang="en-GB" sz="5000" dirty="0" smtClean="0"/>
              <a:t>IAGNOSTIC PROCESS- NICE RECOMMENDS:</a:t>
            </a:r>
            <a:endParaRPr sz="5000" dirty="0"/>
          </a:p>
        </p:txBody>
      </p:sp>
      <p:sp>
        <p:nvSpPr>
          <p:cNvPr id="187" name="Shape 187"/>
          <p:cNvSpPr>
            <a:spLocks noGrp="1"/>
          </p:cNvSpPr>
          <p:nvPr>
            <p:ph type="body" idx="1"/>
          </p:nvPr>
        </p:nvSpPr>
        <p:spPr>
          <a:xfrm>
            <a:off x="457200" y="1643028"/>
            <a:ext cx="8229600" cy="5257801"/>
          </a:xfrm>
          <a:prstGeom prst="rect">
            <a:avLst/>
          </a:prstGeom>
        </p:spPr>
        <p:txBody>
          <a:bodyPr/>
          <a:lstStyle/>
          <a:p>
            <a:pPr marL="315468" lvl="0" indent="-315468" defTabSz="841247">
              <a:defRPr sz="1800"/>
            </a:pPr>
            <a:r>
              <a:rPr sz="2944" dirty="0"/>
              <a:t>Use </a:t>
            </a:r>
            <a:r>
              <a:rPr sz="2944" dirty="0" err="1"/>
              <a:t>proforma</a:t>
            </a:r>
            <a:endParaRPr sz="2944" dirty="0"/>
          </a:p>
          <a:p>
            <a:pPr marL="315468" lvl="0" indent="-315468" defTabSz="841247">
              <a:defRPr sz="1800"/>
            </a:pPr>
            <a:r>
              <a:rPr sz="2944" dirty="0"/>
              <a:t>Include appropriate information</a:t>
            </a:r>
          </a:p>
          <a:p>
            <a:pPr marL="315468" lvl="0" indent="-315468" defTabSz="841247">
              <a:defRPr sz="1800"/>
            </a:pPr>
            <a:r>
              <a:rPr sz="2944" dirty="0"/>
              <a:t>Refer within 1 working day</a:t>
            </a:r>
          </a:p>
          <a:p>
            <a:pPr marL="315468" lvl="0" indent="-315468" defTabSz="841247">
              <a:defRPr sz="1800"/>
            </a:pPr>
            <a:r>
              <a:rPr sz="2944" dirty="0"/>
              <a:t>Discuss with a specialist if uncertain (interpretation finding, not classical)</a:t>
            </a:r>
          </a:p>
          <a:p>
            <a:pPr marL="315468" lvl="0" indent="-315468" defTabSz="841247">
              <a:defRPr sz="1800"/>
            </a:pPr>
            <a:r>
              <a:rPr sz="2944" dirty="0"/>
              <a:t>Policy on DNA and cancellations</a:t>
            </a:r>
          </a:p>
          <a:p>
            <a:pPr marL="315468" lvl="0" indent="-315468" defTabSz="841247">
              <a:defRPr sz="1800"/>
            </a:pPr>
            <a:r>
              <a:rPr sz="2944" dirty="0"/>
              <a:t>Consider impact on none urgent appointments</a:t>
            </a:r>
          </a:p>
          <a:p>
            <a:pPr marL="315468" lvl="0" indent="-315468" defTabSz="841247">
              <a:defRPr sz="1800"/>
            </a:pPr>
            <a:r>
              <a:rPr sz="2944" dirty="0"/>
              <a:t>Continuing education, peer review</a:t>
            </a:r>
          </a:p>
          <a:p>
            <a:pPr marL="315468" lvl="0" indent="-315468" defTabSz="841247">
              <a:defRPr sz="1800"/>
            </a:pPr>
            <a:r>
              <a:rPr sz="2944" dirty="0"/>
              <a:t>Skills: communication; clinical consulting; reasoning and diagnostics.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31</a:t>
            </a:fld>
            <a:endParaRPr sz="12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611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RESOURCES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xfrm>
            <a:off x="195943" y="1129553"/>
            <a:ext cx="8948056" cy="554018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1800"/>
            </a:pPr>
            <a:r>
              <a:rPr lang="en-GB" sz="2900" dirty="0" smtClean="0"/>
              <a:t>RCGP- courses E learning module- under development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2900" dirty="0" smtClean="0"/>
              <a:t>NICE</a:t>
            </a:r>
            <a:r>
              <a:rPr sz="29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</a:t>
            </a:r>
            <a:r>
              <a:rPr sz="29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://www.nice.org.uk/guidance/NG12/chapter/1-recommendations</a:t>
            </a:r>
            <a:r>
              <a:rPr sz="2900" dirty="0"/>
              <a:t> </a:t>
            </a:r>
            <a:endParaRPr lang="en-GB" sz="2900" dirty="0" smtClean="0"/>
          </a:p>
          <a:p>
            <a:pPr lvl="0">
              <a:lnSpc>
                <a:spcPct val="90000"/>
              </a:lnSpc>
              <a:spcBef>
                <a:spcPts val="600"/>
              </a:spcBef>
              <a:defRPr sz="1800"/>
            </a:pPr>
            <a:r>
              <a:rPr lang="en-GB" sz="2900" dirty="0" smtClean="0"/>
              <a:t>NICE resources </a:t>
            </a:r>
            <a:r>
              <a:rPr lang="en-GB" sz="2900" dirty="0" smtClean="0">
                <a:hlinkClick r:id="rId3"/>
              </a:rPr>
              <a:t>http://www.nice.org.uk/guidance/ng12/resources</a:t>
            </a:r>
            <a:r>
              <a:rPr lang="en-GB" sz="2900" dirty="0" smtClean="0"/>
              <a:t> </a:t>
            </a:r>
            <a:endParaRPr sz="2900" dirty="0"/>
          </a:p>
          <a:p>
            <a:pPr lvl="0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2900" dirty="0"/>
              <a:t>CRUK- </a:t>
            </a:r>
            <a:r>
              <a:rPr sz="2900" dirty="0" smtClean="0"/>
              <a:t>summary</a:t>
            </a:r>
            <a:r>
              <a:rPr lang="en-GB" sz="2900" dirty="0" smtClean="0"/>
              <a:t> </a:t>
            </a:r>
            <a:r>
              <a:rPr lang="en-GB" sz="2900" dirty="0">
                <a:hlinkClick r:id="rId4"/>
              </a:rPr>
              <a:t>http://</a:t>
            </a:r>
            <a:r>
              <a:rPr lang="en-GB" sz="2900" dirty="0" smtClean="0">
                <a:hlinkClick r:id="rId4"/>
              </a:rPr>
              <a:t>www.cancerresearchuk.org/health-professional/learning-and-development-tools/nice-cancer-referral-guidelines</a:t>
            </a:r>
            <a:endParaRPr sz="2900" dirty="0"/>
          </a:p>
          <a:p>
            <a:pPr lvl="0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2900" dirty="0"/>
              <a:t>Macmillan- Rapid referral </a:t>
            </a:r>
            <a:r>
              <a:rPr sz="2900" dirty="0" smtClean="0"/>
              <a:t>guidelines</a:t>
            </a:r>
            <a:r>
              <a:rPr lang="en-GB" sz="2900" dirty="0" smtClean="0"/>
              <a:t> </a:t>
            </a:r>
            <a:r>
              <a:rPr lang="en-GB" sz="2900" dirty="0" smtClean="0">
                <a:hlinkClick r:id="rId5"/>
              </a:rPr>
              <a:t>http://www.macmillan.org.uk/Documents/AboutUs/Health_professionals/PCCL/Rapidreferralguidelines.pdf</a:t>
            </a:r>
            <a:r>
              <a:rPr lang="en-GB" sz="2900" dirty="0" smtClean="0"/>
              <a:t> </a:t>
            </a:r>
            <a:endParaRPr sz="2900" dirty="0"/>
          </a:p>
          <a:p>
            <a:pPr lvl="0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2900" dirty="0" smtClean="0"/>
              <a:t>GP </a:t>
            </a:r>
            <a:r>
              <a:rPr sz="2900" dirty="0"/>
              <a:t>update </a:t>
            </a:r>
            <a:r>
              <a:rPr lang="en-GB" sz="2900" dirty="0" smtClean="0">
                <a:hlinkClick r:id="rId6"/>
              </a:rPr>
              <a:t>http://www.gp-update.co.uk/The-GP-Cancer-Update-Course</a:t>
            </a:r>
            <a:r>
              <a:rPr lang="en-GB" sz="2900" dirty="0" smtClean="0"/>
              <a:t> </a:t>
            </a:r>
            <a:endParaRPr sz="2900" dirty="0"/>
          </a:p>
          <a:p>
            <a:pPr lvl="0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2900" dirty="0"/>
              <a:t>NB Medical Education –Hot Topics </a:t>
            </a:r>
            <a:r>
              <a:rPr lang="en-GB" sz="2900" dirty="0" smtClean="0">
                <a:hlinkClick r:id="rId7"/>
              </a:rPr>
              <a:t>http://www.nbmedical.com/hot-topics</a:t>
            </a:r>
            <a:r>
              <a:rPr lang="en-GB" sz="2900" dirty="0" smtClean="0"/>
              <a:t> 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defRPr sz="1800"/>
            </a:pPr>
            <a:r>
              <a:rPr lang="en-GB" sz="2900" dirty="0" smtClean="0"/>
              <a:t>BMJ </a:t>
            </a:r>
            <a:r>
              <a:rPr lang="en-GB" sz="2900" dirty="0" smtClean="0">
                <a:hlinkClick r:id="rId8"/>
              </a:rPr>
              <a:t>http://www.bmj.com/content/351/bmj.h3640</a:t>
            </a:r>
            <a:endParaRPr lang="en-GB" sz="2900" dirty="0" smtClean="0"/>
          </a:p>
          <a:p>
            <a:pPr lvl="0">
              <a:lnSpc>
                <a:spcPct val="90000"/>
              </a:lnSpc>
              <a:spcBef>
                <a:spcPts val="600"/>
              </a:spcBef>
              <a:defRPr sz="1800"/>
            </a:pPr>
            <a:endParaRPr lang="en-GB" sz="2900" dirty="0" smtClean="0"/>
          </a:p>
          <a:p>
            <a:pPr lvl="0">
              <a:lnSpc>
                <a:spcPct val="90000"/>
              </a:lnSpc>
              <a:spcBef>
                <a:spcPts val="600"/>
              </a:spcBef>
              <a:defRPr sz="1800"/>
            </a:pPr>
            <a:endParaRPr sz="29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mj canc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4621973"/>
            <a:ext cx="3759200" cy="2159000"/>
          </a:xfrm>
          <a:prstGeom prst="rect">
            <a:avLst/>
          </a:prstGeom>
        </p:spPr>
      </p:pic>
      <p:pic>
        <p:nvPicPr>
          <p:cNvPr id="5" name="Picture 4" descr="bmj cancer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" y="362693"/>
            <a:ext cx="6252202" cy="414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25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3372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C:\Users\angela.dunne\Dropbox\Screenshots\Screenshot 2015-11-17 10.16.3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2" t="6047" r="3167"/>
          <a:stretch/>
        </p:blipFill>
        <p:spPr bwMode="auto">
          <a:xfrm>
            <a:off x="0" y="0"/>
            <a:ext cx="9148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74712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50015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IMPROVEMENT TO 2WR REFERRAL FORMS FOR PENNINE LANCASHIRE</a:t>
            </a:r>
            <a:endParaRPr lang="en-GB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143" y="1600199"/>
            <a:ext cx="8610600" cy="5257801"/>
          </a:xfrm>
        </p:spPr>
        <p:txBody>
          <a:bodyPr/>
          <a:lstStyle/>
          <a:p>
            <a:r>
              <a:rPr lang="en-GB" sz="3500" dirty="0" smtClean="0"/>
              <a:t>NICE wording and criteria</a:t>
            </a:r>
          </a:p>
          <a:p>
            <a:r>
              <a:rPr lang="en-GB" sz="3500" dirty="0" smtClean="0"/>
              <a:t>2WR 2016 incorporating 2015 NICE guidance </a:t>
            </a:r>
          </a:p>
          <a:p>
            <a:r>
              <a:rPr lang="en-GB" dirty="0" smtClean="0"/>
              <a:t>Links </a:t>
            </a:r>
            <a:r>
              <a:rPr lang="en-GB" smtClean="0"/>
              <a:t>to Map of Medicine </a:t>
            </a:r>
            <a:r>
              <a:rPr lang="en-GB" dirty="0" smtClean="0"/>
              <a:t>and NICE guidance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1" y="4800480"/>
            <a:ext cx="2808515" cy="100136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10" y="4724340"/>
            <a:ext cx="2905934" cy="100136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77" y="3777457"/>
            <a:ext cx="37338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dirty="0" smtClean="0"/>
              <a:t>CAPTURING DATA</a:t>
            </a:r>
            <a:endParaRPr lang="en-GB" sz="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GB" sz="3800" dirty="0" smtClean="0"/>
              <a:t>Templates embedded in EMIS web</a:t>
            </a:r>
          </a:p>
          <a:p>
            <a:r>
              <a:rPr lang="en-GB" sz="3800" dirty="0" smtClean="0"/>
              <a:t>Input referrer’s name and date of referral</a:t>
            </a:r>
          </a:p>
          <a:p>
            <a:r>
              <a:rPr lang="en-GB" sz="3800" dirty="0" smtClean="0"/>
              <a:t>Demographics automatically included</a:t>
            </a:r>
          </a:p>
          <a:p>
            <a:r>
              <a:rPr lang="en-GB" sz="3800" b="1" dirty="0" smtClean="0"/>
              <a:t>Please E mail </a:t>
            </a:r>
            <a:r>
              <a:rPr lang="en-GB" sz="3800" dirty="0" smtClean="0"/>
              <a:t>rather than fax</a:t>
            </a:r>
          </a:p>
          <a:p>
            <a:r>
              <a:rPr lang="en-GB" sz="3800" dirty="0" smtClean="0"/>
              <a:t>Would any one object to moving away from having faxed referrals?</a:t>
            </a:r>
          </a:p>
          <a:p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IMPROVED PATIENT ENGAGEMENT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343" y="1600199"/>
            <a:ext cx="8338457" cy="525780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Please check that the patient’s address and daytime contact number are up to date.  If any of the details have changed please add here:      </a:t>
            </a:r>
          </a:p>
          <a:p>
            <a:r>
              <a:rPr lang="en-GB" dirty="0" smtClean="0"/>
              <a:t>Has the patient been informed that this is an urgent referral and they need to attend an appointment within 2 weeks and this may be at BGH, RBH or Rossendale PCC?     </a:t>
            </a:r>
          </a:p>
          <a:p>
            <a:r>
              <a:rPr lang="en-GB" dirty="0" smtClean="0"/>
              <a:t>Has the patient been given a 2 week referral information leaflet explaining the risk of cancer? </a:t>
            </a:r>
          </a:p>
          <a:p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344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89" name="image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2537" y="-99392"/>
            <a:ext cx="9577065" cy="7128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2076"/>
            <a:ext cx="8516471" cy="1508124"/>
          </a:xfrm>
        </p:spPr>
        <p:txBody>
          <a:bodyPr/>
          <a:lstStyle/>
          <a:p>
            <a:r>
              <a:rPr lang="en-GB" dirty="0" smtClean="0"/>
              <a:t>CAPTURING CLINICAL INFORMATION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i="1" dirty="0"/>
              <a:t>Please ensure you have closed the last </a:t>
            </a:r>
            <a:r>
              <a:rPr lang="en-GB" i="1" dirty="0" smtClean="0"/>
              <a:t>consultation</a:t>
            </a:r>
          </a:p>
          <a:p>
            <a:pPr>
              <a:buNone/>
            </a:pPr>
            <a:r>
              <a:rPr lang="en-GB" i="1" dirty="0" smtClean="0"/>
              <a:t>before </a:t>
            </a:r>
            <a:r>
              <a:rPr lang="en-GB" i="1" dirty="0"/>
              <a:t>completing this form. </a:t>
            </a:r>
            <a:r>
              <a:rPr lang="en-GB" i="1" dirty="0" smtClean="0"/>
              <a:t>This will enable the </a:t>
            </a:r>
          </a:p>
          <a:p>
            <a:pPr>
              <a:buNone/>
            </a:pPr>
            <a:r>
              <a:rPr lang="en-GB" i="1" dirty="0" smtClean="0"/>
              <a:t>clinical </a:t>
            </a:r>
            <a:r>
              <a:rPr lang="en-GB" i="1" dirty="0"/>
              <a:t>information you </a:t>
            </a:r>
            <a:r>
              <a:rPr lang="en-GB" i="1" dirty="0" smtClean="0"/>
              <a:t>have written to populate the </a:t>
            </a:r>
          </a:p>
          <a:p>
            <a:pPr>
              <a:buNone/>
            </a:pPr>
            <a:r>
              <a:rPr lang="en-GB" i="1" dirty="0" smtClean="0"/>
              <a:t>space </a:t>
            </a:r>
            <a:r>
              <a:rPr lang="en-GB" i="1" dirty="0"/>
              <a:t>below</a:t>
            </a:r>
          </a:p>
          <a:p>
            <a:pPr>
              <a:buNone/>
            </a:pPr>
            <a:endParaRPr lang="en-GB" i="1" u="sng" dirty="0"/>
          </a:p>
          <a:p>
            <a:pPr>
              <a:buNone/>
            </a:pPr>
            <a:r>
              <a:rPr lang="en-GB" u="sng" dirty="0" smtClean="0"/>
              <a:t>Consultations</a:t>
            </a:r>
          </a:p>
          <a:p>
            <a:pPr>
              <a:buNone/>
            </a:pPr>
            <a:r>
              <a:rPr lang="en-GB" dirty="0" smtClean="0"/>
              <a:t> </a:t>
            </a:r>
          </a:p>
          <a:p>
            <a:pPr>
              <a:buNone/>
            </a:pPr>
            <a:r>
              <a:rPr lang="en-GB" u="sng" dirty="0" smtClean="0"/>
              <a:t>Problems</a:t>
            </a:r>
          </a:p>
          <a:p>
            <a:pPr>
              <a:buNone/>
            </a:pPr>
            <a:r>
              <a:rPr lang="en-GB" u="sng" dirty="0" smtClean="0"/>
              <a:t>Medication</a:t>
            </a:r>
          </a:p>
          <a:p>
            <a:pPr>
              <a:buNone/>
            </a:pPr>
            <a:r>
              <a:rPr lang="en-GB" u="sng" dirty="0" smtClean="0"/>
              <a:t>Allergies</a:t>
            </a:r>
            <a:r>
              <a:rPr lang="en-GB" dirty="0" smtClean="0"/>
              <a:t> </a:t>
            </a:r>
          </a:p>
          <a:p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IMPROVING SAFETY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457" y="1600199"/>
            <a:ext cx="8349343" cy="5257801"/>
          </a:xfrm>
        </p:spPr>
        <p:txBody>
          <a:bodyPr>
            <a:normAutofit/>
          </a:bodyPr>
          <a:lstStyle/>
          <a:p>
            <a:r>
              <a:rPr lang="en-GB" sz="3000" dirty="0" smtClean="0"/>
              <a:t>Is the patient currently taking anti-platelets or anticoagulants (</a:t>
            </a:r>
            <a:r>
              <a:rPr lang="en-GB" sz="3000" dirty="0" err="1" smtClean="0"/>
              <a:t>warfarin</a:t>
            </a:r>
            <a:r>
              <a:rPr lang="en-GB" sz="3000" dirty="0" smtClean="0"/>
              <a:t> or new oral anti coagulants)</a:t>
            </a:r>
          </a:p>
          <a:p>
            <a:r>
              <a:rPr lang="en-GB" sz="3000" dirty="0" smtClean="0"/>
              <a:t>If ‘Yes’ please ensure the name and dose is captured on this form in the medication section or write this in the box below:          </a:t>
            </a:r>
          </a:p>
          <a:p>
            <a:pPr marL="0" indent="0">
              <a:buNone/>
            </a:pPr>
            <a:r>
              <a:rPr lang="en-GB" sz="3000" dirty="0" smtClean="0"/>
              <a:t>   ___________________</a:t>
            </a:r>
            <a:endParaRPr lang="en-GB" sz="3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IMPROVING INFORMATION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00199"/>
            <a:ext cx="8305800" cy="5257801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COMMENTS BOX     </a:t>
            </a:r>
          </a:p>
          <a:p>
            <a:r>
              <a:rPr lang="en-GB" dirty="0" smtClean="0"/>
              <a:t>Narrative</a:t>
            </a:r>
          </a:p>
          <a:p>
            <a:r>
              <a:rPr lang="en-GB" dirty="0" smtClean="0"/>
              <a:t>ICE –patient and G.P.</a:t>
            </a:r>
          </a:p>
          <a:p>
            <a:r>
              <a:rPr lang="en-GB" dirty="0" smtClean="0"/>
              <a:t>Results, family history</a:t>
            </a:r>
          </a:p>
          <a:p>
            <a:r>
              <a:rPr lang="en-GB" dirty="0" smtClean="0"/>
              <a:t>Risk assessments</a:t>
            </a:r>
          </a:p>
          <a:p>
            <a:r>
              <a:rPr lang="en-GB" dirty="0" smtClean="0"/>
              <a:t>Why you want the patient to be seen</a:t>
            </a:r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 </a:t>
            </a:r>
          </a:p>
          <a:p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SPECIFIC LOCAL GUIDANCE AND PATHWAYS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114" y="1600199"/>
            <a:ext cx="8316686" cy="5257801"/>
          </a:xfrm>
        </p:spPr>
        <p:txBody>
          <a:bodyPr/>
          <a:lstStyle/>
          <a:p>
            <a:r>
              <a:rPr lang="en-GB" dirty="0" smtClean="0"/>
              <a:t>Lung pleural clinic</a:t>
            </a:r>
          </a:p>
          <a:p>
            <a:r>
              <a:rPr lang="en-GB" dirty="0" smtClean="0"/>
              <a:t>Jaundice and IDA</a:t>
            </a:r>
          </a:p>
          <a:p>
            <a:r>
              <a:rPr lang="en-GB" dirty="0" smtClean="0"/>
              <a:t>Direct to flexible </a:t>
            </a:r>
            <a:r>
              <a:rPr lang="en-GB" dirty="0" err="1" smtClean="0"/>
              <a:t>sigmoidoscopy</a:t>
            </a:r>
            <a:endParaRPr lang="en-GB" dirty="0" smtClean="0"/>
          </a:p>
          <a:p>
            <a:r>
              <a:rPr lang="en-GB" dirty="0" smtClean="0"/>
              <a:t>Urgent USS in ovary and endometrial</a:t>
            </a:r>
          </a:p>
          <a:p>
            <a:r>
              <a:rPr lang="en-GB" dirty="0" smtClean="0"/>
              <a:t>MSSU and PSA in urology</a:t>
            </a:r>
          </a:p>
          <a:p>
            <a:r>
              <a:rPr lang="en-GB" dirty="0" smtClean="0"/>
              <a:t>BCC in skin</a:t>
            </a:r>
          </a:p>
          <a:p>
            <a:r>
              <a:rPr lang="en-GB" dirty="0" smtClean="0"/>
              <a:t>Soft tissue sarcomas to Preston</a:t>
            </a:r>
          </a:p>
          <a:p>
            <a:r>
              <a:rPr lang="en-GB" dirty="0" smtClean="0"/>
              <a:t>Children seen within 48 hours</a:t>
            </a:r>
          </a:p>
          <a:p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RELATED REFERRALS THAT ARE NOT 2WR FORMS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256" y="2205318"/>
            <a:ext cx="8425543" cy="4652682"/>
          </a:xfrm>
        </p:spPr>
        <p:txBody>
          <a:bodyPr/>
          <a:lstStyle/>
          <a:p>
            <a:pPr lvl="0"/>
            <a:r>
              <a:rPr lang="en-GB" sz="4400" dirty="0" smtClean="0"/>
              <a:t>Routine Endoscopy</a:t>
            </a:r>
          </a:p>
          <a:p>
            <a:pPr lvl="0"/>
            <a:r>
              <a:rPr lang="en-GB" sz="4400" dirty="0" smtClean="0"/>
              <a:t>Macmillan Move more</a:t>
            </a:r>
          </a:p>
          <a:p>
            <a:pPr lvl="0"/>
            <a:r>
              <a:rPr lang="en-GB" sz="4400" dirty="0" smtClean="0"/>
              <a:t>Familial Risk Breast cancer</a:t>
            </a:r>
          </a:p>
          <a:p>
            <a:pPr lvl="0"/>
            <a:r>
              <a:rPr lang="en-GB" sz="4400" dirty="0" smtClean="0"/>
              <a:t>Breast symptomatic</a:t>
            </a:r>
          </a:p>
          <a:p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076"/>
            <a:ext cx="9144000" cy="121421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12 TUMOUR TYPES 16 REFERRAL FORMS</a:t>
            </a:r>
            <a:endParaRPr lang="en-GB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256" y="1201271"/>
            <a:ext cx="8044543" cy="565672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Lung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Upper GI (2a </a:t>
            </a:r>
            <a:r>
              <a:rPr lang="en-GB" dirty="0" err="1" smtClean="0"/>
              <a:t>OeS</a:t>
            </a:r>
            <a:r>
              <a:rPr lang="en-GB" dirty="0" smtClean="0"/>
              <a:t>, 2b HPB, 2c IDA)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Lower GI (3a Lower GI, 3b Rectal Bleeding)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Breast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Gynaecology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Urology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Skin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Head and Neck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Brain/CNS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Haematology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Sarcoma (11a bone, 11b soft tissue)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/>
              <a:t>Childrens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1.jpeg" descr="M_mid_RGB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79" y="5693904"/>
            <a:ext cx="2705100" cy="112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5274" y="5619202"/>
            <a:ext cx="2478727" cy="113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5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86270" y="5693904"/>
            <a:ext cx="2866347" cy="113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https://encrypted-tbn1.gstatic.com/images?q=tbn:ANd9GcSuHXiiRNh6UvTQkkKp9m90SCXFvbTNyBzyMb6sABOnGOddBmmyv6_2yAFSe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23" y="5768605"/>
            <a:ext cx="954554" cy="92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10" y="600365"/>
            <a:ext cx="5515523" cy="418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555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dirty="0" smtClean="0"/>
              <a:t>1. Lung</a:t>
            </a:r>
            <a:endParaRPr lang="en-GB" sz="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644588"/>
            <a:ext cx="8548255" cy="421341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Highlights asbestos exposure as risk factor</a:t>
            </a:r>
          </a:p>
          <a:p>
            <a:r>
              <a:rPr lang="en-GB" dirty="0" smtClean="0"/>
              <a:t>Still do CXR first and </a:t>
            </a:r>
            <a:r>
              <a:rPr lang="en-GB" b="1" dirty="0" smtClean="0"/>
              <a:t>refer if findings that suggest lung cancer or </a:t>
            </a:r>
            <a:r>
              <a:rPr lang="en-GB" b="1" dirty="0" err="1" smtClean="0"/>
              <a:t>mesothelioma</a:t>
            </a:r>
            <a:endParaRPr lang="en-GB" b="1" dirty="0" smtClean="0"/>
          </a:p>
          <a:p>
            <a:r>
              <a:rPr lang="en-GB" dirty="0" smtClean="0"/>
              <a:t>Has CT been arranged by radiologist (subsequent to the abnormal CXR)</a:t>
            </a:r>
          </a:p>
          <a:p>
            <a:r>
              <a:rPr lang="en-GB" b="1" dirty="0" smtClean="0"/>
              <a:t>Directly refer if &gt;40 unexplained haemoptysis</a:t>
            </a:r>
          </a:p>
          <a:p>
            <a:pPr>
              <a:buNone/>
            </a:pPr>
            <a:endParaRPr lang="en-GB" i="1" dirty="0" smtClean="0"/>
          </a:p>
          <a:p>
            <a:pPr>
              <a:buNone/>
            </a:pPr>
            <a:r>
              <a:rPr lang="en-GB" i="1" dirty="0" smtClean="0"/>
              <a:t>Pathway where pleural effusions go straight to</a:t>
            </a:r>
          </a:p>
          <a:p>
            <a:pPr>
              <a:buNone/>
            </a:pPr>
            <a:r>
              <a:rPr lang="en-GB" i="1" dirty="0"/>
              <a:t>specialised clinic.</a:t>
            </a:r>
          </a:p>
          <a:p>
            <a:pPr>
              <a:buNone/>
            </a:pPr>
            <a:endParaRPr lang="en-GB" i="1" dirty="0"/>
          </a:p>
        </p:txBody>
      </p:sp>
      <p:pic>
        <p:nvPicPr>
          <p:cNvPr id="4" name="image15.jpeg" descr="smokers pai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6629" y="92076"/>
            <a:ext cx="2778825" cy="2478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61" y="92075"/>
            <a:ext cx="2991010" cy="2378981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2666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1" y="92076"/>
            <a:ext cx="8552329" cy="1288489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2a. Upper GI </a:t>
            </a:r>
            <a:br>
              <a:rPr lang="en-GB" dirty="0" smtClean="0"/>
            </a:br>
            <a:r>
              <a:rPr lang="en-GB" dirty="0" smtClean="0"/>
              <a:t>(Oesophagus &amp; Stomach)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471" y="1491342"/>
            <a:ext cx="9144000" cy="5257801"/>
          </a:xfrm>
        </p:spPr>
        <p:txBody>
          <a:bodyPr>
            <a:normAutofit/>
          </a:bodyPr>
          <a:lstStyle/>
          <a:p>
            <a:r>
              <a:rPr lang="en-GB" dirty="0" smtClean="0"/>
              <a:t>UDUGIE  -  Urgent Direct access Upper </a:t>
            </a:r>
          </a:p>
          <a:p>
            <a:pPr>
              <a:buNone/>
            </a:pPr>
            <a:r>
              <a:rPr lang="en-GB" dirty="0" smtClean="0"/>
              <a:t>    Gastrointestinal Endoscopy</a:t>
            </a:r>
            <a:r>
              <a:rPr lang="en-US" dirty="0" smtClean="0"/>
              <a:t> </a:t>
            </a:r>
            <a:endParaRPr lang="en-GB" dirty="0" smtClean="0"/>
          </a:p>
          <a:p>
            <a:pPr>
              <a:buNone/>
            </a:pPr>
            <a:r>
              <a:rPr lang="en-US" sz="2400" i="1" dirty="0" smtClean="0"/>
              <a:t>      If results are normal or reveal minor changes, the patient will be discharged to GP for further primary care management.</a:t>
            </a:r>
            <a:r>
              <a:rPr lang="en-GB" sz="2400" i="1" dirty="0" smtClean="0"/>
              <a:t> </a:t>
            </a:r>
          </a:p>
          <a:p>
            <a:pPr>
              <a:buNone/>
            </a:pPr>
            <a:r>
              <a:rPr lang="en-US" sz="2400" i="1" dirty="0" smtClean="0"/>
              <a:t>      If serious pathology is identified, appropriate follow-up will be arranged automatically by the hospital</a:t>
            </a:r>
            <a:r>
              <a:rPr lang="en-US" sz="2400" b="1" dirty="0" smtClean="0"/>
              <a:t>.</a:t>
            </a:r>
            <a:endParaRPr lang="en-GB" sz="2400" dirty="0" smtClean="0"/>
          </a:p>
          <a:p>
            <a:r>
              <a:rPr lang="en-US" dirty="0" smtClean="0"/>
              <a:t>Upper abdominal mass consistent with stomach cancer endoscopy seen in a consultant clinic</a:t>
            </a:r>
            <a:endParaRPr lang="en-GB" dirty="0" smtClean="0"/>
          </a:p>
          <a:p>
            <a:r>
              <a:rPr lang="en-GB" b="1" dirty="0" smtClean="0"/>
              <a:t>Refer all </a:t>
            </a:r>
            <a:r>
              <a:rPr lang="en-GB" b="1" dirty="0" err="1" smtClean="0"/>
              <a:t>dysphagia</a:t>
            </a:r>
            <a:endParaRPr lang="en-GB" b="1" dirty="0" smtClean="0"/>
          </a:p>
          <a:p>
            <a:r>
              <a:rPr lang="en-GB" dirty="0" smtClean="0"/>
              <a:t>Over 55 years of age and symptomatic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54" y="0"/>
            <a:ext cx="2128846" cy="2128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56" y="5351171"/>
            <a:ext cx="2253344" cy="150683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127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0" y="92076"/>
            <a:ext cx="8892988" cy="150812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 sz="1800"/>
            </a:pPr>
            <a:r>
              <a:rPr lang="en-GB" sz="4000" dirty="0" smtClean="0"/>
              <a:t>2b. </a:t>
            </a:r>
            <a:r>
              <a:rPr sz="4000" dirty="0" smtClean="0"/>
              <a:t>J</a:t>
            </a:r>
            <a:r>
              <a:rPr lang="en-GB" sz="4000" dirty="0" err="1" smtClean="0"/>
              <a:t>aundice</a:t>
            </a:r>
            <a:r>
              <a:rPr lang="en-GB" sz="4000" dirty="0" smtClean="0"/>
              <a:t> &amp; Unexplained </a:t>
            </a:r>
            <a:br>
              <a:rPr lang="en-GB" sz="4000" dirty="0" smtClean="0"/>
            </a:br>
            <a:r>
              <a:rPr lang="en-GB" sz="4000" dirty="0" smtClean="0"/>
              <a:t>Upper Abdominal Mass (HPB)</a:t>
            </a:r>
            <a:endParaRPr sz="4000" dirty="0"/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xfrm>
            <a:off x="315686" y="1568078"/>
            <a:ext cx="8828313" cy="52578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3200" dirty="0"/>
          </a:p>
          <a:p>
            <a:pPr lvl="0">
              <a:defRPr sz="1800"/>
            </a:pPr>
            <a:r>
              <a:rPr lang="en-GB" sz="2800" dirty="0" smtClean="0"/>
              <a:t>Refer all jaundice (clinical &amp; raised </a:t>
            </a:r>
            <a:r>
              <a:rPr lang="en-GB" sz="2800" dirty="0" err="1" smtClean="0"/>
              <a:t>bilirubin</a:t>
            </a:r>
            <a:r>
              <a:rPr lang="en-GB" sz="2800" dirty="0" smtClean="0"/>
              <a:t>)</a:t>
            </a:r>
          </a:p>
          <a:p>
            <a:pPr lvl="0">
              <a:defRPr sz="1800"/>
            </a:pPr>
            <a:r>
              <a:rPr lang="en-GB" sz="2800" dirty="0" smtClean="0"/>
              <a:t>LFTs, alcohol from EMIS system</a:t>
            </a:r>
          </a:p>
          <a:p>
            <a:pPr lvl="0">
              <a:defRPr sz="1800"/>
            </a:pPr>
            <a:r>
              <a:rPr lang="en-GB" sz="2800" dirty="0" smtClean="0"/>
              <a:t>Form leads to urgent USS in consultant clinic</a:t>
            </a:r>
          </a:p>
          <a:p>
            <a:pPr lvl="0">
              <a:defRPr sz="1800"/>
            </a:pPr>
            <a:r>
              <a:rPr lang="en-GB" sz="2800" dirty="0" smtClean="0"/>
              <a:t>Suspicious urgent CT and MDT</a:t>
            </a:r>
          </a:p>
          <a:p>
            <a:pPr lvl="0">
              <a:defRPr sz="1800"/>
            </a:pPr>
            <a:r>
              <a:rPr lang="en-GB" sz="2800" dirty="0" smtClean="0"/>
              <a:t>Direct link to HPB team </a:t>
            </a:r>
          </a:p>
          <a:p>
            <a:pPr>
              <a:defRPr sz="1800"/>
            </a:pPr>
            <a:r>
              <a:rPr lang="en-GB" sz="2800" dirty="0" smtClean="0"/>
              <a:t>Not suspected cancer (gall stones) back to G.P.</a:t>
            </a:r>
          </a:p>
          <a:p>
            <a:pPr lvl="0">
              <a:defRPr sz="1800"/>
            </a:pPr>
            <a:endParaRPr lang="en-GB" sz="3600" dirty="0" smtClean="0"/>
          </a:p>
          <a:p>
            <a:pPr lvl="0">
              <a:defRPr sz="1800"/>
            </a:pPr>
            <a:endParaRPr sz="3600" dirty="0"/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50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78" y="0"/>
            <a:ext cx="2744422" cy="22132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29" y="92076"/>
            <a:ext cx="5549153" cy="1508124"/>
          </a:xfrm>
        </p:spPr>
        <p:txBody>
          <a:bodyPr>
            <a:normAutofit/>
          </a:bodyPr>
          <a:lstStyle/>
          <a:p>
            <a:r>
              <a:rPr lang="en-GB" dirty="0" smtClean="0"/>
              <a:t>2c. Iron Deficiency  Anaemia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14" y="2070847"/>
            <a:ext cx="8742582" cy="4787153"/>
          </a:xfrm>
        </p:spPr>
        <p:txBody>
          <a:bodyPr>
            <a:normAutofit fontScale="92500" lnSpcReduction="10000"/>
          </a:bodyPr>
          <a:lstStyle/>
          <a:p>
            <a:r>
              <a:rPr lang="en-GB" sz="3100" dirty="0" smtClean="0"/>
              <a:t>The patient should have a </a:t>
            </a:r>
            <a:r>
              <a:rPr lang="en-GB" sz="3100" b="1" dirty="0" smtClean="0"/>
              <a:t>NEW UNEXPLAINED</a:t>
            </a:r>
            <a:r>
              <a:rPr lang="en-GB" sz="3100" dirty="0" smtClean="0"/>
              <a:t> Iron Deficiency Anaemia</a:t>
            </a:r>
          </a:p>
          <a:p>
            <a:r>
              <a:rPr lang="en-GB" sz="3100" dirty="0" smtClean="0"/>
              <a:t>Definition :- </a:t>
            </a:r>
            <a:r>
              <a:rPr lang="en-GB" sz="3100" b="1" dirty="0" smtClean="0"/>
              <a:t>Anaemia</a:t>
            </a:r>
            <a:r>
              <a:rPr lang="en-GB" sz="3100" dirty="0" smtClean="0"/>
              <a:t> (</a:t>
            </a:r>
            <a:r>
              <a:rPr lang="en-GB" sz="3100" dirty="0" err="1" smtClean="0"/>
              <a:t>Hb</a:t>
            </a:r>
            <a:r>
              <a:rPr lang="en-GB" sz="3100" dirty="0" smtClean="0"/>
              <a:t>&lt;120g/l male: &lt;100 g/l female) </a:t>
            </a:r>
            <a:r>
              <a:rPr lang="en-GB" sz="3100" b="1" dirty="0" smtClean="0"/>
              <a:t>and</a:t>
            </a:r>
            <a:r>
              <a:rPr lang="en-GB" sz="3100" dirty="0" smtClean="0"/>
              <a:t> </a:t>
            </a:r>
            <a:r>
              <a:rPr lang="en-GB" sz="3100" b="1" dirty="0" smtClean="0"/>
              <a:t>iron deficiency</a:t>
            </a:r>
            <a:r>
              <a:rPr lang="en-GB" sz="3100" dirty="0" smtClean="0"/>
              <a:t>  (MCV&lt;79  or low </a:t>
            </a:r>
            <a:r>
              <a:rPr lang="en-GB" sz="3100" dirty="0" err="1" smtClean="0"/>
              <a:t>ferritin</a:t>
            </a:r>
            <a:r>
              <a:rPr lang="en-GB" sz="3100" dirty="0" smtClean="0"/>
              <a:t> or low iron saturation)</a:t>
            </a:r>
          </a:p>
          <a:p>
            <a:pPr>
              <a:buNone/>
            </a:pPr>
            <a:r>
              <a:rPr lang="en-GB" sz="3100" i="1" dirty="0" smtClean="0"/>
              <a:t>    Please refer all  -  men and non-menstruating females  </a:t>
            </a:r>
          </a:p>
          <a:p>
            <a:pPr lvl="0">
              <a:buNone/>
            </a:pPr>
            <a:r>
              <a:rPr lang="en-GB" sz="3100" i="1" dirty="0" smtClean="0"/>
              <a:t>    menstruating females if they have: GI symptoms, Age  50 or over or strong family history of GI cancer</a:t>
            </a:r>
          </a:p>
          <a:p>
            <a:r>
              <a:rPr lang="en-GB" sz="3100" dirty="0" smtClean="0"/>
              <a:t>Pathway where patients undergo CNS triage and have both upper and lower GI investigations</a:t>
            </a:r>
          </a:p>
          <a:p>
            <a:endParaRPr lang="en-GB" dirty="0"/>
          </a:p>
        </p:txBody>
      </p:sp>
      <p:pic>
        <p:nvPicPr>
          <p:cNvPr id="4" name="image16.jpeg" descr="iron deficiency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1576" y="1"/>
            <a:ext cx="3594920" cy="1927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370114" y="92076"/>
            <a:ext cx="8316686" cy="150812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 sz="1800"/>
            </a:pPr>
            <a:r>
              <a:rPr lang="en-GB" sz="5000" dirty="0" smtClean="0"/>
              <a:t>3a. L</a:t>
            </a:r>
            <a:r>
              <a:rPr sz="5000" dirty="0" err="1" smtClean="0"/>
              <a:t>ower</a:t>
            </a:r>
            <a:r>
              <a:rPr sz="5000" dirty="0" smtClean="0"/>
              <a:t> </a:t>
            </a:r>
            <a:r>
              <a:rPr sz="5000" dirty="0"/>
              <a:t>GI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152400" y="2079812"/>
            <a:ext cx="8895106" cy="47781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8897" lvl="0" indent="-318897" defTabSz="850391">
              <a:defRPr sz="1800"/>
            </a:pPr>
            <a:r>
              <a:rPr lang="en-GB" sz="2800" dirty="0" smtClean="0"/>
              <a:t>Likely to have biggest impact on demand and capacity</a:t>
            </a:r>
          </a:p>
          <a:p>
            <a:pPr marL="318897" lvl="0" indent="-318897" defTabSz="850391">
              <a:defRPr sz="1800"/>
            </a:pPr>
            <a:r>
              <a:rPr lang="en-GB" sz="2800" dirty="0" smtClean="0"/>
              <a:t>FOBs not available at present</a:t>
            </a:r>
          </a:p>
          <a:p>
            <a:pPr marL="318897" lvl="0" indent="-318897" defTabSz="850391">
              <a:defRPr sz="1800"/>
            </a:pPr>
            <a:r>
              <a:rPr lang="en-GB" sz="2800" dirty="0" smtClean="0"/>
              <a:t>Generally lowering threshold for referral</a:t>
            </a:r>
          </a:p>
          <a:p>
            <a:pPr>
              <a:buFont typeface="Arial" pitchFamily="34" charset="0"/>
              <a:buChar char="•"/>
            </a:pPr>
            <a:r>
              <a:rPr lang="en-GB" sz="2800" b="1" dirty="0" smtClean="0"/>
              <a:t>If you are significantly concerned, yet the patient DOES NOT meet the criteria, still refer under 2WR, but state your reasons.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52</a:t>
            </a:fld>
            <a:endParaRPr sz="1200" dirty="0">
              <a:solidFill>
                <a:srgbClr val="888888"/>
              </a:solidFill>
            </a:endParaRPr>
          </a:p>
        </p:txBody>
      </p:sp>
      <p:pic>
        <p:nvPicPr>
          <p:cNvPr id="2" name="Picture 1" descr="cancer bow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0"/>
            <a:ext cx="4267200" cy="190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370114" y="92076"/>
            <a:ext cx="8316686" cy="150812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 sz="1800"/>
            </a:pPr>
            <a:r>
              <a:rPr lang="en-GB" sz="5000" dirty="0" smtClean="0"/>
              <a:t>3b. Rectal bleeding</a:t>
            </a:r>
            <a:endParaRPr sz="5000" dirty="0"/>
          </a:p>
        </p:txBody>
      </p:sp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370114" y="1823708"/>
            <a:ext cx="8677392" cy="50342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8897" lvl="0" indent="-318897" defTabSz="850391">
              <a:defRPr sz="1800"/>
            </a:pPr>
            <a:endParaRPr lang="en-GB" sz="2800" dirty="0" smtClean="0"/>
          </a:p>
          <a:p>
            <a:r>
              <a:rPr lang="en-GB" sz="2800" dirty="0" smtClean="0"/>
              <a:t>Unexplained rectal bleeding WITHOUT anal pain</a:t>
            </a:r>
          </a:p>
          <a:p>
            <a:pPr>
              <a:buNone/>
            </a:pPr>
            <a:r>
              <a:rPr lang="en-GB" sz="2800" i="1" dirty="0" smtClean="0"/>
              <a:t>     These patients will be referred directly for a sigmoidoscopy. Please issue a prescription of 2 sachets of </a:t>
            </a:r>
            <a:r>
              <a:rPr lang="en-GB" sz="2800" i="1" dirty="0" err="1" smtClean="0"/>
              <a:t>Moviprep</a:t>
            </a:r>
            <a:r>
              <a:rPr lang="en-GB" sz="2800" i="1" dirty="0" smtClean="0"/>
              <a:t> with the information leaflet embedded at the end of this form.</a:t>
            </a:r>
          </a:p>
          <a:p>
            <a:pPr>
              <a:buNone/>
            </a:pPr>
            <a:endParaRPr lang="en-GB" sz="2800" i="1" dirty="0" smtClean="0"/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Does anyone disagree to prescribing bowel prep for these patients?</a:t>
            </a:r>
          </a:p>
          <a:p>
            <a:pPr>
              <a:buFont typeface="Arial" pitchFamily="34" charset="0"/>
              <a:buChar char="•"/>
            </a:pPr>
            <a:endParaRPr lang="en-GB" sz="2800" b="1" dirty="0" smtClean="0"/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53</a:t>
            </a:fld>
            <a:endParaRPr sz="1200" dirty="0">
              <a:solidFill>
                <a:srgbClr val="888888"/>
              </a:solidFill>
            </a:endParaRPr>
          </a:p>
        </p:txBody>
      </p:sp>
      <p:pic>
        <p:nvPicPr>
          <p:cNvPr id="6" name="Picture 5" descr="fl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5" y="92076"/>
            <a:ext cx="2314575" cy="1981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05" y="92076"/>
            <a:ext cx="8587195" cy="1508124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/>
              <a:t> 4.Breast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371" y="1353671"/>
            <a:ext cx="8893629" cy="550432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GB" sz="3600" dirty="0" smtClean="0"/>
              <a:t>Separate forms not 2WR</a:t>
            </a:r>
          </a:p>
          <a:p>
            <a:r>
              <a:rPr lang="en-GB" sz="3600" dirty="0" smtClean="0"/>
              <a:t>Other breast symptoms</a:t>
            </a:r>
          </a:p>
          <a:p>
            <a:r>
              <a:rPr lang="en-GB" sz="3600" dirty="0" smtClean="0"/>
              <a:t>Familial risk</a:t>
            </a:r>
          </a:p>
          <a:p>
            <a:endParaRPr lang="en-GB" sz="3600" dirty="0" smtClean="0"/>
          </a:p>
          <a:p>
            <a:pPr>
              <a:buNone/>
            </a:pPr>
            <a:r>
              <a:rPr lang="en-GB" sz="3600" b="1" dirty="0" smtClean="0"/>
              <a:t>Refer 2WR</a:t>
            </a:r>
          </a:p>
          <a:p>
            <a:r>
              <a:rPr lang="en-US" sz="3600" b="1" dirty="0" smtClean="0"/>
              <a:t> &gt;30 unexplained breast lump</a:t>
            </a:r>
          </a:p>
          <a:p>
            <a:r>
              <a:rPr lang="en-US" sz="3600" b="1" dirty="0" smtClean="0"/>
              <a:t> &gt;50 one nipple discharge/retraction/concern</a:t>
            </a:r>
          </a:p>
          <a:p>
            <a:endParaRPr lang="en-US" sz="3600" b="1" dirty="0" smtClean="0"/>
          </a:p>
          <a:p>
            <a:r>
              <a:rPr lang="en-US" dirty="0" smtClean="0"/>
              <a:t> Can draw where lump is on grid</a:t>
            </a:r>
            <a:endParaRPr lang="en-US" dirty="0"/>
          </a:p>
        </p:txBody>
      </p:sp>
      <p:pic>
        <p:nvPicPr>
          <p:cNvPr id="4" name="Picture 4" descr="Fig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73" y="1"/>
            <a:ext cx="3588327" cy="214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027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" y="92076"/>
            <a:ext cx="8392886" cy="1207806"/>
          </a:xfrm>
        </p:spPr>
        <p:txBody>
          <a:bodyPr>
            <a:normAutofit/>
          </a:bodyPr>
          <a:lstStyle/>
          <a:p>
            <a:pPr algn="l"/>
            <a:r>
              <a:rPr lang="en-GB" sz="5000" dirty="0" smtClean="0"/>
              <a:t>5. Gynaecology- Ovarian</a:t>
            </a:r>
            <a:endParaRPr lang="en-GB" sz="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99883"/>
            <a:ext cx="8763000" cy="5558118"/>
          </a:xfrm>
        </p:spPr>
        <p:txBody>
          <a:bodyPr>
            <a:normAutofit/>
          </a:bodyPr>
          <a:lstStyle/>
          <a:p>
            <a:r>
              <a:rPr lang="en-GB" dirty="0" smtClean="0"/>
              <a:t>Measure serum CA125 in ...Persistent abdominal distension ....‘bloating’)....?TATT</a:t>
            </a:r>
          </a:p>
          <a:p>
            <a:pPr lvl="0"/>
            <a:r>
              <a:rPr lang="en-GB" dirty="0" smtClean="0"/>
              <a:t>Local guidance recommends referring if the CA125 &gt;30 and, at the same time, </a:t>
            </a:r>
            <a:r>
              <a:rPr lang="en-GB" b="1" dirty="0" smtClean="0"/>
              <a:t>arrange an urgent US </a:t>
            </a:r>
            <a:r>
              <a:rPr lang="en-GB" dirty="0" smtClean="0"/>
              <a:t>scan using the Red Cross system on ICE, including the information that the patient has been referred on a 2WR pathway.</a:t>
            </a:r>
          </a:p>
          <a:p>
            <a:pPr marL="0" indent="0">
              <a:buNone/>
            </a:pP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" y="92076"/>
            <a:ext cx="8392886" cy="1225095"/>
          </a:xfrm>
        </p:spPr>
        <p:txBody>
          <a:bodyPr>
            <a:normAutofit/>
          </a:bodyPr>
          <a:lstStyle/>
          <a:p>
            <a:pPr lvl="0" algn="l"/>
            <a:r>
              <a:rPr lang="en-GB" sz="5000" dirty="0" smtClean="0"/>
              <a:t>5. </a:t>
            </a:r>
            <a:r>
              <a:rPr lang="en-GB" sz="5000" dirty="0"/>
              <a:t>Gynaecology - </a:t>
            </a:r>
            <a:r>
              <a:rPr lang="en-GB" sz="5000" dirty="0" smtClean="0"/>
              <a:t>Endometrial</a:t>
            </a:r>
            <a:endParaRPr lang="en-GB" sz="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457" y="1317171"/>
            <a:ext cx="8349343" cy="5540830"/>
          </a:xfrm>
        </p:spPr>
        <p:txBody>
          <a:bodyPr/>
          <a:lstStyle/>
          <a:p>
            <a:r>
              <a:rPr lang="en-GB" dirty="0" smtClean="0"/>
              <a:t>Refer women aged 55 and over with postmenopausal bleeding</a:t>
            </a:r>
          </a:p>
          <a:p>
            <a:r>
              <a:rPr lang="en-GB" dirty="0" smtClean="0"/>
              <a:t>Local pathway recommends arranging an urgent US scan using the Red Cross system on ICE including the information that the patient has been referred on a 2WR pathway</a:t>
            </a:r>
          </a:p>
          <a:p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16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116238"/>
          </a:xfrm>
        </p:spPr>
        <p:txBody>
          <a:bodyPr/>
          <a:lstStyle/>
          <a:p>
            <a:pPr algn="l"/>
            <a:r>
              <a:rPr lang="en-GB" dirty="0" smtClean="0"/>
              <a:t>GP Secret Weapon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121" y="1208314"/>
            <a:ext cx="4743612" cy="566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7098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defRPr sz="1800"/>
            </a:pPr>
            <a:r>
              <a:rPr lang="en-GB" sz="5400" dirty="0" smtClean="0"/>
              <a:t>6. </a:t>
            </a:r>
            <a:r>
              <a:rPr lang="en-GB" sz="4800" dirty="0" smtClean="0"/>
              <a:t>Urology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400" dirty="0" smtClean="0"/>
              <a:t>Clinics in Accrington &amp; Clitheroe</a:t>
            </a:r>
            <a:r>
              <a:rPr lang="en-GB" sz="2000" dirty="0" smtClean="0"/>
              <a:t/>
            </a:r>
            <a:br>
              <a:rPr lang="en-GB" sz="2000" dirty="0" smtClean="0"/>
            </a:br>
            <a:endParaRPr sz="2000" dirty="0"/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xfrm>
            <a:off x="152400" y="1936376"/>
            <a:ext cx="8991600" cy="4824642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r>
              <a:rPr lang="en-GB" sz="9800" b="1" dirty="0" smtClean="0"/>
              <a:t>DRE- for LUTS, haematuria &amp; ED</a:t>
            </a:r>
          </a:p>
          <a:p>
            <a:r>
              <a:rPr lang="en-GB" sz="9800" b="1" dirty="0" smtClean="0"/>
              <a:t>Refer men if their prostate feels malignant on digital rectal examination </a:t>
            </a:r>
            <a:r>
              <a:rPr lang="en-GB" sz="9800" dirty="0" smtClean="0"/>
              <a:t>(“hard and knobbly”)</a:t>
            </a:r>
          </a:p>
          <a:p>
            <a:endParaRPr lang="en-GB" sz="6500" b="1" dirty="0" smtClean="0"/>
          </a:p>
          <a:p>
            <a:pPr lvl="0">
              <a:buNone/>
            </a:pPr>
            <a:r>
              <a:rPr lang="en-GB" sz="4500" i="1" dirty="0" smtClean="0"/>
              <a:t>If the PSA is marginally above the age specific range (&lt;10ug/l) and the Prostate feels benign then repeat the test after 2 to 4 weeks and only refer if still elevated.                                                                                                              (If PSA &gt;10ug/l or prostate feels abnormal refer immediately)  </a:t>
            </a:r>
            <a:endParaRPr lang="en-GB" sz="4500" dirty="0" smtClean="0"/>
          </a:p>
          <a:p>
            <a:pPr lvl="0">
              <a:buNone/>
            </a:pPr>
            <a:r>
              <a:rPr lang="en-GB" sz="4500" i="1" dirty="0" smtClean="0"/>
              <a:t>To delay PSA testing until 1 month after a urinary tract infection or urinary retention unless the Prostate feels frankly malignant.</a:t>
            </a:r>
            <a:endParaRPr lang="en-GB" sz="4500" dirty="0" smtClean="0"/>
          </a:p>
          <a:p>
            <a:pPr>
              <a:buNone/>
            </a:pPr>
            <a:r>
              <a:rPr lang="en-GB" sz="4500" i="1" dirty="0" smtClean="0"/>
              <a:t>Not to routinely test PSA in men over 80 unless they have symptoms or signs suggestive of progressive / metastatic disease or they have a life expectancy of &gt;10 years </a:t>
            </a:r>
          </a:p>
          <a:p>
            <a:pPr>
              <a:buNone/>
            </a:pPr>
            <a:r>
              <a:rPr lang="en-GB" sz="4500" i="1" dirty="0" smtClean="0"/>
              <a:t>Take an MSSU and, if positive treat with antibiotics. If the test is negative and the haematuria remains unexplained please refer.</a:t>
            </a:r>
            <a:endParaRPr lang="en-GB" sz="4500" dirty="0" smtClean="0"/>
          </a:p>
          <a:p>
            <a:endParaRPr lang="en-GB" dirty="0" smtClean="0"/>
          </a:p>
          <a:p>
            <a:pPr lvl="0">
              <a:buFont typeface="Arial" pitchFamily="34" charset="0"/>
              <a:buChar char="•"/>
            </a:pPr>
            <a:r>
              <a:rPr lang="en-GB" sz="8600" dirty="0" smtClean="0"/>
              <a:t>CONSIDER referring &gt;60y recurrent unexplained UTI</a:t>
            </a:r>
          </a:p>
          <a:p>
            <a:pPr lvl="0"/>
            <a:endParaRPr dirty="0"/>
          </a:p>
        </p:txBody>
      </p:sp>
      <p:pic>
        <p:nvPicPr>
          <p:cNvPr id="5" name="image17.jpeg" descr="blood in urin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5976" y="0"/>
            <a:ext cx="3060140" cy="1748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56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7" y="92076"/>
            <a:ext cx="8349343" cy="1508124"/>
          </a:xfrm>
        </p:spPr>
        <p:txBody>
          <a:bodyPr>
            <a:normAutofit/>
          </a:bodyPr>
          <a:lstStyle/>
          <a:p>
            <a:pPr algn="l"/>
            <a:r>
              <a:rPr lang="en-GB" sz="5000" dirty="0" smtClean="0"/>
              <a:t>Testicular</a:t>
            </a:r>
            <a:endParaRPr lang="en-GB" sz="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457" y="2114550"/>
            <a:ext cx="8349343" cy="4743450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en-GB" dirty="0" smtClean="0"/>
              <a:t>Consider a direct access ultrasound scan for testicular cancer in men with unexplained or persistent testicular symptoms. </a:t>
            </a:r>
          </a:p>
          <a:p>
            <a:pPr>
              <a:buFont typeface="Arial" pitchFamily="34" charset="0"/>
              <a:buChar char="•"/>
            </a:pPr>
            <a:r>
              <a:rPr lang="en-GB" b="1" dirty="0" smtClean="0"/>
              <a:t>Refer men with an ultrasound result that suggests testicular cancer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Consider referral in men if they have a non painful enlargement or change in shape or texture of the testes.</a:t>
            </a:r>
          </a:p>
          <a:p>
            <a:endParaRPr lang="en-GB" dirty="0"/>
          </a:p>
        </p:txBody>
      </p:sp>
      <p:pic>
        <p:nvPicPr>
          <p:cNvPr id="4" name="Picture 3" descr="testicular canc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177" y="0"/>
            <a:ext cx="2847134" cy="2114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68" y="92076"/>
            <a:ext cx="8592532" cy="1508124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7. Skin</a:t>
            </a:r>
            <a:br>
              <a:rPr lang="en-US" dirty="0" smtClean="0"/>
            </a:br>
            <a:r>
              <a:rPr lang="en-US" sz="2400" dirty="0" smtClean="0"/>
              <a:t>Most go to dermatology</a:t>
            </a:r>
            <a:br>
              <a:rPr lang="en-US" sz="2400" dirty="0" smtClean="0"/>
            </a:br>
            <a:r>
              <a:rPr lang="en-US" sz="2400" dirty="0" smtClean="0"/>
              <a:t>Head, Neck, Face (head &amp;neck /ophthalmology)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686" y="2071961"/>
            <a:ext cx="8828314" cy="4786039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Melanoma score 3 or more on 7 point weighted check list</a:t>
            </a:r>
          </a:p>
          <a:p>
            <a:r>
              <a:rPr lang="en-US" b="1" dirty="0" err="1" smtClean="0"/>
              <a:t>Dermatoscope</a:t>
            </a:r>
            <a:r>
              <a:rPr lang="en-US" b="1" dirty="0" smtClean="0"/>
              <a:t> suggest melanoma</a:t>
            </a:r>
          </a:p>
          <a:p>
            <a:pPr marL="0" indent="0">
              <a:buNone/>
            </a:pPr>
            <a:r>
              <a:rPr lang="en-US" smtClean="0"/>
              <a:t>CONSIDER  referral for SCC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Low risk BCC </a:t>
            </a:r>
            <a:r>
              <a:rPr lang="en-US" b="1" dirty="0" smtClean="0"/>
              <a:t>not 2WR- </a:t>
            </a:r>
            <a:r>
              <a:rPr lang="en-US" dirty="0" smtClean="0"/>
              <a:t>refer </a:t>
            </a:r>
            <a:r>
              <a:rPr lang="en-US" dirty="0"/>
              <a:t>routine </a:t>
            </a:r>
            <a:r>
              <a:rPr lang="en-US" dirty="0" smtClean="0"/>
              <a:t>to GPSI </a:t>
            </a:r>
          </a:p>
          <a:p>
            <a:r>
              <a:rPr lang="en-GB" i="1" dirty="0" smtClean="0"/>
              <a:t>Local guidance recommends only refer high risk BCC- lesions with a rapid rate of growth or on the upper eyelid</a:t>
            </a:r>
            <a:r>
              <a:rPr lang="en-GB" dirty="0" smtClean="0"/>
              <a:t>  </a:t>
            </a:r>
          </a:p>
        </p:txBody>
      </p:sp>
      <p:pic>
        <p:nvPicPr>
          <p:cNvPr id="4" name="Picture 3" descr="skin canc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05" y="0"/>
            <a:ext cx="3074895" cy="20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06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" y="92076"/>
            <a:ext cx="8392886" cy="1508124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/>
              <a:t>8. Head &amp; Neck</a:t>
            </a:r>
            <a:br>
              <a:rPr lang="en-US" sz="5400" dirty="0" smtClean="0"/>
            </a:br>
            <a:r>
              <a:rPr lang="en-US" sz="2400" dirty="0" smtClean="0"/>
              <a:t>smoking, alcohol, FH important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114" y="1918447"/>
            <a:ext cx="8773886" cy="493955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Consider</a:t>
            </a:r>
          </a:p>
          <a:p>
            <a:r>
              <a:rPr lang="en-US" dirty="0" smtClean="0"/>
              <a:t>Persistent unexplained hoarseness</a:t>
            </a:r>
          </a:p>
          <a:p>
            <a:r>
              <a:rPr lang="en-US" dirty="0" smtClean="0"/>
              <a:t>Unexplained lump in neck</a:t>
            </a:r>
          </a:p>
          <a:p>
            <a:r>
              <a:rPr lang="en-US" dirty="0" smtClean="0"/>
              <a:t>Unexplained ulceration in the oral cavity &gt;3 weeks</a:t>
            </a:r>
          </a:p>
          <a:p>
            <a:r>
              <a:rPr lang="en-US" dirty="0" smtClean="0"/>
              <a:t>Lump on lip or in the oral cavity</a:t>
            </a:r>
          </a:p>
          <a:p>
            <a:r>
              <a:rPr lang="en-US" dirty="0" smtClean="0"/>
              <a:t>Red or red and white patch in the oral cavity</a:t>
            </a:r>
          </a:p>
          <a:p>
            <a:r>
              <a:rPr lang="en-US" dirty="0" smtClean="0"/>
              <a:t>Unexplained thyroid lump</a:t>
            </a:r>
            <a:endParaRPr lang="en-US" dirty="0"/>
          </a:p>
        </p:txBody>
      </p:sp>
      <p:pic>
        <p:nvPicPr>
          <p:cNvPr id="4" name="Picture 3" descr="lip canc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92076"/>
            <a:ext cx="3454400" cy="20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015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2076"/>
            <a:ext cx="8305800" cy="1508124"/>
          </a:xfrm>
        </p:spPr>
        <p:txBody>
          <a:bodyPr>
            <a:normAutofit fontScale="90000"/>
          </a:bodyPr>
          <a:lstStyle/>
          <a:p>
            <a:pPr algn="l"/>
            <a:r>
              <a:rPr lang="en-GB" sz="5300" dirty="0" smtClean="0"/>
              <a:t>9. Brain/CNS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100" dirty="0" smtClean="0"/>
              <a:t>2WR finds &lt;1% brain tumours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13" y="1600200"/>
            <a:ext cx="8735785" cy="5257800"/>
          </a:xfrm>
        </p:spPr>
        <p:txBody>
          <a:bodyPr>
            <a:normAutofit/>
          </a:bodyPr>
          <a:lstStyle/>
          <a:p>
            <a:r>
              <a:rPr lang="en-GB" dirty="0" smtClean="0"/>
              <a:t>All old specific guidance has gone!</a:t>
            </a:r>
          </a:p>
          <a:p>
            <a:r>
              <a:rPr lang="en-GB" b="1" dirty="0" smtClean="0"/>
              <a:t>NICE recommends: Consider urgent MRI scan to be performed within 2 weeks in adults with progressive sub-acute loss of central neurological function.</a:t>
            </a:r>
          </a:p>
          <a:p>
            <a:r>
              <a:rPr lang="en-GB" dirty="0" smtClean="0"/>
              <a:t>NO REFERRAL FORM</a:t>
            </a:r>
          </a:p>
          <a:p>
            <a:r>
              <a:rPr lang="en-GB" dirty="0" smtClean="0"/>
              <a:t>NOT HELPFUL -?ADMIT</a:t>
            </a:r>
          </a:p>
          <a:p>
            <a:pPr marL="457200" indent="-457200">
              <a:buNone/>
            </a:pPr>
            <a:r>
              <a:rPr lang="en-GB" sz="2550" dirty="0" smtClean="0"/>
              <a:t>Ongoing local agreement G.P. Request CT scan in high risk groups</a:t>
            </a:r>
            <a:endParaRPr lang="en-GB" sz="2550" dirty="0"/>
          </a:p>
          <a:p>
            <a:pPr marL="457200" indent="-457200">
              <a:buNone/>
            </a:pPr>
            <a:r>
              <a:rPr lang="en-GB" sz="2550" dirty="0" smtClean="0">
                <a:ea typeface="ＭＳ Ｐゴシック" charset="-128"/>
              </a:rPr>
              <a:t>New onset headache over 50y</a:t>
            </a:r>
          </a:p>
          <a:p>
            <a:pPr marL="457200" indent="-457200">
              <a:buNone/>
            </a:pPr>
            <a:r>
              <a:rPr lang="en-GB" sz="2550" dirty="0" smtClean="0">
                <a:ea typeface="ＭＳ Ｐゴシック" charset="-128"/>
              </a:rPr>
              <a:t>Absence of a diagnosed primary headache disorder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 descr="ct BRA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270" y="0"/>
            <a:ext cx="1732429" cy="20096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2076"/>
            <a:ext cx="8382000" cy="1779373"/>
          </a:xfrm>
        </p:spPr>
        <p:txBody>
          <a:bodyPr>
            <a:normAutofit/>
          </a:bodyPr>
          <a:lstStyle/>
          <a:p>
            <a:pPr algn="l"/>
            <a:r>
              <a:rPr lang="en-GB" sz="4500" dirty="0" smtClean="0"/>
              <a:t>10. Haematology</a:t>
            </a:r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2900" dirty="0" smtClean="0"/>
              <a:t>leukaemia, multiple myeloma, lymphoma</a:t>
            </a:r>
            <a:endParaRPr lang="en-GB" sz="29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963179"/>
            <a:ext cx="8766392" cy="4894821"/>
          </a:xfrm>
        </p:spPr>
        <p:txBody>
          <a:bodyPr>
            <a:normAutofit/>
          </a:bodyPr>
          <a:lstStyle/>
          <a:p>
            <a:r>
              <a:rPr lang="en-GB" b="1" dirty="0" smtClean="0"/>
              <a:t>LEUKAEMIA </a:t>
            </a:r>
            <a:endParaRPr lang="en-GB" dirty="0" smtClean="0"/>
          </a:p>
          <a:p>
            <a:r>
              <a:rPr lang="en-GB" b="1" dirty="0" smtClean="0"/>
              <a:t>Refer urgently/admit if FBC indicates acute leukaemia</a:t>
            </a:r>
            <a:r>
              <a:rPr lang="en-GB" dirty="0" smtClean="0"/>
              <a:t>	 </a:t>
            </a:r>
          </a:p>
          <a:p>
            <a:pPr>
              <a:buNone/>
            </a:pPr>
            <a:r>
              <a:rPr lang="en-GB" sz="3150" i="1" dirty="0" smtClean="0"/>
              <a:t>    </a:t>
            </a:r>
            <a:r>
              <a:rPr lang="en-GB" sz="3100" i="1" dirty="0" smtClean="0"/>
              <a:t>Local guidance is to admit to Medical Assessment </a:t>
            </a:r>
            <a:r>
              <a:rPr lang="en-GB" sz="3100" i="1" dirty="0"/>
              <a:t>U</a:t>
            </a:r>
            <a:r>
              <a:rPr lang="en-GB" sz="3100" i="1" dirty="0" smtClean="0"/>
              <a:t>nit</a:t>
            </a:r>
          </a:p>
          <a:p>
            <a:pPr marL="0" indent="0">
              <a:buNone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Developing local guidance e.g. pathway to include urgent biopsy of LN prior to haematology review</a:t>
            </a:r>
            <a:endParaRPr lang="en-GB" dirty="0"/>
          </a:p>
        </p:txBody>
      </p:sp>
      <p:pic>
        <p:nvPicPr>
          <p:cNvPr id="6" name="Picture 5" descr="AM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506" y="92076"/>
            <a:ext cx="2428494" cy="198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54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4800" dirty="0" smtClean="0"/>
              <a:t>11. Sarcomas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200" dirty="0" smtClean="0"/>
              <a:t>Soft tissue refer to Preston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55876"/>
            <a:ext cx="8229600" cy="43021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11a Bone sarcomas -consider referral if X ray suggest possibility of bone sarcoma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11b Soft tissue sarcoma - Consider an urgent direct access ultrasound scan in adults with an unexplained lump that is increasing in size arrange</a:t>
            </a:r>
          </a:p>
          <a:p>
            <a:pPr>
              <a:buFontTx/>
              <a:buChar char="-"/>
            </a:pPr>
            <a:r>
              <a:rPr lang="en-GB" dirty="0" smtClean="0"/>
              <a:t>Consider referral if US findings suggestive of soft</a:t>
            </a:r>
          </a:p>
          <a:p>
            <a:pPr marL="0" indent="0">
              <a:buNone/>
            </a:pPr>
            <a:r>
              <a:rPr lang="en-GB" dirty="0"/>
              <a:t>tissue sarcoma or US findings are uncertain and of clinical concern</a:t>
            </a:r>
          </a:p>
        </p:txBody>
      </p:sp>
      <p:pic>
        <p:nvPicPr>
          <p:cNvPr id="4" name="Picture 3" descr="sarco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0"/>
            <a:ext cx="33020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213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 sz="1800"/>
            </a:pPr>
            <a:r>
              <a:rPr lang="en-GB" sz="6000" dirty="0" smtClean="0"/>
              <a:t>12.</a:t>
            </a:r>
            <a:r>
              <a:rPr sz="6000" dirty="0" smtClean="0"/>
              <a:t>C</a:t>
            </a:r>
            <a:r>
              <a:rPr lang="en-GB" sz="6000" dirty="0" err="1" smtClean="0"/>
              <a:t>hildren</a:t>
            </a:r>
            <a:r>
              <a:rPr lang="en-GB" sz="6000" dirty="0" smtClean="0"/>
              <a:t/>
            </a:r>
            <a:br>
              <a:rPr lang="en-GB" sz="6000" dirty="0" smtClean="0"/>
            </a:br>
            <a:r>
              <a:rPr lang="en-GB" sz="3200" dirty="0" smtClean="0"/>
              <a:t>15 years and under</a:t>
            </a:r>
            <a:endParaRPr sz="3200" dirty="0"/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381000" y="2617694"/>
            <a:ext cx="8436429" cy="4043082"/>
          </a:xfrm>
          <a:prstGeom prst="rect">
            <a:avLst/>
          </a:prstGeom>
        </p:spPr>
        <p:txBody>
          <a:bodyPr>
            <a:noAutofit/>
          </a:bodyPr>
          <a:lstStyle/>
          <a:p>
            <a:pPr marL="425195" lvl="0" indent="-425195" defTabSz="850391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2800" dirty="0" smtClean="0"/>
              <a:t>Immediate </a:t>
            </a:r>
            <a:r>
              <a:rPr sz="2800" dirty="0"/>
              <a:t>referral petechiae, </a:t>
            </a:r>
            <a:r>
              <a:rPr sz="2800" dirty="0" err="1" smtClean="0"/>
              <a:t>hepato</a:t>
            </a:r>
            <a:r>
              <a:rPr sz="2800" dirty="0" smtClean="0"/>
              <a:t>-splenomegaly</a:t>
            </a:r>
            <a:r>
              <a:rPr lang="en-GB" sz="2800" dirty="0" smtClean="0"/>
              <a:t> (admit)</a:t>
            </a:r>
            <a:endParaRPr sz="2800" dirty="0"/>
          </a:p>
          <a:p>
            <a:pPr marL="425195" lvl="0" indent="-425195" defTabSz="850391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2800" dirty="0"/>
              <a:t>Paediatrician referral within 48 hours for symptoms and </a:t>
            </a:r>
            <a:r>
              <a:rPr sz="2800" dirty="0" smtClean="0"/>
              <a:t>signs</a:t>
            </a:r>
            <a:r>
              <a:rPr lang="en-GB" sz="2800" dirty="0" smtClean="0"/>
              <a:t> (seen hot clinic or CMAU).</a:t>
            </a:r>
            <a:endParaRPr sz="2800" dirty="0"/>
          </a:p>
          <a:p>
            <a:pPr marL="425195" lvl="0" indent="-425195" defTabSz="850391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2800" dirty="0"/>
              <a:t>Consider safeguarding </a:t>
            </a:r>
            <a:r>
              <a:rPr sz="2800" dirty="0" smtClean="0"/>
              <a:t>(</a:t>
            </a:r>
            <a:r>
              <a:rPr sz="2800" dirty="0"/>
              <a:t>clinical features of maltreatment</a:t>
            </a:r>
            <a:r>
              <a:rPr sz="2800" dirty="0" smtClean="0"/>
              <a:t>)</a:t>
            </a:r>
            <a:r>
              <a:rPr lang="en-GB" sz="2800" dirty="0" smtClean="0"/>
              <a:t>.</a:t>
            </a:r>
            <a:endParaRPr sz="2800" dirty="0"/>
          </a:p>
          <a:p>
            <a:pPr marL="425195" lvl="0" indent="-425195" defTabSz="850391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2800" dirty="0"/>
              <a:t>Give information to the child.</a:t>
            </a:r>
          </a:p>
          <a:p>
            <a:pPr marL="425195" lvl="0" indent="-425195" defTabSz="850391">
              <a:lnSpc>
                <a:spcPct val="90000"/>
              </a:lnSpc>
              <a:spcBef>
                <a:spcPts val="600"/>
              </a:spcBef>
              <a:defRPr sz="1800"/>
            </a:pPr>
            <a:r>
              <a:rPr sz="2800" dirty="0"/>
              <a:t>Consider paediatric referral for persistent parental concern.</a:t>
            </a:r>
          </a:p>
        </p:txBody>
      </p:sp>
      <p:pic>
        <p:nvPicPr>
          <p:cNvPr id="2" name="Picture 1" descr="petichia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20" y="0"/>
            <a:ext cx="3051979" cy="228603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1.jpeg" descr="M_mid_RGB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79" y="5693904"/>
            <a:ext cx="2705100" cy="112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5274" y="5619202"/>
            <a:ext cx="2478727" cy="113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5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86270" y="5693904"/>
            <a:ext cx="2866347" cy="113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https://encrypted-tbn1.gstatic.com/images?q=tbn:ANd9GcSuHXiiRNh6UvTQkkKp9m90SCXFvbTNyBzyMb6sABOnGOddBmmyv6_2yAFSe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23" y="5768605"/>
            <a:ext cx="954554" cy="92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745" y="443345"/>
            <a:ext cx="4435764" cy="44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555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656042"/>
          </a:xfrm>
        </p:spPr>
        <p:txBody>
          <a:bodyPr>
            <a:normAutofit/>
          </a:bodyPr>
          <a:lstStyle/>
          <a:p>
            <a:r>
              <a:rPr lang="en-GB" sz="2800" dirty="0" smtClean="0"/>
              <a:t>G.P. Feedback </a:t>
            </a:r>
            <a:r>
              <a:rPr lang="en-GB" sz="2400" dirty="0" smtClean="0"/>
              <a:t>-   </a:t>
            </a:r>
            <a:r>
              <a:rPr lang="en-GB" sz="2800" dirty="0" smtClean="0"/>
              <a:t>How can referral forms be improved?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767364"/>
              </p:ext>
            </p:extLst>
          </p:nvPr>
        </p:nvGraphicFramePr>
        <p:xfrm>
          <a:off x="598714" y="870857"/>
          <a:ext cx="8186057" cy="5889173"/>
        </p:xfrm>
        <a:graphic>
          <a:graphicData uri="http://schemas.openxmlformats.org/drawingml/2006/table">
            <a:tbl>
              <a:tblPr firstRow="1" firstCol="1" bandRow="1"/>
              <a:tblGrid>
                <a:gridCol w="8186057"/>
              </a:tblGrid>
              <a:tr h="5300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Generic </a:t>
                      </a:r>
                      <a:r>
                        <a:rPr lang="en-GB" sz="1200" b="1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comments</a:t>
                      </a:r>
                      <a:r>
                        <a:rPr lang="en-GB" sz="12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:         </a:t>
                      </a:r>
                      <a:r>
                        <a:rPr lang="en-GB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Are there any changes/amendments/improvements that could be made to the generic elements of the 2WR templates (e.g. patient demographics, information or discussion with patient, information that is drawn from EMIS system)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4" marR="53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53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Comments: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1.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2.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3.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4" marR="53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1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Tumour specific comments:         </a:t>
                      </a:r>
                      <a:r>
                        <a:rPr lang="en-GB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Please indicate any issues/amendments/suggestions relating to specific tumour referral templates  (e.g. your suggestions to improve the referral process for lung or gynaecology)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4" marR="53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53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1.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2.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3.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4" marR="53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2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GB" sz="1200" b="1" dirty="0">
                          <a:effectLst/>
                          <a:latin typeface="Calibri"/>
                          <a:ea typeface="Calibri"/>
                          <a:cs typeface="Calibri"/>
                        </a:rPr>
                        <a:t>Wallchart comments:         </a:t>
                      </a:r>
                      <a:r>
                        <a:rPr lang="en-GB" sz="12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Please indicate any issues/amendments/suggestions relating to the wallchart  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4" marR="53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11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1.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2.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3.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14" marR="536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686"/>
            <a:ext cx="8229600" cy="1175657"/>
          </a:xfrm>
        </p:spPr>
        <p:txBody>
          <a:bodyPr/>
          <a:lstStyle/>
          <a:p>
            <a:r>
              <a:rPr lang="en-GB" dirty="0" smtClean="0"/>
              <a:t>G.P. CONSENSUS OPINION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118" y="1600199"/>
            <a:ext cx="8812306" cy="5257801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677434"/>
              </p:ext>
            </p:extLst>
          </p:nvPr>
        </p:nvGraphicFramePr>
        <p:xfrm>
          <a:off x="0" y="762001"/>
          <a:ext cx="9144001" cy="6071680"/>
        </p:xfrm>
        <a:graphic>
          <a:graphicData uri="http://schemas.openxmlformats.org/drawingml/2006/table">
            <a:tbl>
              <a:tblPr firstRow="1" firstCol="1" bandRow="1"/>
              <a:tblGrid>
                <a:gridCol w="3760007"/>
                <a:gridCol w="1353641"/>
                <a:gridCol w="1354596"/>
                <a:gridCol w="2675757"/>
              </a:tblGrid>
              <a:tr h="231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Comments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8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Should CCGS support practices to implement new NICE guidance as part of the cancer LIS 2016?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YES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NO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8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Do you agree that referrals should be submitted electronically and phase out the use of </a:t>
                      </a:r>
                      <a:r>
                        <a:rPr lang="en-GB" sz="14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faxes?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YES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NO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0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Do you agree to the production of ‘Best Practice guidance for investigations and referrals for suspected cancer’. 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Calibri"/>
                        </a:rPr>
                        <a:t>YES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NO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5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Do you agree to the cancer team contacting and supporting practices to employ the Best Practice guidance?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Calibri"/>
                        </a:rPr>
                        <a:t>YES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NO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When do you want the release of the new referral forms? </a:t>
                      </a:r>
                      <a:r>
                        <a:rPr lang="en-GB" sz="14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In stages, as each one is ratified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All </a:t>
                      </a:r>
                      <a:r>
                        <a:rPr lang="en-GB" sz="14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together, aiming</a:t>
                      </a:r>
                      <a:r>
                        <a:rPr lang="en-GB" sz="1400" baseline="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 for</a:t>
                      </a:r>
                      <a:r>
                        <a:rPr lang="en-GB" sz="14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March 2016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70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How many days after the receipt of a practice </a:t>
                      </a:r>
                      <a:r>
                        <a:rPr lang="en-GB" sz="14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initiated test </a:t>
                      </a: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result should the result be viewed by the practice?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1   2   3   4   5   6   7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0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How many days after viewing a </a:t>
                      </a:r>
                      <a:r>
                        <a:rPr lang="en-GB" sz="1400" dirty="0" smtClean="0">
                          <a:effectLst/>
                          <a:latin typeface="Calibri"/>
                          <a:ea typeface="Calibri"/>
                          <a:cs typeface="Calibri"/>
                        </a:rPr>
                        <a:t>test result </a:t>
                      </a: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that indicates a suspected cancer should the practice take action?  e.g. make a referral, contact the patient etc.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1   2   3   4   5   6   7</a:t>
                      </a:r>
                      <a:r>
                        <a:rPr lang="en-GB" sz="14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  </a:t>
                      </a:r>
                      <a:endParaRPr lang="en-GB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Calibri"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127124"/>
          </a:xfrm>
        </p:spPr>
        <p:txBody>
          <a:bodyPr>
            <a:normAutofit/>
          </a:bodyPr>
          <a:lstStyle/>
          <a:p>
            <a:r>
              <a:rPr lang="en-GB" sz="2600" dirty="0" smtClean="0"/>
              <a:t>PROGRAMME  SUSPECTED </a:t>
            </a:r>
            <a:r>
              <a:rPr lang="en-GB" sz="2600" dirty="0"/>
              <a:t>CANCER: RECOGNITION AND REFERRAL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133327"/>
              </p:ext>
            </p:extLst>
          </p:nvPr>
        </p:nvGraphicFramePr>
        <p:xfrm>
          <a:off x="152400" y="1397000"/>
          <a:ext cx="8641976" cy="460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7526"/>
                <a:gridCol w="5062767"/>
                <a:gridCol w="1431683"/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12-1.00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Lunch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NS</a:t>
                      </a:r>
                      <a:endParaRPr lang="en-GB" sz="2000" dirty="0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1-1.20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Introduction to NICE guidance for cancer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NS</a:t>
                      </a:r>
                      <a:endParaRPr lang="en-GB" sz="2000" dirty="0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1:20-1:30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Challenges and plans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JB/LS</a:t>
                      </a:r>
                      <a:endParaRPr lang="en-GB" sz="2000" dirty="0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1:30-1:50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Improving</a:t>
                      </a:r>
                      <a:r>
                        <a:rPr lang="en-GB" sz="2000" baseline="0" dirty="0" smtClean="0"/>
                        <a:t> the process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NS</a:t>
                      </a:r>
                      <a:endParaRPr lang="en-GB" sz="2000" dirty="0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1:50-2:20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Updates on referral forms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NS</a:t>
                      </a:r>
                      <a:endParaRPr lang="en-GB" sz="2000" dirty="0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2:20-2:40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Participant</a:t>
                      </a:r>
                      <a:r>
                        <a:rPr lang="en-GB" sz="2000" baseline="0" dirty="0" smtClean="0"/>
                        <a:t> feedback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G.P.s</a:t>
                      </a:r>
                      <a:endParaRPr lang="en-GB" sz="2000" dirty="0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2:40-2:50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Blood test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NS</a:t>
                      </a:r>
                      <a:endParaRPr lang="en-GB" sz="2000" dirty="0"/>
                    </a:p>
                  </a:txBody>
                  <a:tcPr/>
                </a:tc>
              </a:tr>
              <a:tr h="576000"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2:50-3:00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smtClean="0"/>
                        <a:t>Future plans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NS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1.jpeg" descr="M_mid_RGB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79" y="5693904"/>
            <a:ext cx="2705100" cy="112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5274" y="5619202"/>
            <a:ext cx="2478727" cy="113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5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86270" y="5693904"/>
            <a:ext cx="2866347" cy="113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https://encrypted-tbn1.gstatic.com/images?q=tbn:ANd9GcSuHXiiRNh6UvTQkkKp9m90SCXFvbTNyBzyMb6sABOnGOddBmmyv6_2yAFSe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23" y="5768605"/>
            <a:ext cx="954554" cy="92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54" y="683491"/>
            <a:ext cx="4984727" cy="424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3318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155201"/>
              </p:ext>
            </p:extLst>
          </p:nvPr>
        </p:nvGraphicFramePr>
        <p:xfrm>
          <a:off x="-1116632" y="18678"/>
          <a:ext cx="10540162" cy="7033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6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61257" y="274638"/>
            <a:ext cx="8425543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 sz="1800"/>
            </a:pPr>
            <a:r>
              <a:rPr sz="4800" dirty="0"/>
              <a:t>When to arrange </a:t>
            </a:r>
            <a:r>
              <a:rPr lang="en-GB" sz="4800" dirty="0" smtClean="0"/>
              <a:t/>
            </a:r>
            <a:br>
              <a:rPr lang="en-GB" sz="4800" dirty="0" smtClean="0"/>
            </a:br>
            <a:r>
              <a:rPr sz="4800" dirty="0" smtClean="0"/>
              <a:t>urgent FBC</a:t>
            </a:r>
            <a:r>
              <a:rPr lang="en-GB" sz="4800" dirty="0" smtClean="0"/>
              <a:t> &amp; ESR</a:t>
            </a:r>
            <a:endParaRPr sz="4800" dirty="0"/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457200" y="2175163"/>
            <a:ext cx="8229600" cy="3950999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600"/>
              </a:spcBef>
              <a:defRPr sz="1800"/>
            </a:pPr>
            <a:endParaRPr sz="2900" dirty="0"/>
          </a:p>
          <a:p>
            <a:pPr lvl="0">
              <a:spcBef>
                <a:spcPts val="600"/>
              </a:spcBef>
              <a:defRPr sz="1800"/>
            </a:pPr>
            <a:r>
              <a:rPr sz="5000" b="1" dirty="0"/>
              <a:t>Persistent back pain&gt;60 </a:t>
            </a:r>
            <a:endParaRPr lang="en-GB" sz="5000" b="1" dirty="0" smtClean="0"/>
          </a:p>
          <a:p>
            <a:pPr lvl="0">
              <a:spcBef>
                <a:spcPts val="600"/>
              </a:spcBef>
              <a:defRPr sz="1800"/>
            </a:pPr>
            <a:r>
              <a:rPr sz="5000" b="1" dirty="0" smtClean="0"/>
              <a:t>Persistent </a:t>
            </a:r>
            <a:r>
              <a:rPr sz="5000" b="1" dirty="0"/>
              <a:t>bone pain&gt;60 </a:t>
            </a:r>
            <a:endParaRPr lang="en-GB" sz="5000" b="1" dirty="0" smtClean="0"/>
          </a:p>
          <a:p>
            <a:pPr lvl="0">
              <a:spcBef>
                <a:spcPts val="600"/>
              </a:spcBef>
              <a:defRPr sz="1800"/>
            </a:pPr>
            <a:r>
              <a:rPr sz="5000" b="1" dirty="0" smtClean="0"/>
              <a:t>Fracture </a:t>
            </a:r>
            <a:r>
              <a:rPr sz="5000" b="1" dirty="0"/>
              <a:t>(unexplained) &gt;60</a:t>
            </a:r>
          </a:p>
        </p:txBody>
      </p:sp>
      <p:pic>
        <p:nvPicPr>
          <p:cNvPr id="4" name="image18.jpeg" descr="elderly back pain 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3520" y="0"/>
            <a:ext cx="4320480" cy="28046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4462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163130" y="274638"/>
            <a:ext cx="8843958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4800" dirty="0"/>
              <a:t>When to arrange urgent </a:t>
            </a:r>
            <a:r>
              <a:rPr sz="4800" dirty="0" smtClean="0"/>
              <a:t>FBC</a:t>
            </a:r>
            <a:r>
              <a:rPr lang="en-GB" sz="4800" dirty="0" smtClean="0"/>
              <a:t> (48h)</a:t>
            </a:r>
            <a:endParaRPr sz="4800" dirty="0"/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xfrm>
            <a:off x="348342" y="1794235"/>
            <a:ext cx="8795657" cy="433192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defRPr sz="1800"/>
            </a:pPr>
            <a:r>
              <a:rPr sz="3600" b="1" dirty="0"/>
              <a:t>Unexplained bruising, bleeding, petechiae </a:t>
            </a:r>
          </a:p>
          <a:p>
            <a:pPr lvl="0">
              <a:spcBef>
                <a:spcPts val="600"/>
              </a:spcBef>
              <a:defRPr sz="1800"/>
            </a:pPr>
            <a:r>
              <a:rPr sz="3600" b="1" dirty="0" smtClean="0"/>
              <a:t>Pallor</a:t>
            </a:r>
            <a:endParaRPr lang="en-GB" sz="3600" b="1" dirty="0" smtClean="0"/>
          </a:p>
          <a:p>
            <a:pPr lvl="0">
              <a:spcBef>
                <a:spcPts val="600"/>
              </a:spcBef>
              <a:defRPr sz="1800"/>
            </a:pPr>
            <a:r>
              <a:rPr lang="en-GB" sz="3600" b="1" dirty="0" smtClean="0"/>
              <a:t>Persistent fatigue</a:t>
            </a:r>
            <a:endParaRPr sz="3600" b="1" dirty="0"/>
          </a:p>
          <a:p>
            <a:pPr lvl="0">
              <a:spcBef>
                <a:spcPts val="600"/>
              </a:spcBef>
              <a:defRPr sz="1800"/>
            </a:pPr>
            <a:r>
              <a:rPr sz="3600" b="1" dirty="0"/>
              <a:t>Unexplained fever </a:t>
            </a:r>
          </a:p>
          <a:p>
            <a:pPr lvl="0">
              <a:spcBef>
                <a:spcPts val="600"/>
              </a:spcBef>
              <a:defRPr sz="1800"/>
            </a:pPr>
            <a:r>
              <a:rPr sz="3600" b="1" dirty="0"/>
              <a:t>Unexplained infection </a:t>
            </a:r>
            <a:r>
              <a:rPr sz="3600" b="1" dirty="0" smtClean="0"/>
              <a:t>persistent</a:t>
            </a:r>
            <a:r>
              <a:rPr sz="3600" b="1" dirty="0"/>
              <a:t>/ recurrent </a:t>
            </a:r>
            <a:endParaRPr lang="en-GB" sz="3600" b="1" dirty="0"/>
          </a:p>
          <a:p>
            <a:pPr lvl="0">
              <a:spcBef>
                <a:spcPts val="600"/>
              </a:spcBef>
              <a:defRPr sz="1800"/>
            </a:pPr>
            <a:r>
              <a:rPr lang="en-GB" sz="3600" b="1" dirty="0" smtClean="0"/>
              <a:t>Hepatosplenomegaly</a:t>
            </a:r>
            <a:endParaRPr sz="3600" b="1" dirty="0"/>
          </a:p>
        </p:txBody>
      </p:sp>
      <p:pic>
        <p:nvPicPr>
          <p:cNvPr id="4" name="Picture 3" descr="FB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688" y="4981575"/>
            <a:ext cx="2438400" cy="18764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92076"/>
            <a:ext cx="8360229" cy="1508124"/>
          </a:xfrm>
        </p:spPr>
        <p:txBody>
          <a:bodyPr>
            <a:normAutofit/>
          </a:bodyPr>
          <a:lstStyle/>
          <a:p>
            <a:pPr algn="l"/>
            <a:r>
              <a:rPr lang="en-GB" sz="5400" dirty="0" smtClean="0"/>
              <a:t>THROMBOCYTOSIS</a:t>
            </a:r>
            <a:endParaRPr lang="en-GB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771" y="1600199"/>
            <a:ext cx="8588829" cy="52578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Raised platelet &gt;450 (2.5% normal population)</a:t>
            </a:r>
          </a:p>
          <a:p>
            <a:pPr>
              <a:buNone/>
            </a:pPr>
            <a:r>
              <a:rPr lang="en-GB" dirty="0" smtClean="0"/>
              <a:t>Strong association with cancer (up to 40% risk)</a:t>
            </a:r>
          </a:p>
          <a:p>
            <a:pPr>
              <a:buNone/>
            </a:pPr>
            <a:r>
              <a:rPr lang="en-GB" dirty="0" smtClean="0"/>
              <a:t>Especially lung, oesophageal, endometrial</a:t>
            </a:r>
          </a:p>
          <a:p>
            <a:pPr>
              <a:buNone/>
            </a:pPr>
            <a:r>
              <a:rPr lang="en-GB" dirty="0" smtClean="0"/>
              <a:t>NICE recommends for </a:t>
            </a:r>
            <a:r>
              <a:rPr lang="en-GB" b="1" dirty="0" smtClean="0"/>
              <a:t>unexplained</a:t>
            </a:r>
            <a:r>
              <a:rPr lang="en-GB" dirty="0" smtClean="0"/>
              <a:t> thrombocytosis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&gt;40 consider CXR</a:t>
            </a:r>
          </a:p>
          <a:p>
            <a:r>
              <a:rPr lang="en-GB" dirty="0" smtClean="0"/>
              <a:t>&gt;55 + n/v/wt loss/reflux/dyspepsia/</a:t>
            </a:r>
            <a:r>
              <a:rPr lang="en-GB" dirty="0" err="1" smtClean="0"/>
              <a:t>abdo</a:t>
            </a:r>
            <a:r>
              <a:rPr lang="en-GB" dirty="0" smtClean="0"/>
              <a:t> pain consider UDUGIE</a:t>
            </a:r>
          </a:p>
          <a:p>
            <a:r>
              <a:rPr lang="en-GB" dirty="0" smtClean="0"/>
              <a:t>&gt;55F + haematuria/ vaginal discharge consider uUUS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 descr="platel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425" y="0"/>
            <a:ext cx="3076575" cy="14859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 sz="1800"/>
            </a:pPr>
            <a:r>
              <a:rPr sz="5000" dirty="0" smtClean="0"/>
              <a:t>Multiple </a:t>
            </a:r>
            <a:r>
              <a:rPr sz="5000" dirty="0"/>
              <a:t>myeloma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348343" y="1600199"/>
            <a:ext cx="8657112" cy="477289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lvl="0"/>
            <a:r>
              <a:rPr lang="en-GB" dirty="0" smtClean="0"/>
              <a:t>&gt;60 persistent bone pain, particularly back</a:t>
            </a:r>
          </a:p>
          <a:p>
            <a:pPr lvl="0">
              <a:buNone/>
            </a:pPr>
            <a:r>
              <a:rPr lang="en-GB" dirty="0" smtClean="0"/>
              <a:t>     pain or unexplained #</a:t>
            </a:r>
          </a:p>
          <a:p>
            <a:pPr lvl="0"/>
            <a:r>
              <a:rPr lang="en-GB" dirty="0" smtClean="0"/>
              <a:t>Offer FBC, Ca, ESR</a:t>
            </a:r>
          </a:p>
          <a:p>
            <a:pPr lvl="0"/>
            <a:r>
              <a:rPr lang="en-GB" dirty="0" smtClean="0"/>
              <a:t>If Ca^ or leukopenia or ESR^ offer very urgent BOTH protein electrophoresis </a:t>
            </a:r>
            <a:r>
              <a:rPr lang="en-GB" u="sng" dirty="0" smtClean="0"/>
              <a:t>&amp;</a:t>
            </a:r>
            <a:r>
              <a:rPr lang="en-GB" dirty="0" smtClean="0"/>
              <a:t> Bence-Jones protein urine test</a:t>
            </a:r>
          </a:p>
          <a:p>
            <a:pPr lvl="0">
              <a:buNone/>
            </a:pPr>
            <a:r>
              <a:rPr lang="en-GB" i="1" dirty="0" smtClean="0"/>
              <a:t>    Developing new lab pathway linking high Ca &amp; ESR with electrophoresis, G.P. can ask for additional test within 3 days first, turnover within 48 hours.</a:t>
            </a:r>
          </a:p>
          <a:p>
            <a:pPr marL="0" lvl="0" indent="0">
              <a:buNone/>
            </a:pPr>
            <a:endParaRPr lang="en-GB" dirty="0" smtClean="0"/>
          </a:p>
          <a:p>
            <a:r>
              <a:rPr lang="en-GB" b="1" dirty="0" smtClean="0"/>
              <a:t>REFER </a:t>
            </a:r>
            <a:r>
              <a:rPr lang="en-GB" b="1" dirty="0"/>
              <a:t>if protein electrophoresis </a:t>
            </a:r>
            <a:r>
              <a:rPr lang="en-GB" b="1" dirty="0" smtClean="0"/>
              <a:t>or </a:t>
            </a:r>
            <a:r>
              <a:rPr lang="en-GB" b="1" dirty="0" err="1" smtClean="0"/>
              <a:t>Bence</a:t>
            </a:r>
            <a:r>
              <a:rPr lang="en-GB" b="1" dirty="0" smtClean="0"/>
              <a:t>-Jones </a:t>
            </a:r>
            <a:r>
              <a:rPr lang="en-GB" b="1" dirty="0"/>
              <a:t>protein urine </a:t>
            </a:r>
            <a:r>
              <a:rPr lang="en-GB" b="1" dirty="0" smtClean="0"/>
              <a:t>test abnormal</a:t>
            </a:r>
            <a:endParaRPr lang="en-GB" b="1" dirty="0"/>
          </a:p>
        </p:txBody>
      </p:sp>
      <p:pic>
        <p:nvPicPr>
          <p:cNvPr id="4" name="Picture 3" descr="multiple myelo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25" y="138393"/>
            <a:ext cx="2466975" cy="1847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293914" y="92076"/>
            <a:ext cx="8392886" cy="150812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>
              <a:defRPr sz="1800"/>
            </a:pPr>
            <a:r>
              <a:rPr sz="4000" dirty="0"/>
              <a:t>CHILDREN &amp; YOUNG ADULTS</a:t>
            </a:r>
          </a:p>
          <a:p>
            <a:pPr lvl="0" algn="l">
              <a:defRPr sz="1800"/>
            </a:pPr>
            <a:r>
              <a:rPr sz="4000" dirty="0"/>
              <a:t>INVESTIGATIONS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xfrm>
            <a:off x="293914" y="2242458"/>
            <a:ext cx="8850085" cy="4615542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600"/>
              </a:spcBef>
              <a:buNone/>
              <a:defRPr sz="1800"/>
            </a:pPr>
            <a:r>
              <a:rPr sz="3600" b="1" dirty="0"/>
              <a:t>FBC (48h) for </a:t>
            </a:r>
            <a:r>
              <a:rPr sz="3600" b="1" dirty="0" smtClean="0"/>
              <a:t>unexplained</a:t>
            </a:r>
            <a:r>
              <a:rPr lang="en-GB" sz="3600" b="1" dirty="0" smtClean="0"/>
              <a:t> </a:t>
            </a:r>
          </a:p>
          <a:p>
            <a:pPr marL="0" lvl="0" indent="0">
              <a:lnSpc>
                <a:spcPct val="90000"/>
              </a:lnSpc>
              <a:spcBef>
                <a:spcPts val="600"/>
              </a:spcBef>
              <a:buNone/>
              <a:defRPr sz="1800"/>
            </a:pPr>
            <a:r>
              <a:rPr sz="3600" b="1" dirty="0" smtClean="0"/>
              <a:t>bruising/bleeding/pallor/lymphadenopathy/</a:t>
            </a:r>
            <a:endParaRPr lang="en-GB" sz="3600" b="1" dirty="0" smtClean="0"/>
          </a:p>
          <a:p>
            <a:pPr marL="0" lvl="0" indent="0">
              <a:lnSpc>
                <a:spcPct val="90000"/>
              </a:lnSpc>
              <a:spcBef>
                <a:spcPts val="600"/>
              </a:spcBef>
              <a:buNone/>
              <a:defRPr sz="1800"/>
            </a:pPr>
            <a:r>
              <a:rPr sz="3600" b="1" dirty="0" smtClean="0"/>
              <a:t>fever</a:t>
            </a:r>
            <a:r>
              <a:rPr sz="3600" b="1" dirty="0"/>
              <a:t>/ </a:t>
            </a:r>
            <a:r>
              <a:rPr sz="3600" b="1" dirty="0" smtClean="0"/>
              <a:t>infection</a:t>
            </a:r>
            <a:r>
              <a:rPr lang="en-GB" sz="3600" b="1" dirty="0" smtClean="0"/>
              <a:t>/ fatigue</a:t>
            </a:r>
          </a:p>
          <a:p>
            <a:pPr marL="0" lvl="0" indent="0">
              <a:lnSpc>
                <a:spcPct val="90000"/>
              </a:lnSpc>
              <a:spcBef>
                <a:spcPts val="600"/>
              </a:spcBef>
              <a:buSzTx/>
              <a:buNone/>
              <a:defRPr sz="1800"/>
            </a:pPr>
            <a:r>
              <a:rPr lang="en-GB" sz="3600" i="1" dirty="0" smtClean="0"/>
              <a:t>Contact numbers to arrange urgent blood tests</a:t>
            </a:r>
          </a:p>
          <a:p>
            <a:pPr marL="0" lvl="0" indent="0">
              <a:lnSpc>
                <a:spcPct val="90000"/>
              </a:lnSpc>
              <a:spcBef>
                <a:spcPts val="600"/>
              </a:spcBef>
              <a:buSzTx/>
              <a:buNone/>
              <a:defRPr sz="1800"/>
            </a:pPr>
            <a:r>
              <a:rPr lang="en-GB" sz="3600" i="1" dirty="0" smtClean="0"/>
              <a:t>     01254 733216                  01282 804837</a:t>
            </a:r>
          </a:p>
          <a:p>
            <a:pPr marL="0" lvl="0" indent="0">
              <a:lnSpc>
                <a:spcPct val="90000"/>
              </a:lnSpc>
              <a:spcBef>
                <a:spcPts val="600"/>
              </a:spcBef>
              <a:buSzTx/>
              <a:buNone/>
              <a:defRPr sz="1800"/>
            </a:pPr>
            <a:endParaRPr lang="en-GB" sz="3600" i="1" dirty="0" smtClean="0"/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1800"/>
            </a:pPr>
            <a:r>
              <a:rPr lang="en-GB" sz="3600" dirty="0" smtClean="0"/>
              <a:t>?ADMIT if unwell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1800"/>
            </a:pPr>
            <a:endParaRPr sz="3600" dirty="0"/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76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5" name="Picture 4" descr="petichia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98" y="92077"/>
            <a:ext cx="2392602" cy="17921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1.jpeg" descr="M_mid_RGB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79" y="5693904"/>
            <a:ext cx="2705100" cy="112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5274" y="5619202"/>
            <a:ext cx="2478727" cy="113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5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86270" y="5693904"/>
            <a:ext cx="2866347" cy="113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https://encrypted-tbn1.gstatic.com/images?q=tbn:ANd9GcSuHXiiRNh6UvTQkkKp9m90SCXFvbTNyBzyMb6sABOnGOddBmmyv6_2yAFSe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23" y="5768605"/>
            <a:ext cx="954554" cy="92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10" y="600365"/>
            <a:ext cx="5515523" cy="418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474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dirty="0" smtClean="0"/>
              <a:t>NEXT UPDATE</a:t>
            </a:r>
            <a:endParaRPr lang="en-GB" sz="5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6570" y="1407459"/>
            <a:ext cx="8360229" cy="5450541"/>
          </a:xfrm>
        </p:spPr>
        <p:txBody>
          <a:bodyPr/>
          <a:lstStyle/>
          <a:p>
            <a:r>
              <a:rPr lang="en-GB" dirty="0" smtClean="0"/>
              <a:t>Urgent and routine scans</a:t>
            </a:r>
          </a:p>
          <a:p>
            <a:r>
              <a:rPr lang="en-GB" dirty="0" smtClean="0"/>
              <a:t>FOB</a:t>
            </a:r>
          </a:p>
          <a:p>
            <a:r>
              <a:rPr lang="en-GB" dirty="0" smtClean="0"/>
              <a:t>More on anaemia</a:t>
            </a:r>
          </a:p>
          <a:p>
            <a:r>
              <a:rPr lang="en-GB" dirty="0" smtClean="0"/>
              <a:t>Abdominal or Pelvic Pain</a:t>
            </a:r>
          </a:p>
          <a:p>
            <a:r>
              <a:rPr lang="en-GB" dirty="0" smtClean="0"/>
              <a:t>Weight Loss</a:t>
            </a:r>
          </a:p>
          <a:p>
            <a:r>
              <a:rPr lang="en-GB" dirty="0" smtClean="0"/>
              <a:t>Appetite Loss</a:t>
            </a:r>
          </a:p>
          <a:p>
            <a:r>
              <a:rPr lang="en-GB" dirty="0" smtClean="0"/>
              <a:t>Fatigue</a:t>
            </a:r>
          </a:p>
          <a:p>
            <a:r>
              <a:rPr lang="en-GB" dirty="0" smtClean="0"/>
              <a:t>DVT</a:t>
            </a:r>
          </a:p>
          <a:p>
            <a:r>
              <a:rPr lang="en-GB" dirty="0" smtClean="0"/>
              <a:t>Risk Assessment Tools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WANT IN 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2047" y="1865511"/>
            <a:ext cx="8785411" cy="499248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Another event like this?</a:t>
            </a:r>
          </a:p>
          <a:p>
            <a:r>
              <a:rPr lang="en-US" sz="4000" dirty="0" smtClean="0"/>
              <a:t>Detailed information circulated?</a:t>
            </a:r>
          </a:p>
          <a:p>
            <a:r>
              <a:rPr lang="en-US" sz="4000" dirty="0" smtClean="0"/>
              <a:t>Webinar?</a:t>
            </a:r>
          </a:p>
          <a:p>
            <a:r>
              <a:rPr lang="en-US" sz="4000" dirty="0" smtClean="0"/>
              <a:t>Newsletters with brief outline?</a:t>
            </a:r>
          </a:p>
          <a:p>
            <a:endParaRPr lang="en-US" sz="4000" dirty="0" smtClean="0"/>
          </a:p>
          <a:p>
            <a:r>
              <a:rPr lang="en-US" sz="4000" dirty="0" smtClean="0"/>
              <a:t>Plans for cancer resource folder on EMIS web and CCG/practice web sites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39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/>
              <a:t>QUESTIONS TO ANSWER</a:t>
            </a:r>
            <a:endParaRPr lang="en-GB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741714"/>
            <a:ext cx="9143999" cy="5257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/>
              <a:t>NEIL- How can I help to make this work?</a:t>
            </a:r>
          </a:p>
          <a:p>
            <a:pPr marL="0" indent="0">
              <a:buNone/>
            </a:pPr>
            <a:r>
              <a:rPr lang="en-GB" sz="3600" dirty="0" smtClean="0"/>
              <a:t>COMMISSIONERS- How can we afford and plan?</a:t>
            </a:r>
          </a:p>
          <a:p>
            <a:pPr marL="0" indent="0">
              <a:buNone/>
            </a:pPr>
            <a:r>
              <a:rPr lang="en-GB" sz="3600" dirty="0" smtClean="0"/>
              <a:t>HOSPITAL- How can we survive the demand?</a:t>
            </a:r>
          </a:p>
          <a:p>
            <a:pPr marL="0" indent="0">
              <a:buNone/>
            </a:pP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G.P.s</a:t>
            </a:r>
          </a:p>
          <a:p>
            <a:pPr marL="0" indent="0">
              <a:buNone/>
            </a:pPr>
            <a:r>
              <a:rPr lang="en-GB" sz="3600" dirty="0" smtClean="0"/>
              <a:t> When should we think cancer?</a:t>
            </a:r>
          </a:p>
          <a:p>
            <a:pPr marL="0" indent="0">
              <a:buNone/>
            </a:pPr>
            <a:r>
              <a:rPr lang="en-GB" sz="3600" dirty="0" smtClean="0"/>
              <a:t>What should we do?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48126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1.jpeg" descr="M_mid_RGB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79" y="5693904"/>
            <a:ext cx="2705100" cy="112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5274" y="5619202"/>
            <a:ext cx="2478727" cy="113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5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786270" y="5693904"/>
            <a:ext cx="2866347" cy="1134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https://encrypted-tbn1.gstatic.com/images?q=tbn:ANd9GcSuHXiiRNh6UvTQkkKp9m90SCXFvbTNyBzyMb6sABOnGOddBmmyv6_2yAFSe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23" y="5768605"/>
            <a:ext cx="954554" cy="92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6" y="794327"/>
            <a:ext cx="5590627" cy="4211606"/>
          </a:xfrm>
          <a:prstGeom prst="rect">
            <a:avLst/>
          </a:prstGeom>
        </p:spPr>
      </p:pic>
      <p:pic>
        <p:nvPicPr>
          <p:cNvPr id="7" name="Picture 1" descr="C:\Users\aren\Pictures\cancer_horoscop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-14288"/>
            <a:ext cx="2039938" cy="223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90911" y="83002"/>
            <a:ext cx="7505289" cy="92131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6600" dirty="0" smtClean="0"/>
              <a:t>Thank you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232333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defRPr sz="1800"/>
            </a:pPr>
            <a:r>
              <a:rPr sz="5000" dirty="0"/>
              <a:t>CANCER FACTS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199211" y="1600199"/>
            <a:ext cx="8873197" cy="52578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 dirty="0"/>
              <a:t>&gt;300,000 new cancers per year UK</a:t>
            </a:r>
          </a:p>
          <a:p>
            <a:pPr lvl="0">
              <a:defRPr sz="1800"/>
            </a:pPr>
            <a:r>
              <a:rPr sz="3200" dirty="0"/>
              <a:t>&gt;200 different cancer types</a:t>
            </a:r>
          </a:p>
          <a:p>
            <a:pPr lvl="0">
              <a:defRPr sz="1800"/>
            </a:pPr>
            <a:r>
              <a:rPr sz="3200" dirty="0"/>
              <a:t>&gt;1/3 </a:t>
            </a:r>
            <a:r>
              <a:rPr lang="en-GB" sz="3200" dirty="0" smtClean="0"/>
              <a:t>people </a:t>
            </a:r>
            <a:r>
              <a:rPr sz="3200" dirty="0" smtClean="0"/>
              <a:t>will </a:t>
            </a:r>
            <a:r>
              <a:rPr sz="3200" dirty="0"/>
              <a:t>develop cancer</a:t>
            </a:r>
          </a:p>
          <a:p>
            <a:pPr lvl="0">
              <a:defRPr sz="1800"/>
            </a:pPr>
            <a:r>
              <a:rPr sz="3200" dirty="0"/>
              <a:t>Considerable variation in referral and investigation for possible cancer</a:t>
            </a:r>
          </a:p>
          <a:p>
            <a:pPr lvl="0">
              <a:defRPr sz="1800"/>
            </a:pPr>
            <a:r>
              <a:rPr sz="3200" dirty="0" smtClean="0"/>
              <a:t>Identification </a:t>
            </a:r>
            <a:r>
              <a:rPr sz="3200" dirty="0"/>
              <a:t>usually happens in primary care</a:t>
            </a:r>
          </a:p>
          <a:p>
            <a:pPr lvl="0">
              <a:defRPr sz="1800"/>
            </a:pPr>
            <a:r>
              <a:rPr sz="3200" dirty="0"/>
              <a:t>UK poor cancer </a:t>
            </a:r>
            <a:r>
              <a:rPr sz="3200" dirty="0" smtClean="0"/>
              <a:t>outcomes</a:t>
            </a:r>
            <a:r>
              <a:rPr lang="en-GB" sz="3200" dirty="0" smtClean="0"/>
              <a:t> due</a:t>
            </a:r>
            <a:r>
              <a:rPr sz="3200" dirty="0" smtClean="0"/>
              <a:t>  </a:t>
            </a:r>
            <a:r>
              <a:rPr sz="3200" dirty="0"/>
              <a:t>to late diagnosis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9</a:t>
            </a:fld>
            <a:endParaRPr sz="1200">
              <a:solidFill>
                <a:srgbClr val="888888"/>
              </a:solidFill>
            </a:endParaRPr>
          </a:p>
        </p:txBody>
      </p:sp>
      <p:pic>
        <p:nvPicPr>
          <p:cNvPr id="5" name="image1.png" descr="C:\Users\aren\Pictures\cancer_horoscop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6764" y="0"/>
            <a:ext cx="2175644" cy="1944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10984</TotalTime>
  <Words>2817</Words>
  <Application>Microsoft Office PowerPoint</Application>
  <PresentationFormat>On-screen Show (4:3)</PresentationFormat>
  <Paragraphs>480</Paragraphs>
  <Slides>80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Default</vt:lpstr>
      <vt:lpstr>SUSPECTED CANCER: RECOGNITION AND REFERRAL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PROGRAMME  SUSPECTED CANCER: RECOGNITION AND REFERRAL</vt:lpstr>
      <vt:lpstr>QUESTIONS TO ANSWER</vt:lpstr>
      <vt:lpstr>CANCER FACTS</vt:lpstr>
      <vt:lpstr>Cancer – where are we?</vt:lpstr>
      <vt:lpstr>PowerPoint Presentation</vt:lpstr>
      <vt:lpstr>Referral Guidance  for Suspected Cancer</vt:lpstr>
      <vt:lpstr> TELEGRAPH  23/06/15</vt:lpstr>
      <vt:lpstr>2WR and the realities of G.P. </vt:lpstr>
      <vt:lpstr>PowerPoint Presentation</vt:lpstr>
      <vt:lpstr>OPPORTUNITIES</vt:lpstr>
      <vt:lpstr>&gt;4000 pages (summary 94) “an unintelligible bowl of spaghetti”</vt:lpstr>
      <vt:lpstr>THREATS</vt:lpstr>
      <vt:lpstr>RISK FACTORS FOR NICE</vt:lpstr>
      <vt:lpstr>CONSIDERATION &amp; EXPECTATIONS</vt:lpstr>
      <vt:lpstr>OVERVIEW of CHANGES</vt:lpstr>
      <vt:lpstr>PowerPoint Presentation</vt:lpstr>
      <vt:lpstr>PATIENT SUPPORT- INFORMED DECISION</vt:lpstr>
      <vt:lpstr>SAFETY NETTING</vt:lpstr>
      <vt:lpstr>CANCER LIS 2016/17 PROPOSAL</vt:lpstr>
      <vt:lpstr>PowerPoint Presentation</vt:lpstr>
      <vt:lpstr>Challenges for deliver of new NICE guidance</vt:lpstr>
      <vt:lpstr>Challenges for commissioning new NICE guidance</vt:lpstr>
      <vt:lpstr>Pennine Lancashire Plan</vt:lpstr>
      <vt:lpstr>PowerPoint Presentation</vt:lpstr>
      <vt:lpstr>DIAGNOSTIC PROCESS- NICE RECOMMENDS:</vt:lpstr>
      <vt:lpstr>RESOURCES</vt:lpstr>
      <vt:lpstr>PowerPoint Presentation</vt:lpstr>
      <vt:lpstr>PowerPoint Presentation</vt:lpstr>
      <vt:lpstr>PowerPoint Presentation</vt:lpstr>
      <vt:lpstr>PowerPoint Presentation</vt:lpstr>
      <vt:lpstr>IMPROVEMENT TO 2WR REFERRAL FORMS FOR PENNINE LANCASHIRE</vt:lpstr>
      <vt:lpstr>CAPTURING DATA</vt:lpstr>
      <vt:lpstr>IMPROVED PATIENT ENGAGEMENT</vt:lpstr>
      <vt:lpstr>PowerPoint Presentation</vt:lpstr>
      <vt:lpstr>CAPTURING CLINICAL INFORMATION</vt:lpstr>
      <vt:lpstr>IMPROVING SAFETY</vt:lpstr>
      <vt:lpstr>IMPROVING INFORMATION</vt:lpstr>
      <vt:lpstr>SPECIFIC LOCAL GUIDANCE AND PATHWAYS</vt:lpstr>
      <vt:lpstr>RELATED REFERRALS THAT ARE NOT 2WR FORMS </vt:lpstr>
      <vt:lpstr>12 TUMOUR TYPES 16 REFERRAL FORMS</vt:lpstr>
      <vt:lpstr>PowerPoint Presentation</vt:lpstr>
      <vt:lpstr>1. Lung</vt:lpstr>
      <vt:lpstr>2a. Upper GI  (Oesophagus &amp; Stomach)</vt:lpstr>
      <vt:lpstr>2b. Jaundice &amp; Unexplained  Upper Abdominal Mass (HPB)</vt:lpstr>
      <vt:lpstr>2c. Iron Deficiency  Anaemia</vt:lpstr>
      <vt:lpstr>3a. Lower GI</vt:lpstr>
      <vt:lpstr>3b. Rectal bleeding</vt:lpstr>
      <vt:lpstr> 4.Breast</vt:lpstr>
      <vt:lpstr>5. Gynaecology- Ovarian</vt:lpstr>
      <vt:lpstr>5. Gynaecology - Endometrial</vt:lpstr>
      <vt:lpstr>PowerPoint Presentation</vt:lpstr>
      <vt:lpstr>GP Secret Weapon</vt:lpstr>
      <vt:lpstr>6. Urology Clinics in Accrington &amp; Clitheroe </vt:lpstr>
      <vt:lpstr>Testicular</vt:lpstr>
      <vt:lpstr>7. Skin Most go to dermatology Head, Neck, Face (head &amp;neck /ophthalmology)</vt:lpstr>
      <vt:lpstr>8. Head &amp; Neck smoking, alcohol, FH important</vt:lpstr>
      <vt:lpstr>9. Brain/CNS 2WR finds &lt;1% brain tumours </vt:lpstr>
      <vt:lpstr>10. Haematology leukaemia, multiple myeloma, lymphoma</vt:lpstr>
      <vt:lpstr>11. Sarcomas Soft tissue refer to Preston</vt:lpstr>
      <vt:lpstr>12.Children 15 years and under</vt:lpstr>
      <vt:lpstr>PowerPoint Presentation</vt:lpstr>
      <vt:lpstr>G.P. Feedback -   How can referral forms be improved? </vt:lpstr>
      <vt:lpstr>G.P. CONSENSUS OPINION</vt:lpstr>
      <vt:lpstr>PowerPoint Presentation</vt:lpstr>
      <vt:lpstr>PowerPoint Presentation</vt:lpstr>
      <vt:lpstr>When to arrange  urgent FBC &amp; ESR</vt:lpstr>
      <vt:lpstr>When to arrange urgent FBC (48h)</vt:lpstr>
      <vt:lpstr>THROMBOCYTOSIS</vt:lpstr>
      <vt:lpstr>Multiple myeloma</vt:lpstr>
      <vt:lpstr>CHILDREN &amp; YOUNG ADULTS INVESTIGATIONS</vt:lpstr>
      <vt:lpstr>PowerPoint Presentation</vt:lpstr>
      <vt:lpstr>NEXT UPDATE</vt:lpstr>
      <vt:lpstr>WHAT DO YOU WANT IN FUTURE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SUSPECTED CANCER: RECOGNITION AND REFERRAL</dc:title>
  <dc:creator>Smith Neil</dc:creator>
  <cp:lastModifiedBy>Walshaw</cp:lastModifiedBy>
  <cp:revision>144</cp:revision>
  <cp:lastPrinted>2015-11-13T10:14:29Z</cp:lastPrinted>
  <dcterms:modified xsi:type="dcterms:W3CDTF">2015-11-25T15:07:47Z</dcterms:modified>
</cp:coreProperties>
</file>