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74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6" r:id="rId12"/>
    <p:sldId id="270" r:id="rId13"/>
    <p:sldId id="267" r:id="rId14"/>
    <p:sldId id="269" r:id="rId15"/>
    <p:sldId id="273" r:id="rId16"/>
    <p:sldId id="268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33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75" autoAdjust="0"/>
  </p:normalViewPr>
  <p:slideViewPr>
    <p:cSldViewPr>
      <p:cViewPr varScale="1">
        <p:scale>
          <a:sx n="58" d="100"/>
          <a:sy n="58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9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39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9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820202-5844-40C3-A075-8F84054E7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2289E-3E3A-4DC0-B8BB-DD9BE7C34039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8B8C9-D7F2-41A5-A0E3-3226E275627B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 w="12700"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A3C7-4B34-4E93-AA93-7F69AB921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268A-4092-40A7-A6BC-C378D40DD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1310-8077-4CDE-B862-66D1A6FE8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5BBB-01A6-4E7B-B117-7F40FE5DCC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405D-33A0-4EBF-BD88-DE493FD69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9F89-AEE4-4588-8A14-4713DBF952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7B42B-E04D-4166-AC23-36FA67B634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F3FD-860D-4B01-AD02-8107391C03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34B7-AA25-4306-924F-98B469B735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14CE-661B-4338-AE48-D88C0083C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7BB5-CB61-4503-B18F-784823A0C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2789-F9C0-4D80-8A74-0AE75D017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5AC2-E619-4BA7-AB30-0D83E8168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B27F1E58-E949-4003-9140-5988923C9B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4978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>
                <a:solidFill>
                  <a:srgbClr val="FFFF00"/>
                </a:solidFill>
                <a:latin typeface="Arial" charset="0"/>
              </a:rPr>
              <a:t>Every 30 seconds a lower limb is lost somewhere in the world as a consequence of Diabetes.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292725" y="4149725"/>
            <a:ext cx="33829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The Lancet  Volume 366 </a:t>
            </a:r>
          </a:p>
          <a:p>
            <a:pPr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Arial" charset="0"/>
              </a:rPr>
              <a:t>Issue 9498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Annual Screening Review</a:t>
            </a:r>
          </a:p>
        </p:txBody>
      </p:sp>
      <p:sp>
        <p:nvSpPr>
          <p:cNvPr id="9359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6227763" cy="53006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2000" b="1" u="sng" smtClean="0"/>
          </a:p>
          <a:p>
            <a:pPr>
              <a:lnSpc>
                <a:spcPct val="80000"/>
              </a:lnSpc>
              <a:buFontTx/>
              <a:buNone/>
            </a:pPr>
            <a:endParaRPr lang="en-GB" sz="2000" b="1" u="sng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u="sng" smtClean="0"/>
              <a:t>Advice and Urgent Assessments:-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Screening  referrals:-  fax 617287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		            		phone 282708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Podiatry Referrals: – Local Health Centres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Footwear: – Initial supply – Consultant referral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	          	 Repairs and renewals: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				 Blackburn – 01254 734040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				 Burnley    --  01282 804602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Hot Foot Line: – Blackburn 07866684362 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 smtClean="0"/>
              <a:t>			         	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b="1" smtClean="0"/>
          </a:p>
        </p:txBody>
      </p:sp>
      <p:graphicFrame>
        <p:nvGraphicFramePr>
          <p:cNvPr id="9359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300788" y="1773238"/>
          <a:ext cx="2663825" cy="2962275"/>
        </p:xfrm>
        <a:graphic>
          <a:graphicData uri="http://schemas.openxmlformats.org/presentationml/2006/ole">
            <p:oleObj spid="_x0000_s935940" name="Photo Editor Photo" r:id="rId3" imgW="4571429" imgH="60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>
                <a:cs typeface="Arial" charset="0"/>
              </a:rPr>
              <a:t>Lomax.G. McLaughlin.C. 2002</a:t>
            </a:r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gradFill rotWithShape="0">
            <a:gsLst>
              <a:gs pos="0">
                <a:srgbClr val="D6FFFF"/>
              </a:gs>
              <a:gs pos="100000">
                <a:srgbClr val="CCFFFF"/>
              </a:gs>
            </a:gsLst>
            <a:lin ang="5400000" scaled="1"/>
          </a:gradFill>
        </p:spPr>
        <p:txBody>
          <a:bodyPr lIns="96449" tIns="48225" rIns="96449" bIns="48225"/>
          <a:lstStyle/>
          <a:p>
            <a:r>
              <a:rPr lang="en-GB" sz="3600" b="1" smtClean="0">
                <a:solidFill>
                  <a:schemeClr val="tx1"/>
                </a:solidFill>
              </a:rPr>
              <a:t>Referral Pathways For The Diabetic Foot</a:t>
            </a:r>
            <a:r>
              <a:rPr lang="en-GB" sz="1800" smtClean="0"/>
              <a:t>  </a:t>
            </a:r>
          </a:p>
        </p:txBody>
      </p:sp>
      <p:sp>
        <p:nvSpPr>
          <p:cNvPr id="947203" name="Rectangle 3"/>
          <p:cNvSpPr>
            <a:spLocks noChangeArrowheads="1"/>
          </p:cNvSpPr>
          <p:nvPr/>
        </p:nvSpPr>
        <p:spPr bwMode="auto">
          <a:xfrm>
            <a:off x="381000" y="1066800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>
              <a:spcBef>
                <a:spcPct val="50000"/>
              </a:spcBef>
            </a:pPr>
            <a:endParaRPr lang="en-US" sz="2500"/>
          </a:p>
        </p:txBody>
      </p:sp>
      <p:sp>
        <p:nvSpPr>
          <p:cNvPr id="947204" name="Rectangle 4"/>
          <p:cNvSpPr>
            <a:spLocks noChangeArrowheads="1"/>
          </p:cNvSpPr>
          <p:nvPr/>
        </p:nvSpPr>
        <p:spPr bwMode="auto">
          <a:xfrm>
            <a:off x="6172200" y="685800"/>
            <a:ext cx="2743200" cy="6254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>
              <a:spcBef>
                <a:spcPct val="50000"/>
              </a:spcBef>
            </a:pPr>
            <a:r>
              <a:rPr lang="en-GB" sz="1700"/>
              <a:t>Referral for Diabetic Footwear</a:t>
            </a:r>
          </a:p>
        </p:txBody>
      </p:sp>
      <p:sp>
        <p:nvSpPr>
          <p:cNvPr id="947205" name="Rectangle 5"/>
          <p:cNvSpPr>
            <a:spLocks noChangeArrowheads="1"/>
          </p:cNvSpPr>
          <p:nvPr/>
        </p:nvSpPr>
        <p:spPr bwMode="auto">
          <a:xfrm>
            <a:off x="3048000" y="685800"/>
            <a:ext cx="3048000" cy="625475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>
              <a:spcBef>
                <a:spcPct val="50000"/>
              </a:spcBef>
            </a:pPr>
            <a:r>
              <a:rPr lang="en-GB" sz="1700"/>
              <a:t>Referral for Non-urgent Problems </a:t>
            </a:r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228600" y="685800"/>
            <a:ext cx="2667000" cy="6254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>
              <a:spcBef>
                <a:spcPct val="50000"/>
              </a:spcBef>
            </a:pPr>
            <a:r>
              <a:rPr lang="en-GB" sz="1700"/>
              <a:t>Referral for Urgent Problems </a:t>
            </a:r>
          </a:p>
        </p:txBody>
      </p:sp>
      <p:grpSp>
        <p:nvGrpSpPr>
          <p:cNvPr id="947207" name="Group 7"/>
          <p:cNvGrpSpPr>
            <a:grpSpLocks/>
          </p:cNvGrpSpPr>
          <p:nvPr/>
        </p:nvGrpSpPr>
        <p:grpSpPr bwMode="auto">
          <a:xfrm>
            <a:off x="0" y="1628775"/>
            <a:ext cx="9144000" cy="5229225"/>
            <a:chOff x="144" y="960"/>
            <a:chExt cx="5436" cy="3216"/>
          </a:xfrm>
        </p:grpSpPr>
        <p:sp>
          <p:nvSpPr>
            <p:cNvPr id="947234" name="Rectangle 8"/>
            <p:cNvSpPr>
              <a:spLocks noChangeArrowheads="1"/>
            </p:cNvSpPr>
            <p:nvPr/>
          </p:nvSpPr>
          <p:spPr bwMode="auto">
            <a:xfrm>
              <a:off x="3796" y="960"/>
              <a:ext cx="1784" cy="3216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52666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5831" tIns="52916" rIns="105831" bIns="52916"/>
            <a:lstStyle/>
            <a:p>
              <a:pPr algn="ctr" defTabSz="798513" eaLnBrk="0" hangingPunct="0">
                <a:spcBef>
                  <a:spcPct val="20000"/>
                </a:spcBef>
              </a:pPr>
              <a:endParaRPr lang="en-US" sz="2500"/>
            </a:p>
          </p:txBody>
        </p:sp>
        <p:sp>
          <p:nvSpPr>
            <p:cNvPr id="947235" name="Rectangle 9"/>
            <p:cNvSpPr>
              <a:spLocks noChangeArrowheads="1"/>
            </p:cNvSpPr>
            <p:nvPr/>
          </p:nvSpPr>
          <p:spPr bwMode="auto">
            <a:xfrm>
              <a:off x="1920" y="960"/>
              <a:ext cx="1876" cy="3216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52666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5831" tIns="52916" rIns="105831" bIns="52916"/>
            <a:lstStyle/>
            <a:p>
              <a:pPr algn="ctr" defTabSz="798513" eaLnBrk="0" hangingPunct="0">
                <a:spcBef>
                  <a:spcPct val="20000"/>
                </a:spcBef>
              </a:pPr>
              <a:endParaRPr lang="en-US" sz="2500"/>
            </a:p>
          </p:txBody>
        </p:sp>
        <p:sp>
          <p:nvSpPr>
            <p:cNvPr id="947236" name="Rectangle 10"/>
            <p:cNvSpPr>
              <a:spLocks noChangeArrowheads="1"/>
            </p:cNvSpPr>
            <p:nvPr/>
          </p:nvSpPr>
          <p:spPr bwMode="auto">
            <a:xfrm>
              <a:off x="144" y="960"/>
              <a:ext cx="1776" cy="3216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rgbClr val="526666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5831" tIns="52916" rIns="105831" bIns="52916"/>
            <a:lstStyle/>
            <a:p>
              <a:pPr algn="ctr" defTabSz="798513" eaLnBrk="0" hangingPunct="0">
                <a:spcBef>
                  <a:spcPct val="20000"/>
                </a:spcBef>
              </a:pPr>
              <a:endParaRPr lang="en-US" sz="2500"/>
            </a:p>
          </p:txBody>
        </p:sp>
        <p:sp>
          <p:nvSpPr>
            <p:cNvPr id="947237" name="Line 11"/>
            <p:cNvSpPr>
              <a:spLocks noChangeShapeType="1"/>
            </p:cNvSpPr>
            <p:nvPr/>
          </p:nvSpPr>
          <p:spPr bwMode="auto">
            <a:xfrm>
              <a:off x="144" y="960"/>
              <a:ext cx="54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105831" tIns="52916" rIns="105831" bIns="52916"/>
            <a:lstStyle/>
            <a:p>
              <a:endParaRPr lang="en-US"/>
            </a:p>
          </p:txBody>
        </p:sp>
        <p:sp>
          <p:nvSpPr>
            <p:cNvPr id="947238" name="Line 12"/>
            <p:cNvSpPr>
              <a:spLocks noChangeShapeType="1"/>
            </p:cNvSpPr>
            <p:nvPr/>
          </p:nvSpPr>
          <p:spPr bwMode="auto">
            <a:xfrm>
              <a:off x="144" y="4176"/>
              <a:ext cx="54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105831" tIns="52916" rIns="105831" bIns="52916"/>
            <a:lstStyle/>
            <a:p>
              <a:endParaRPr lang="en-US"/>
            </a:p>
          </p:txBody>
        </p:sp>
        <p:sp>
          <p:nvSpPr>
            <p:cNvPr id="947239" name="Line 13"/>
            <p:cNvSpPr>
              <a:spLocks noChangeShapeType="1"/>
            </p:cNvSpPr>
            <p:nvPr/>
          </p:nvSpPr>
          <p:spPr bwMode="auto">
            <a:xfrm>
              <a:off x="144" y="960"/>
              <a:ext cx="0" cy="3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105831" tIns="52916" rIns="105831" bIns="52916"/>
            <a:lstStyle/>
            <a:p>
              <a:endParaRPr lang="en-US"/>
            </a:p>
          </p:txBody>
        </p:sp>
        <p:sp>
          <p:nvSpPr>
            <p:cNvPr id="947240" name="Line 14"/>
            <p:cNvSpPr>
              <a:spLocks noChangeShapeType="1"/>
            </p:cNvSpPr>
            <p:nvPr/>
          </p:nvSpPr>
          <p:spPr bwMode="auto">
            <a:xfrm>
              <a:off x="1920" y="960"/>
              <a:ext cx="0" cy="3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105831" tIns="52916" rIns="105831" bIns="52916"/>
            <a:lstStyle/>
            <a:p>
              <a:endParaRPr lang="en-US"/>
            </a:p>
          </p:txBody>
        </p:sp>
        <p:sp>
          <p:nvSpPr>
            <p:cNvPr id="947241" name="Line 15"/>
            <p:cNvSpPr>
              <a:spLocks noChangeShapeType="1"/>
            </p:cNvSpPr>
            <p:nvPr/>
          </p:nvSpPr>
          <p:spPr bwMode="auto">
            <a:xfrm>
              <a:off x="3796" y="960"/>
              <a:ext cx="0" cy="3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105831" tIns="52916" rIns="105831" bIns="52916"/>
            <a:lstStyle/>
            <a:p>
              <a:endParaRPr lang="en-US"/>
            </a:p>
          </p:txBody>
        </p:sp>
        <p:sp>
          <p:nvSpPr>
            <p:cNvPr id="947242" name="Line 16"/>
            <p:cNvSpPr>
              <a:spLocks noChangeShapeType="1"/>
            </p:cNvSpPr>
            <p:nvPr/>
          </p:nvSpPr>
          <p:spPr bwMode="auto">
            <a:xfrm>
              <a:off x="5580" y="960"/>
              <a:ext cx="0" cy="3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105831" tIns="52916" rIns="105831" bIns="52916"/>
            <a:lstStyle/>
            <a:p>
              <a:endParaRPr lang="en-US"/>
            </a:p>
          </p:txBody>
        </p:sp>
      </p:grpSp>
      <p:sp>
        <p:nvSpPr>
          <p:cNvPr id="947208" name="Rectangle 17"/>
          <p:cNvSpPr>
            <a:spLocks noChangeArrowheads="1"/>
          </p:cNvSpPr>
          <p:nvPr/>
        </p:nvSpPr>
        <p:spPr bwMode="auto">
          <a:xfrm>
            <a:off x="820738" y="1946275"/>
            <a:ext cx="1793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449" tIns="48225" rIns="96449" bIns="48225">
            <a:spAutoFit/>
          </a:bodyPr>
          <a:lstStyle/>
          <a:p>
            <a:pPr defTabSz="798513" eaLnBrk="0" hangingPunct="0"/>
            <a:endParaRPr lang="en-US" sz="2500"/>
          </a:p>
        </p:txBody>
      </p:sp>
      <p:sp>
        <p:nvSpPr>
          <p:cNvPr id="947209" name="Rectangle 18"/>
          <p:cNvSpPr>
            <a:spLocks noChangeArrowheads="1"/>
          </p:cNvSpPr>
          <p:nvPr/>
        </p:nvSpPr>
        <p:spPr bwMode="auto">
          <a:xfrm>
            <a:off x="381000" y="1752600"/>
            <a:ext cx="2514600" cy="409575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algn="ctr" defTabSz="798513" eaLnBrk="0" hangingPunct="0">
              <a:spcBef>
                <a:spcPct val="50000"/>
              </a:spcBef>
            </a:pPr>
            <a:r>
              <a:rPr lang="en-GB" sz="1900" b="1"/>
              <a:t>Urgent Patient</a:t>
            </a:r>
          </a:p>
        </p:txBody>
      </p:sp>
      <p:sp>
        <p:nvSpPr>
          <p:cNvPr id="947210" name="Rectangle 19"/>
          <p:cNvSpPr>
            <a:spLocks noChangeArrowheads="1"/>
          </p:cNvSpPr>
          <p:nvPr/>
        </p:nvSpPr>
        <p:spPr bwMode="auto">
          <a:xfrm>
            <a:off x="395288" y="2852738"/>
            <a:ext cx="2376487" cy="425450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algn="ctr" defTabSz="798513" eaLnBrk="0" hangingPunct="0"/>
            <a:r>
              <a:rPr lang="en-GB" sz="2000" b="1"/>
              <a:t>Same Day Referral</a:t>
            </a:r>
          </a:p>
        </p:txBody>
      </p:sp>
      <p:sp>
        <p:nvSpPr>
          <p:cNvPr id="947211" name="Rectangle 20"/>
          <p:cNvSpPr>
            <a:spLocks noChangeArrowheads="1"/>
          </p:cNvSpPr>
          <p:nvPr/>
        </p:nvSpPr>
        <p:spPr bwMode="auto">
          <a:xfrm>
            <a:off x="179388" y="4941888"/>
            <a:ext cx="2736850" cy="1276350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/>
            <a:r>
              <a:rPr lang="en-GB" sz="1900" b="1"/>
              <a:t>Ring :-</a:t>
            </a:r>
          </a:p>
          <a:p>
            <a:pPr defTabSz="798513" eaLnBrk="0" hangingPunct="0"/>
            <a:r>
              <a:rPr lang="en-GB" sz="1900" b="1"/>
              <a:t>Diabetes Hot Foot line</a:t>
            </a:r>
          </a:p>
          <a:p>
            <a:pPr defTabSz="798513" eaLnBrk="0" hangingPunct="0"/>
            <a:r>
              <a:rPr lang="en-GB" sz="1900" b="1"/>
              <a:t> 07866684362</a:t>
            </a:r>
          </a:p>
          <a:p>
            <a:pPr defTabSz="798513" eaLnBrk="0" hangingPunct="0"/>
            <a:endParaRPr lang="en-GB" sz="1900" b="1"/>
          </a:p>
        </p:txBody>
      </p:sp>
      <p:sp>
        <p:nvSpPr>
          <p:cNvPr id="947212" name="Rectangle 21"/>
          <p:cNvSpPr>
            <a:spLocks noChangeArrowheads="1"/>
          </p:cNvSpPr>
          <p:nvPr/>
        </p:nvSpPr>
        <p:spPr bwMode="auto">
          <a:xfrm>
            <a:off x="3276600" y="5661025"/>
            <a:ext cx="2679700" cy="933450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41574" tIns="19955" rIns="41574" bIns="19955">
            <a:spAutoFit/>
          </a:bodyPr>
          <a:lstStyle/>
          <a:p>
            <a:pPr defTabSz="412750">
              <a:spcBef>
                <a:spcPct val="50000"/>
              </a:spcBef>
            </a:pPr>
            <a:r>
              <a:rPr lang="en-GB" sz="1900" b="1"/>
              <a:t>Condition becomes urgent refer via </a:t>
            </a:r>
            <a:r>
              <a:rPr lang="en-GB" sz="1900" b="1" u="sng">
                <a:solidFill>
                  <a:srgbClr val="FF0066"/>
                </a:solidFill>
              </a:rPr>
              <a:t>RED</a:t>
            </a:r>
            <a:r>
              <a:rPr lang="en-GB" sz="1900" b="1">
                <a:solidFill>
                  <a:srgbClr val="FF0066"/>
                </a:solidFill>
              </a:rPr>
              <a:t> </a:t>
            </a:r>
            <a:r>
              <a:rPr lang="en-GB" sz="1900" b="1"/>
              <a:t>Pathway</a:t>
            </a:r>
          </a:p>
        </p:txBody>
      </p:sp>
      <p:sp>
        <p:nvSpPr>
          <p:cNvPr id="947213" name="Rectangle 22"/>
          <p:cNvSpPr>
            <a:spLocks noChangeArrowheads="1"/>
          </p:cNvSpPr>
          <p:nvPr/>
        </p:nvSpPr>
        <p:spPr bwMode="auto">
          <a:xfrm>
            <a:off x="3563938" y="4508500"/>
            <a:ext cx="2062162" cy="842963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41574" tIns="19955" rIns="41574" bIns="19955">
            <a:spAutoFit/>
          </a:bodyPr>
          <a:lstStyle/>
          <a:p>
            <a:pPr defTabSz="412750">
              <a:spcBef>
                <a:spcPct val="50000"/>
              </a:spcBef>
            </a:pPr>
            <a:r>
              <a:rPr lang="en-GB" sz="1700" b="1"/>
              <a:t>Continue treatment until Outpatient Appointment</a:t>
            </a:r>
            <a:r>
              <a:rPr lang="en-GB" sz="1100"/>
              <a:t>  </a:t>
            </a:r>
          </a:p>
        </p:txBody>
      </p:sp>
      <p:sp>
        <p:nvSpPr>
          <p:cNvPr id="947214" name="Rectangle 23"/>
          <p:cNvSpPr>
            <a:spLocks noChangeArrowheads="1"/>
          </p:cNvSpPr>
          <p:nvPr/>
        </p:nvSpPr>
        <p:spPr bwMode="auto">
          <a:xfrm>
            <a:off x="3419475" y="1773238"/>
            <a:ext cx="2160588" cy="341312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41574" tIns="19955" rIns="41574" bIns="19955">
            <a:spAutoFit/>
          </a:bodyPr>
          <a:lstStyle/>
          <a:p>
            <a:pPr algn="ctr" defTabSz="412750">
              <a:spcBef>
                <a:spcPct val="50000"/>
              </a:spcBef>
            </a:pPr>
            <a:r>
              <a:rPr lang="en-GB" sz="1800" b="1"/>
              <a:t>Non Urgent Patient</a:t>
            </a:r>
          </a:p>
        </p:txBody>
      </p:sp>
      <p:sp>
        <p:nvSpPr>
          <p:cNvPr id="947215" name="Rectangle 24"/>
          <p:cNvSpPr>
            <a:spLocks noChangeArrowheads="1"/>
          </p:cNvSpPr>
          <p:nvPr/>
        </p:nvSpPr>
        <p:spPr bwMode="auto">
          <a:xfrm>
            <a:off x="3492500" y="2420938"/>
            <a:ext cx="2092325" cy="1155700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/>
            <a:r>
              <a:rPr lang="en-GB" sz="1700" b="1"/>
              <a:t>Referral letter, or fax (01254 736032)</a:t>
            </a:r>
          </a:p>
          <a:p>
            <a:pPr defTabSz="798513" eaLnBrk="0" hangingPunct="0"/>
            <a:r>
              <a:rPr lang="en-GB" sz="1700" b="1"/>
              <a:t>Dr G.R. Jones, Diabetes unit, RBH</a:t>
            </a:r>
          </a:p>
        </p:txBody>
      </p:sp>
      <p:sp>
        <p:nvSpPr>
          <p:cNvPr id="947216" name="Rectangle 25"/>
          <p:cNvSpPr>
            <a:spLocks noChangeArrowheads="1"/>
          </p:cNvSpPr>
          <p:nvPr/>
        </p:nvSpPr>
        <p:spPr bwMode="auto">
          <a:xfrm>
            <a:off x="6227763" y="1773238"/>
            <a:ext cx="762000" cy="584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41574" tIns="19955" rIns="41574" bIns="19955">
            <a:spAutoFit/>
          </a:bodyPr>
          <a:lstStyle/>
          <a:p>
            <a:pPr defTabSz="412750">
              <a:spcBef>
                <a:spcPct val="50000"/>
              </a:spcBef>
            </a:pPr>
            <a:r>
              <a:rPr lang="en-GB" sz="1700" b="1"/>
              <a:t>New patient</a:t>
            </a:r>
          </a:p>
        </p:txBody>
      </p:sp>
      <p:sp>
        <p:nvSpPr>
          <p:cNvPr id="947217" name="Rectangle 26"/>
          <p:cNvSpPr>
            <a:spLocks noChangeArrowheads="1"/>
          </p:cNvSpPr>
          <p:nvPr/>
        </p:nvSpPr>
        <p:spPr bwMode="auto">
          <a:xfrm>
            <a:off x="7162800" y="1752600"/>
            <a:ext cx="1600200" cy="3254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41574" tIns="19955" rIns="41574" bIns="19955">
            <a:spAutoFit/>
          </a:bodyPr>
          <a:lstStyle/>
          <a:p>
            <a:pPr defTabSz="412750">
              <a:spcBef>
                <a:spcPct val="50000"/>
              </a:spcBef>
            </a:pPr>
            <a:r>
              <a:rPr lang="en-GB" sz="1700" b="1"/>
              <a:t>Existing patient</a:t>
            </a:r>
          </a:p>
        </p:txBody>
      </p:sp>
      <p:sp>
        <p:nvSpPr>
          <p:cNvPr id="947218" name="Rectangle 27"/>
          <p:cNvSpPr>
            <a:spLocks noChangeArrowheads="1"/>
          </p:cNvSpPr>
          <p:nvPr/>
        </p:nvSpPr>
        <p:spPr bwMode="auto">
          <a:xfrm>
            <a:off x="6227763" y="3500438"/>
            <a:ext cx="1584325" cy="14144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/>
            <a:r>
              <a:rPr lang="en-GB" sz="1700" b="1"/>
              <a:t>Letter of Referral to </a:t>
            </a:r>
          </a:p>
          <a:p>
            <a:pPr defTabSz="798513" eaLnBrk="0" hangingPunct="0"/>
            <a:r>
              <a:rPr lang="en-GB" sz="1700" b="1"/>
              <a:t>Dr G.R. Jones, Diabetes unit, RBH</a:t>
            </a:r>
          </a:p>
        </p:txBody>
      </p:sp>
      <p:sp>
        <p:nvSpPr>
          <p:cNvPr id="947219" name="Rectangle 28"/>
          <p:cNvSpPr>
            <a:spLocks noChangeArrowheads="1"/>
          </p:cNvSpPr>
          <p:nvPr/>
        </p:nvSpPr>
        <p:spPr bwMode="auto">
          <a:xfrm>
            <a:off x="7451725" y="2636838"/>
            <a:ext cx="1311275" cy="6381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defTabSz="798513" eaLnBrk="0" hangingPunct="0"/>
            <a:r>
              <a:rPr lang="en-GB" sz="1700" b="1"/>
              <a:t>Prescribed footwear</a:t>
            </a:r>
          </a:p>
        </p:txBody>
      </p:sp>
      <p:sp>
        <p:nvSpPr>
          <p:cNvPr id="947220" name="Line 29"/>
          <p:cNvSpPr>
            <a:spLocks noChangeShapeType="1"/>
          </p:cNvSpPr>
          <p:nvPr/>
        </p:nvSpPr>
        <p:spPr bwMode="auto">
          <a:xfrm flipH="1">
            <a:off x="1476375" y="2276475"/>
            <a:ext cx="0" cy="5032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1" name="Line 30"/>
          <p:cNvSpPr>
            <a:spLocks noChangeShapeType="1"/>
          </p:cNvSpPr>
          <p:nvPr/>
        </p:nvSpPr>
        <p:spPr bwMode="auto">
          <a:xfrm>
            <a:off x="1476375" y="3500438"/>
            <a:ext cx="0" cy="1368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2" name="Line 31"/>
          <p:cNvSpPr>
            <a:spLocks noChangeShapeType="1"/>
          </p:cNvSpPr>
          <p:nvPr/>
        </p:nvSpPr>
        <p:spPr bwMode="auto">
          <a:xfrm>
            <a:off x="4572000" y="2133600"/>
            <a:ext cx="0" cy="2873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3" name="Line 32"/>
          <p:cNvSpPr>
            <a:spLocks noChangeShapeType="1"/>
          </p:cNvSpPr>
          <p:nvPr/>
        </p:nvSpPr>
        <p:spPr bwMode="auto">
          <a:xfrm>
            <a:off x="4572000" y="5373688"/>
            <a:ext cx="0" cy="265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4" name="Line 33"/>
          <p:cNvSpPr>
            <a:spLocks noChangeShapeType="1"/>
          </p:cNvSpPr>
          <p:nvPr/>
        </p:nvSpPr>
        <p:spPr bwMode="auto">
          <a:xfrm flipH="1">
            <a:off x="6659563" y="2492375"/>
            <a:ext cx="0" cy="8651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5" name="Rectangle 34"/>
          <p:cNvSpPr>
            <a:spLocks noChangeArrowheads="1"/>
          </p:cNvSpPr>
          <p:nvPr/>
        </p:nvSpPr>
        <p:spPr bwMode="auto">
          <a:xfrm>
            <a:off x="533400" y="5638800"/>
            <a:ext cx="2362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49" tIns="48225" rIns="96449" bIns="48225">
            <a:spAutoFit/>
          </a:bodyPr>
          <a:lstStyle/>
          <a:p>
            <a:pPr algn="ctr" defTabSz="798513" eaLnBrk="0" hangingPunct="0"/>
            <a:endParaRPr lang="en-US" sz="1900" b="1" i="1" u="sng"/>
          </a:p>
        </p:txBody>
      </p:sp>
      <p:sp>
        <p:nvSpPr>
          <p:cNvPr id="947226" name="Line 35"/>
          <p:cNvSpPr>
            <a:spLocks noChangeShapeType="1"/>
          </p:cNvSpPr>
          <p:nvPr/>
        </p:nvSpPr>
        <p:spPr bwMode="auto">
          <a:xfrm flipH="1">
            <a:off x="7956550" y="21336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7" name="Line 36"/>
          <p:cNvSpPr>
            <a:spLocks noChangeShapeType="1"/>
          </p:cNvSpPr>
          <p:nvPr/>
        </p:nvSpPr>
        <p:spPr bwMode="auto">
          <a:xfrm>
            <a:off x="4572000" y="36449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8" name="Line 37"/>
          <p:cNvSpPr>
            <a:spLocks noChangeShapeType="1"/>
          </p:cNvSpPr>
          <p:nvPr/>
        </p:nvSpPr>
        <p:spPr bwMode="auto">
          <a:xfrm>
            <a:off x="8027988" y="3429000"/>
            <a:ext cx="0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29" name="Line 38"/>
          <p:cNvSpPr>
            <a:spLocks noChangeShapeType="1"/>
          </p:cNvSpPr>
          <p:nvPr/>
        </p:nvSpPr>
        <p:spPr bwMode="auto">
          <a:xfrm>
            <a:off x="6732588" y="5013325"/>
            <a:ext cx="0" cy="2889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7230" name="Text Box 39"/>
          <p:cNvSpPr txBox="1">
            <a:spLocks noChangeArrowheads="1"/>
          </p:cNvSpPr>
          <p:nvPr/>
        </p:nvSpPr>
        <p:spPr bwMode="auto">
          <a:xfrm>
            <a:off x="6588125" y="53006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Tahoma" pitchFamily="34" charset="0"/>
            </a:endParaRPr>
          </a:p>
        </p:txBody>
      </p:sp>
      <p:sp>
        <p:nvSpPr>
          <p:cNvPr id="947231" name="Text Box 40"/>
          <p:cNvSpPr txBox="1">
            <a:spLocks noChangeArrowheads="1"/>
          </p:cNvSpPr>
          <p:nvPr/>
        </p:nvSpPr>
        <p:spPr bwMode="auto">
          <a:xfrm>
            <a:off x="6227763" y="53006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Tahoma" pitchFamily="34" charset="0"/>
            </a:endParaRPr>
          </a:p>
        </p:txBody>
      </p:sp>
      <p:sp>
        <p:nvSpPr>
          <p:cNvPr id="947232" name="Text Box 41"/>
          <p:cNvSpPr txBox="1">
            <a:spLocks noChangeArrowheads="1"/>
          </p:cNvSpPr>
          <p:nvPr/>
        </p:nvSpPr>
        <p:spPr bwMode="auto">
          <a:xfrm>
            <a:off x="6300788" y="5300663"/>
            <a:ext cx="2663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800"/>
              <a:t>Orthotics</a:t>
            </a:r>
          </a:p>
          <a:p>
            <a:pPr eaLnBrk="0" hangingPunct="0"/>
            <a:r>
              <a:rPr lang="en-GB" sz="1800"/>
              <a:t>RBH</a:t>
            </a:r>
          </a:p>
          <a:p>
            <a:pPr eaLnBrk="0" hangingPunct="0"/>
            <a:r>
              <a:rPr lang="en-GB" sz="1800"/>
              <a:t>01254 294040</a:t>
            </a:r>
          </a:p>
          <a:p>
            <a:pPr eaLnBrk="0" hangingPunct="0"/>
            <a:r>
              <a:rPr lang="en-GB" sz="1800"/>
              <a:t>BGH</a:t>
            </a:r>
          </a:p>
          <a:p>
            <a:pPr eaLnBrk="0" hangingPunct="0"/>
            <a:r>
              <a:rPr lang="en-GB" sz="1800"/>
              <a:t>01282 804602</a:t>
            </a:r>
          </a:p>
        </p:txBody>
      </p:sp>
      <p:sp>
        <p:nvSpPr>
          <p:cNvPr id="947233" name="Rectangle 42"/>
          <p:cNvSpPr>
            <a:spLocks noChangeArrowheads="1"/>
          </p:cNvSpPr>
          <p:nvPr/>
        </p:nvSpPr>
        <p:spPr bwMode="auto">
          <a:xfrm>
            <a:off x="6227763" y="5300663"/>
            <a:ext cx="2665412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1800" b="1"/>
              <a:t>Orthotics</a:t>
            </a:r>
          </a:p>
          <a:p>
            <a:pPr algn="ctr" eaLnBrk="0" hangingPunct="0"/>
            <a:r>
              <a:rPr lang="en-GB" sz="1800" b="1"/>
              <a:t>RBH 01254 294040</a:t>
            </a:r>
          </a:p>
          <a:p>
            <a:pPr algn="ctr" eaLnBrk="0" hangingPunct="0"/>
            <a:r>
              <a:rPr lang="en-GB" sz="1800" b="1"/>
              <a:t>BGH 01282 804602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en-GB" smtClean="0"/>
              <a:t>Ulceration/Hot Foot</a:t>
            </a:r>
          </a:p>
        </p:txBody>
      </p:sp>
      <p:sp>
        <p:nvSpPr>
          <p:cNvPr id="949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300662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>
                <a:solidFill>
                  <a:srgbClr val="FF3300"/>
                </a:solidFill>
              </a:rPr>
              <a:t>REFER</a:t>
            </a:r>
            <a:r>
              <a:rPr lang="en-GB" sz="2400" smtClean="0"/>
              <a:t> patients to a multidisciplinary foot care team within</a:t>
            </a:r>
          </a:p>
          <a:p>
            <a:pPr>
              <a:buFontTx/>
              <a:buNone/>
            </a:pPr>
            <a:r>
              <a:rPr lang="en-GB" sz="2400" smtClean="0"/>
              <a:t>24 hours if any of the following occur: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 new ulceration (wound)</a:t>
            </a:r>
          </a:p>
          <a:p>
            <a:r>
              <a:rPr lang="en-GB" sz="2400" smtClean="0"/>
              <a:t> new swelling</a:t>
            </a:r>
          </a:p>
          <a:p>
            <a:r>
              <a:rPr lang="en-GB" sz="2400" smtClean="0"/>
              <a:t> new discolouration (redder, bluer, paler, blacker, over part or all of foot).</a:t>
            </a:r>
          </a:p>
          <a:p>
            <a:pPr>
              <a:buFontTx/>
              <a:buNone/>
            </a:pPr>
            <a:r>
              <a:rPr lang="en-GB" sz="2400" smtClean="0"/>
              <a:t>    (</a:t>
            </a:r>
            <a:r>
              <a:rPr lang="en-GB" sz="2000" i="1" smtClean="0"/>
              <a:t>NICE Guideline – Type 2 diabetes: prevention and management of </a:t>
            </a:r>
          </a:p>
          <a:p>
            <a:pPr>
              <a:buFontTx/>
              <a:buNone/>
            </a:pPr>
            <a:r>
              <a:rPr lang="en-GB" sz="2000" i="1" smtClean="0"/>
              <a:t>      foot problem</a:t>
            </a:r>
            <a:r>
              <a:rPr lang="en-GB" sz="2400" smtClean="0"/>
              <a:t>)</a:t>
            </a:r>
          </a:p>
          <a:p>
            <a:pPr>
              <a:buFontTx/>
              <a:buNone/>
            </a:pPr>
            <a:endParaRPr lang="en-GB" sz="2400" smtClean="0"/>
          </a:p>
          <a:p>
            <a:pPr>
              <a:buFontTx/>
              <a:buNone/>
            </a:pPr>
            <a:r>
              <a:rPr lang="en-GB" sz="2400" smtClean="0">
                <a:solidFill>
                  <a:srgbClr val="FF3300"/>
                </a:solidFill>
              </a:rPr>
              <a:t>REFER</a:t>
            </a:r>
            <a:r>
              <a:rPr lang="en-GB" sz="2400" smtClean="0"/>
              <a:t> non-healing wounds from 0 – 4 weeks duration</a:t>
            </a:r>
          </a:p>
          <a:p>
            <a:pPr>
              <a:buFontTx/>
              <a:buNone/>
            </a:pPr>
            <a:endParaRPr lang="en-GB" sz="2400" smtClean="0"/>
          </a:p>
          <a:p>
            <a:pPr>
              <a:buFontTx/>
              <a:buNone/>
            </a:pPr>
            <a:endParaRPr lang="en-GB" sz="1800" smtClean="0"/>
          </a:p>
          <a:p>
            <a:pPr>
              <a:buFontTx/>
              <a:buNone/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GB" sz="4000" smtClean="0"/>
              <a:t>The Diabetic Foot Clinics</a:t>
            </a:r>
          </a:p>
        </p:txBody>
      </p:sp>
      <p:sp>
        <p:nvSpPr>
          <p:cNvPr id="950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18487" cy="5257800"/>
          </a:xfrm>
        </p:spPr>
        <p:txBody>
          <a:bodyPr/>
          <a:lstStyle/>
          <a:p>
            <a:pPr algn="ctr">
              <a:buFontTx/>
              <a:buNone/>
            </a:pPr>
            <a:endParaRPr lang="en-GB" sz="2400" smtClean="0"/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Since 1987 to heal foot ulceration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Multi-disciplinary team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Out Patients – Shorter or no admission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One stop clinic with holistic care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Management plan/ Shared care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Reduced no of amputations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Maintain patients independence</a:t>
            </a:r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Easy accessibility</a:t>
            </a:r>
          </a:p>
          <a:p>
            <a:pPr>
              <a:buFont typeface="Wingdings" pitchFamily="2" charset="2"/>
              <a:buChar char="§"/>
            </a:pPr>
            <a:endParaRPr lang="en-GB" sz="2400" smtClean="0"/>
          </a:p>
          <a:p>
            <a:pPr>
              <a:buFont typeface="Wingdings" pitchFamily="2" charset="2"/>
              <a:buChar char="§"/>
            </a:pPr>
            <a:endParaRPr lang="en-GB" sz="24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Char char="§"/>
            </a:pPr>
            <a:endParaRPr lang="en-GB" sz="2000" smtClean="0"/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Diabetic Foot Clinics</a:t>
            </a:r>
            <a:endParaRPr lang="en-US" smtClean="0"/>
          </a:p>
        </p:txBody>
      </p:sp>
      <p:sp>
        <p:nvSpPr>
          <p:cNvPr id="951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2800" smtClean="0"/>
              <a:t>Pressure Relief</a:t>
            </a:r>
          </a:p>
          <a:p>
            <a:pPr algn="ctr">
              <a:buFontTx/>
              <a:buNone/>
            </a:pPr>
            <a:endParaRPr lang="en-US" sz="2800" smtClean="0"/>
          </a:p>
        </p:txBody>
      </p:sp>
      <p:pic>
        <p:nvPicPr>
          <p:cNvPr id="951299" name="Picture 4" descr="DSCF00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6600" y="2924175"/>
            <a:ext cx="2122488" cy="3025775"/>
          </a:xfrm>
        </p:spPr>
      </p:pic>
      <p:pic>
        <p:nvPicPr>
          <p:cNvPr id="951300" name="Picture 5" descr="below knee po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109913" y="2997200"/>
            <a:ext cx="2744787" cy="2952750"/>
          </a:xfrm>
        </p:spPr>
      </p:pic>
      <p:pic>
        <p:nvPicPr>
          <p:cNvPr id="951301" name="Picture 6" descr="DSCF0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997200"/>
            <a:ext cx="27051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Diabetic Foot Clinics</a:t>
            </a:r>
          </a:p>
        </p:txBody>
      </p:sp>
      <p:pic>
        <p:nvPicPr>
          <p:cNvPr id="952322" name="Picture 3" descr="diabeticsho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1628775"/>
            <a:ext cx="5184775" cy="4105275"/>
          </a:xfrm>
        </p:spPr>
      </p:pic>
      <p:sp>
        <p:nvSpPr>
          <p:cNvPr id="952323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52324" name="Text Box 5"/>
          <p:cNvSpPr txBox="1">
            <a:spLocks noChangeArrowheads="1"/>
          </p:cNvSpPr>
          <p:nvPr/>
        </p:nvSpPr>
        <p:spPr bwMode="auto">
          <a:xfrm>
            <a:off x="468313" y="1557338"/>
            <a:ext cx="27352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Arial" charset="0"/>
              </a:rPr>
              <a:t>PRESCRIBED INSOLES AND FOOTWEAR CAN PREVENT FOOT PATHOLOGY</a:t>
            </a:r>
          </a:p>
          <a:p>
            <a:pPr>
              <a:spcBef>
                <a:spcPct val="50000"/>
              </a:spcBef>
            </a:pPr>
            <a:endParaRPr lang="en-GB" sz="280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Diabetic Foot Clinics</a:t>
            </a:r>
          </a:p>
        </p:txBody>
      </p:sp>
      <p:sp>
        <p:nvSpPr>
          <p:cNvPr id="953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349500"/>
            <a:ext cx="7561262" cy="36718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400" smtClean="0"/>
              <a:t>Ulcers are healed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Shoes and insoles are fitted/Lifelong review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Discharged back to you</a:t>
            </a:r>
          </a:p>
          <a:p>
            <a:pPr>
              <a:buFont typeface="Wingdings" pitchFamily="2" charset="2"/>
              <a:buNone/>
            </a:pPr>
            <a:endParaRPr lang="en-GB" sz="2400" smtClean="0"/>
          </a:p>
          <a:p>
            <a:pPr>
              <a:buFont typeface="Wingdings" pitchFamily="2" charset="2"/>
              <a:buChar char="§"/>
            </a:pPr>
            <a:r>
              <a:rPr lang="en-GB" sz="2400" smtClean="0"/>
              <a:t>Refer back at any time</a:t>
            </a:r>
          </a:p>
          <a:p>
            <a:pPr>
              <a:buFontTx/>
              <a:buNone/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 sz="4000" smtClean="0"/>
              <a:t>Diabetic Foot Screening</a:t>
            </a:r>
            <a:br>
              <a:rPr lang="en-GB" sz="4000" smtClean="0"/>
            </a:br>
            <a:r>
              <a:rPr lang="en-GB" sz="4000" smtClean="0"/>
              <a:t>Pathways, Posters and Leaflets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817688"/>
            <a:ext cx="8640763" cy="5040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b="1" smtClean="0"/>
              <a:t>	Produced by: </a:t>
            </a:r>
            <a:endParaRPr lang="en-GB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Foot and Lower Limb Working Group </a:t>
            </a:r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smtClean="0"/>
              <a:t>	Approved by</a:t>
            </a:r>
            <a:r>
              <a:rPr lang="en-GB" sz="2800" smtClean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East Lancashire Diabetes Network Clinical Standards Group </a:t>
            </a:r>
          </a:p>
          <a:p>
            <a:pPr>
              <a:lnSpc>
                <a:spcPct val="90000"/>
              </a:lnSpc>
            </a:pPr>
            <a:endParaRPr lang="en-GB" sz="28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smtClean="0"/>
              <a:t>	Approved for use in: </a:t>
            </a:r>
            <a:r>
              <a:rPr lang="en-GB" sz="280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Lancashire Care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smtClean="0"/>
              <a:t>	East Lancashire Hospitals NHS Trust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34950" y="7862888"/>
          <a:ext cx="3003550" cy="933450"/>
        </p:xfrm>
        <a:graphic>
          <a:graphicData uri="http://schemas.openxmlformats.org/presentationml/2006/ole">
            <p:oleObj spid="_x0000_s5126" name="Document" r:id="rId3" imgW="3004045" imgH="933308" progId="Word.Document.8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8263" y="0"/>
          <a:ext cx="9007475" cy="6858000"/>
        </p:xfrm>
        <a:graphic>
          <a:graphicData uri="http://schemas.openxmlformats.org/presentationml/2006/ole">
            <p:oleObj spid="_x0000_s5129" name="Document" r:id="rId4" imgW="9613395" imgH="731995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0833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 smtClean="0">
                <a:solidFill>
                  <a:schemeClr val="tx1"/>
                </a:solidFill>
              </a:rPr>
              <a:t>LOW RISK</a:t>
            </a:r>
            <a:r>
              <a:rPr lang="en-GB" sz="4400" b="1" i="1" smtClean="0">
                <a:solidFill>
                  <a:schemeClr val="tx1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en-GB" sz="2400" smtClean="0">
                <a:solidFill>
                  <a:schemeClr val="tx1"/>
                </a:solidFill>
              </a:rPr>
              <a:t>Protective sensation intact</a:t>
            </a:r>
          </a:p>
          <a:p>
            <a:pPr algn="ctr">
              <a:buFontTx/>
              <a:buNone/>
            </a:pPr>
            <a:r>
              <a:rPr lang="en-GB" sz="2400" smtClean="0">
                <a:solidFill>
                  <a:schemeClr val="tx1"/>
                </a:solidFill>
              </a:rPr>
              <a:t> (10g pressure)</a:t>
            </a: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>
            <a:off x="4356100" y="22764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23850" y="2924175"/>
            <a:ext cx="84963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chemeClr val="folHlink"/>
                </a:solidFill>
                <a:latin typeface="Arial" charset="0"/>
              </a:rPr>
              <a:t>	 </a:t>
            </a:r>
            <a:r>
              <a:rPr lang="en-GB">
                <a:latin typeface="Arial" charset="0"/>
              </a:rPr>
              <a:t>Optimise diabetes and blood pressure control (&lt;139/80)</a:t>
            </a:r>
          </a:p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Foot education/Low risk leaflet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4356100" y="486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042988" y="5516563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Podiatry only for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GB" sz="3600" smtClean="0">
                <a:solidFill>
                  <a:schemeClr val="tx1"/>
                </a:solidFill>
              </a:rPr>
              <a:t>MODERATE RISK</a:t>
            </a:r>
            <a:r>
              <a:rPr lang="en-GB" smtClean="0"/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3850" y="1112838"/>
            <a:ext cx="76342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	Loss of protective sensation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	No deformity				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         No callus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         No previous ulcer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323850" y="3213100"/>
            <a:ext cx="84248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 Optimise diabetes and blood pressure control (&lt;139/80)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 Foot education/Moderate risk leaflet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 Consider Consultant opinion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 Footwear advice and assessment</a:t>
            </a: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>
            <a:off x="3995738" y="32845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>
            <a:off x="3995738" y="59499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2195513" y="6237288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Regular Podiatry  (12 weekly)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850900"/>
          </a:xfrm>
        </p:spPr>
        <p:txBody>
          <a:bodyPr/>
          <a:lstStyle/>
          <a:p>
            <a:r>
              <a:rPr lang="en-GB" sz="3600" smtClean="0">
                <a:solidFill>
                  <a:schemeClr val="tx1"/>
                </a:solidFill>
              </a:rPr>
              <a:t>HIGH RISK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GB" sz="2400" smtClean="0">
                <a:solidFill>
                  <a:schemeClr val="tx1"/>
                </a:solidFill>
              </a:rPr>
              <a:t>Loss of protective sensation</a:t>
            </a:r>
          </a:p>
          <a:p>
            <a:r>
              <a:rPr lang="en-GB" sz="2400" smtClean="0">
                <a:solidFill>
                  <a:schemeClr val="tx1"/>
                </a:solidFill>
              </a:rPr>
              <a:t>Deformity and/or callus present</a:t>
            </a:r>
          </a:p>
          <a:p>
            <a:r>
              <a:rPr lang="en-GB" sz="2400" smtClean="0">
                <a:solidFill>
                  <a:schemeClr val="tx1"/>
                </a:solidFill>
              </a:rPr>
              <a:t>No previous ulcer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924300" y="26368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3213100"/>
            <a:ext cx="82089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Arial" charset="0"/>
            </a:endParaRP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 Optimise diabetes and blood pressure control (&lt;139/80)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 Foot education/High risk leaflet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 Consultant opinion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 Specialist prescribed Footwear/Shoe review</a:t>
            </a:r>
          </a:p>
          <a:p>
            <a:pPr>
              <a:buFontTx/>
              <a:buChar char="•"/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924300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03350" y="5805488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Regular Podiatry (4 – 12 weekly)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549275"/>
            <a:ext cx="6913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latin typeface="Arial" charset="0"/>
              </a:rPr>
              <a:t>Very High Risk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770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Loss of protective sensation (10 g pressure)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Ulcer present 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Previous ulcer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39750" y="3302000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Optimise diabetes &amp; blood pressure control (&lt;130/80)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Foot education leaflets/ very high risk leaflet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Consultant opinion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latin typeface="Arial" charset="0"/>
              </a:rPr>
              <a:t> Specialist prescribed footwear / shoe review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>
              <a:latin typeface="Arial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547813" y="5846763"/>
            <a:ext cx="6048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" charset="0"/>
              </a:rPr>
              <a:t>Regular podiatry and review </a:t>
            </a:r>
          </a:p>
          <a:p>
            <a:pPr algn="ctr"/>
            <a:r>
              <a:rPr lang="en-GB">
                <a:latin typeface="Arial" charset="0"/>
              </a:rPr>
              <a:t>(1-4 weekly)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4427538" y="28527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4427538" y="54435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900113" y="1989138"/>
            <a:ext cx="7200900" cy="1008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4319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Arial" charset="0"/>
              </a:rPr>
              <a:t>Arterial Disease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71550" y="836613"/>
            <a:ext cx="561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Arial" charset="0"/>
              </a:rPr>
              <a:t> Abnormal flow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+/- History of claudication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971550" y="2060575"/>
            <a:ext cx="6913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Arial" charset="0"/>
              </a:rPr>
              <a:t> If you suspect acute vascular insufficiency </a:t>
            </a:r>
          </a:p>
          <a:p>
            <a:r>
              <a:rPr lang="en-GB">
                <a:latin typeface="Arial" charset="0"/>
              </a:rPr>
              <a:t>   telephone:  07793 119344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971550" y="3306763"/>
            <a:ext cx="77041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Arial" charset="0"/>
              </a:rPr>
              <a:t> Optimise diabetes &amp; blood pressure control (&gt;139/80)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Prescribe aspirin/statin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‘Stop smoking and keep walking’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Foot education/leaflet 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Consider consultant opinion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Specialist prescribed footwear /shoe review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898525" y="6092825"/>
            <a:ext cx="727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Regular Podiatry especially nail care (1-12 weekly)</a:t>
            </a: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H="1">
            <a:off x="3203575" y="1628775"/>
            <a:ext cx="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11"/>
          <p:cNvSpPr>
            <a:spLocks noChangeShapeType="1"/>
          </p:cNvSpPr>
          <p:nvPr/>
        </p:nvSpPr>
        <p:spPr bwMode="auto">
          <a:xfrm>
            <a:off x="3203575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>
            <a:off x="3276600" y="57340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945155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260350"/>
          <a:ext cx="8064500" cy="6265863"/>
        </p:xfrm>
        <a:graphic>
          <a:graphicData uri="http://schemas.openxmlformats.org/presentationml/2006/ole">
            <p:oleObj spid="_x0000_s945155" name="Photo Editor Photo" r:id="rId3" imgW="6095238" imgH="45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497</Words>
  <Application>Microsoft Office PowerPoint</Application>
  <PresentationFormat>On-screen Show (4:3)</PresentationFormat>
  <Paragraphs>154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Tahoma</vt:lpstr>
      <vt:lpstr>Wingdings</vt:lpstr>
      <vt:lpstr>Blank Presentation</vt:lpstr>
      <vt:lpstr>Document</vt:lpstr>
      <vt:lpstr>Photo Editor Photo</vt:lpstr>
      <vt:lpstr>Slide 1</vt:lpstr>
      <vt:lpstr>Diabetic Foot Screening Pathways, Posters and Leaflets</vt:lpstr>
      <vt:lpstr>Slide 3</vt:lpstr>
      <vt:lpstr>Slide 4</vt:lpstr>
      <vt:lpstr>MODERATE RISK </vt:lpstr>
      <vt:lpstr>HIGH RISK</vt:lpstr>
      <vt:lpstr>Slide 7</vt:lpstr>
      <vt:lpstr>Slide 8</vt:lpstr>
      <vt:lpstr>Slide 9</vt:lpstr>
      <vt:lpstr>Annual Screening Review</vt:lpstr>
      <vt:lpstr>Referral Pathways For The Diabetic Foot  </vt:lpstr>
      <vt:lpstr>Ulceration/Hot Foot</vt:lpstr>
      <vt:lpstr>The Diabetic Foot Clinics</vt:lpstr>
      <vt:lpstr>The Diabetic Foot Clinics</vt:lpstr>
      <vt:lpstr>The Diabetic Foot Clinics</vt:lpstr>
      <vt:lpstr>The Diabetic Foot Clinics</vt:lpstr>
    </vt:vector>
  </TitlesOfParts>
  <Company>East Lancashire Hospitals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Foot Screening</dc:title>
  <dc:creator>lomaxg</dc:creator>
  <cp:lastModifiedBy>Michael</cp:lastModifiedBy>
  <cp:revision>59</cp:revision>
  <dcterms:created xsi:type="dcterms:W3CDTF">2008-09-18T11:18:39Z</dcterms:created>
  <dcterms:modified xsi:type="dcterms:W3CDTF">2013-05-02T15:08:04Z</dcterms:modified>
</cp:coreProperties>
</file>