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13"/>
  </p:notesMasterIdLst>
  <p:sldIdLst>
    <p:sldId id="257" r:id="rId3"/>
    <p:sldId id="369" r:id="rId4"/>
    <p:sldId id="262" r:id="rId5"/>
    <p:sldId id="389" r:id="rId6"/>
    <p:sldId id="370" r:id="rId7"/>
    <p:sldId id="390" r:id="rId8"/>
    <p:sldId id="359" r:id="rId9"/>
    <p:sldId id="260" r:id="rId10"/>
    <p:sldId id="335" r:id="rId11"/>
    <p:sldId id="344" r:id="rId12"/>
    <p:sldId id="345" r:id="rId13"/>
    <p:sldId id="349" r:id="rId14"/>
    <p:sldId id="296" r:id="rId15"/>
    <p:sldId id="295" r:id="rId16"/>
    <p:sldId id="274" r:id="rId17"/>
    <p:sldId id="346" r:id="rId18"/>
    <p:sldId id="294" r:id="rId19"/>
    <p:sldId id="372" r:id="rId20"/>
    <p:sldId id="298" r:id="rId21"/>
    <p:sldId id="275" r:id="rId22"/>
    <p:sldId id="360" r:id="rId23"/>
    <p:sldId id="276" r:id="rId24"/>
    <p:sldId id="387" r:id="rId25"/>
    <p:sldId id="350" r:id="rId26"/>
    <p:sldId id="271" r:id="rId27"/>
    <p:sldId id="316" r:id="rId28"/>
    <p:sldId id="317" r:id="rId29"/>
    <p:sldId id="272" r:id="rId30"/>
    <p:sldId id="379" r:id="rId31"/>
    <p:sldId id="373" r:id="rId32"/>
    <p:sldId id="374" r:id="rId33"/>
    <p:sldId id="375" r:id="rId34"/>
    <p:sldId id="376" r:id="rId35"/>
    <p:sldId id="377" r:id="rId36"/>
    <p:sldId id="378" r:id="rId37"/>
    <p:sldId id="380" r:id="rId38"/>
    <p:sldId id="381" r:id="rId39"/>
    <p:sldId id="382" r:id="rId40"/>
    <p:sldId id="383" r:id="rId41"/>
    <p:sldId id="384" r:id="rId42"/>
    <p:sldId id="273" r:id="rId43"/>
    <p:sldId id="330" r:id="rId44"/>
    <p:sldId id="319" r:id="rId45"/>
    <p:sldId id="320" r:id="rId46"/>
    <p:sldId id="321" r:id="rId47"/>
    <p:sldId id="322" r:id="rId48"/>
    <p:sldId id="323" r:id="rId49"/>
    <p:sldId id="324" r:id="rId50"/>
    <p:sldId id="325" r:id="rId51"/>
    <p:sldId id="326" r:id="rId52"/>
    <p:sldId id="327" r:id="rId53"/>
    <p:sldId id="289" r:id="rId54"/>
    <p:sldId id="299" r:id="rId55"/>
    <p:sldId id="300" r:id="rId56"/>
    <p:sldId id="301" r:id="rId57"/>
    <p:sldId id="302" r:id="rId58"/>
    <p:sldId id="303" r:id="rId59"/>
    <p:sldId id="351" r:id="rId60"/>
    <p:sldId id="354" r:id="rId61"/>
    <p:sldId id="352" r:id="rId62"/>
    <p:sldId id="353" r:id="rId63"/>
    <p:sldId id="269" r:id="rId64"/>
    <p:sldId id="409" r:id="rId65"/>
    <p:sldId id="410" r:id="rId66"/>
    <p:sldId id="411" r:id="rId67"/>
    <p:sldId id="412" r:id="rId68"/>
    <p:sldId id="413" r:id="rId69"/>
    <p:sldId id="414" r:id="rId70"/>
    <p:sldId id="415" r:id="rId71"/>
    <p:sldId id="416" r:id="rId72"/>
    <p:sldId id="361" r:id="rId73"/>
    <p:sldId id="397" r:id="rId74"/>
    <p:sldId id="398" r:id="rId75"/>
    <p:sldId id="355" r:id="rId76"/>
    <p:sldId id="290" r:id="rId77"/>
    <p:sldId id="267" r:id="rId78"/>
    <p:sldId id="342" r:id="rId79"/>
    <p:sldId id="368" r:id="rId80"/>
    <p:sldId id="268" r:id="rId81"/>
    <p:sldId id="388" r:id="rId82"/>
    <p:sldId id="363" r:id="rId83"/>
    <p:sldId id="340" r:id="rId84"/>
    <p:sldId id="356" r:id="rId85"/>
    <p:sldId id="304" r:id="rId86"/>
    <p:sldId id="305" r:id="rId87"/>
    <p:sldId id="358" r:id="rId88"/>
    <p:sldId id="306" r:id="rId89"/>
    <p:sldId id="357" r:id="rId90"/>
    <p:sldId id="307" r:id="rId91"/>
    <p:sldId id="308" r:id="rId92"/>
    <p:sldId id="309" r:id="rId93"/>
    <p:sldId id="310" r:id="rId94"/>
    <p:sldId id="311" r:id="rId95"/>
    <p:sldId id="312" r:id="rId96"/>
    <p:sldId id="343" r:id="rId97"/>
    <p:sldId id="396" r:id="rId98"/>
    <p:sldId id="270" r:id="rId99"/>
    <p:sldId id="406" r:id="rId100"/>
    <p:sldId id="407" r:id="rId101"/>
    <p:sldId id="408" r:id="rId102"/>
    <p:sldId id="263" r:id="rId103"/>
    <p:sldId id="402" r:id="rId104"/>
    <p:sldId id="403" r:id="rId105"/>
    <p:sldId id="404" r:id="rId106"/>
    <p:sldId id="264" r:id="rId107"/>
    <p:sldId id="265" r:id="rId108"/>
    <p:sldId id="405" r:id="rId109"/>
    <p:sldId id="266" r:id="rId110"/>
    <p:sldId id="400" r:id="rId111"/>
    <p:sldId id="371"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sorterViewPr>
    <p:cViewPr>
      <p:scale>
        <a:sx n="100" d="100"/>
        <a:sy n="100" d="100"/>
      </p:scale>
      <p:origin x="0" y="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oleObject" Target="file:///\\xlcsu.nhs.uk\shared\EL%20CCG\NEW%20FOLDER%20STRUCTURE\COMMISSIONING\Cancer\Data%20&amp;%20Information\1%20year%20survival%20rate%20(HSCIC).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xlcsu.nhs.uk\shared\EL%20CCG\NEW%20FOLDER%20STRUCTURE\COMMISSIONING\Cancer\stage%20of%20diagnosis\2012%20-%2015%20stage%20of%20diagnosi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One year survival from all cancers</a:t>
            </a:r>
          </a:p>
          <a:p>
            <a:pPr>
              <a:defRPr sz="1600"/>
            </a:pPr>
            <a:r>
              <a:rPr lang="en-US" sz="1600" dirty="0"/>
              <a:t> </a:t>
            </a:r>
            <a:r>
              <a:rPr lang="en-US" sz="800" dirty="0"/>
              <a:t>(Source: ONS,</a:t>
            </a:r>
            <a:r>
              <a:rPr lang="en-US" sz="800" baseline="0" dirty="0"/>
              <a:t> Statistical Bulletin: A Cancer Survival Index for CCGs)</a:t>
            </a:r>
            <a:endParaRPr lang="en-US" sz="800" dirty="0"/>
          </a:p>
        </c:rich>
      </c:tx>
      <c:layout/>
      <c:overlay val="0"/>
    </c:title>
    <c:autoTitleDeleted val="0"/>
    <c:plotArea>
      <c:layout>
        <c:manualLayout>
          <c:layoutTarget val="inner"/>
          <c:xMode val="edge"/>
          <c:yMode val="edge"/>
          <c:x val="9.4830385332268299E-2"/>
          <c:y val="0.15562668583320599"/>
          <c:w val="0.74968070295560896"/>
          <c:h val="0.71190198971273999"/>
        </c:manualLayout>
      </c:layout>
      <c:lineChart>
        <c:grouping val="standard"/>
        <c:varyColors val="0"/>
        <c:ser>
          <c:idx val="0"/>
          <c:order val="0"/>
          <c:tx>
            <c:strRef>
              <c:f>Sheet1!$B$1</c:f>
              <c:strCache>
                <c:ptCount val="1"/>
                <c:pt idx="0">
                  <c:v>EL CCG</c:v>
                </c:pt>
              </c:strCache>
            </c:strRef>
          </c:tx>
          <c:spPr>
            <a:ln>
              <a:solidFill>
                <a:schemeClr val="accent2"/>
              </a:solidFill>
            </a:ln>
          </c:spPr>
          <c:marker>
            <c:symbol val="none"/>
          </c:marker>
          <c:cat>
            <c:numRef>
              <c:f>Sheet1!$A$5:$A$20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Sheet1!$B$5:$B$20</c:f>
              <c:numCache>
                <c:formatCode>General</c:formatCode>
                <c:ptCount val="16"/>
                <c:pt idx="0">
                  <c:v>57.1</c:v>
                </c:pt>
                <c:pt idx="1">
                  <c:v>58.3</c:v>
                </c:pt>
                <c:pt idx="2">
                  <c:v>59.2</c:v>
                </c:pt>
                <c:pt idx="3">
                  <c:v>60.1</c:v>
                </c:pt>
                <c:pt idx="4">
                  <c:v>61.2</c:v>
                </c:pt>
                <c:pt idx="5">
                  <c:v>62</c:v>
                </c:pt>
                <c:pt idx="6">
                  <c:v>63.1</c:v>
                </c:pt>
                <c:pt idx="7">
                  <c:v>63.8</c:v>
                </c:pt>
                <c:pt idx="8">
                  <c:v>64.7</c:v>
                </c:pt>
                <c:pt idx="9">
                  <c:v>65.5</c:v>
                </c:pt>
                <c:pt idx="10">
                  <c:v>66.2</c:v>
                </c:pt>
                <c:pt idx="11">
                  <c:v>67.099999999999994</c:v>
                </c:pt>
                <c:pt idx="12">
                  <c:v>67.900000000000006</c:v>
                </c:pt>
                <c:pt idx="13">
                  <c:v>68.7</c:v>
                </c:pt>
                <c:pt idx="14">
                  <c:v>69.400000000000006</c:v>
                </c:pt>
                <c:pt idx="15">
                  <c:v>70.3</c:v>
                </c:pt>
              </c:numCache>
            </c:numRef>
          </c:val>
          <c:smooth val="0"/>
        </c:ser>
        <c:ser>
          <c:idx val="1"/>
          <c:order val="1"/>
          <c:tx>
            <c:strRef>
              <c:f>Sheet1!$C$1</c:f>
              <c:strCache>
                <c:ptCount val="1"/>
                <c:pt idx="0">
                  <c:v>BwD CCG</c:v>
                </c:pt>
              </c:strCache>
            </c:strRef>
          </c:tx>
          <c:spPr>
            <a:ln>
              <a:solidFill>
                <a:schemeClr val="accent1"/>
              </a:solidFill>
            </a:ln>
          </c:spPr>
          <c:marker>
            <c:symbol val="none"/>
          </c:marker>
          <c:cat>
            <c:numRef>
              <c:f>Sheet1!$A$5:$A$20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Sheet1!$C$5:$C$20</c:f>
              <c:numCache>
                <c:formatCode>General</c:formatCode>
                <c:ptCount val="16"/>
                <c:pt idx="0">
                  <c:v>55.8</c:v>
                </c:pt>
                <c:pt idx="1">
                  <c:v>57.3</c:v>
                </c:pt>
                <c:pt idx="2">
                  <c:v>57.6</c:v>
                </c:pt>
                <c:pt idx="3">
                  <c:v>58.8</c:v>
                </c:pt>
                <c:pt idx="4">
                  <c:v>59.9</c:v>
                </c:pt>
                <c:pt idx="5">
                  <c:v>60.7</c:v>
                </c:pt>
                <c:pt idx="6">
                  <c:v>61.8</c:v>
                </c:pt>
                <c:pt idx="7">
                  <c:v>62.8</c:v>
                </c:pt>
                <c:pt idx="8">
                  <c:v>63.4</c:v>
                </c:pt>
                <c:pt idx="9">
                  <c:v>64.7</c:v>
                </c:pt>
                <c:pt idx="10">
                  <c:v>65.2</c:v>
                </c:pt>
                <c:pt idx="11">
                  <c:v>66.099999999999994</c:v>
                </c:pt>
                <c:pt idx="12">
                  <c:v>66.8</c:v>
                </c:pt>
                <c:pt idx="13">
                  <c:v>67.599999999999994</c:v>
                </c:pt>
                <c:pt idx="14">
                  <c:v>68.7</c:v>
                </c:pt>
                <c:pt idx="15">
                  <c:v>69.400000000000006</c:v>
                </c:pt>
              </c:numCache>
            </c:numRef>
          </c:val>
          <c:smooth val="0"/>
        </c:ser>
        <c:ser>
          <c:idx val="2"/>
          <c:order val="2"/>
          <c:tx>
            <c:strRef>
              <c:f>Sheet1!$D$1</c:f>
              <c:strCache>
                <c:ptCount val="1"/>
                <c:pt idx="0">
                  <c:v>England</c:v>
                </c:pt>
              </c:strCache>
            </c:strRef>
          </c:tx>
          <c:spPr>
            <a:ln>
              <a:solidFill>
                <a:schemeClr val="tx1"/>
              </a:solidFill>
              <a:prstDash val="solid"/>
            </a:ln>
          </c:spPr>
          <c:marker>
            <c:symbol val="none"/>
          </c:marker>
          <c:cat>
            <c:numRef>
              <c:f>Sheet1!$A$5:$A$20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Sheet1!$D$5:$D$20</c:f>
              <c:numCache>
                <c:formatCode>General</c:formatCode>
                <c:ptCount val="16"/>
                <c:pt idx="0">
                  <c:v>61.2</c:v>
                </c:pt>
                <c:pt idx="1">
                  <c:v>61.3</c:v>
                </c:pt>
                <c:pt idx="2">
                  <c:v>62.9</c:v>
                </c:pt>
                <c:pt idx="3">
                  <c:v>63.7</c:v>
                </c:pt>
                <c:pt idx="4">
                  <c:v>64.5</c:v>
                </c:pt>
                <c:pt idx="5">
                  <c:v>65.2</c:v>
                </c:pt>
                <c:pt idx="6">
                  <c:v>65.900000000000006</c:v>
                </c:pt>
                <c:pt idx="7">
                  <c:v>66.7</c:v>
                </c:pt>
                <c:pt idx="8">
                  <c:v>67.400000000000006</c:v>
                </c:pt>
                <c:pt idx="9">
                  <c:v>68.099999999999994</c:v>
                </c:pt>
                <c:pt idx="10">
                  <c:v>68.8</c:v>
                </c:pt>
                <c:pt idx="11">
                  <c:v>69.5</c:v>
                </c:pt>
                <c:pt idx="12">
                  <c:v>70.3</c:v>
                </c:pt>
                <c:pt idx="13">
                  <c:v>70.900000000000006</c:v>
                </c:pt>
                <c:pt idx="14">
                  <c:v>71.599999999999994</c:v>
                </c:pt>
                <c:pt idx="15">
                  <c:v>72.3</c:v>
                </c:pt>
              </c:numCache>
            </c:numRef>
          </c:val>
          <c:smooth val="0"/>
        </c:ser>
        <c:dLbls>
          <c:showLegendKey val="0"/>
          <c:showVal val="0"/>
          <c:showCatName val="0"/>
          <c:showSerName val="0"/>
          <c:showPercent val="0"/>
          <c:showBubbleSize val="0"/>
        </c:dLbls>
        <c:marker val="1"/>
        <c:smooth val="0"/>
        <c:axId val="126798080"/>
        <c:axId val="126836736"/>
      </c:lineChart>
      <c:catAx>
        <c:axId val="126798080"/>
        <c:scaling>
          <c:orientation val="minMax"/>
        </c:scaling>
        <c:delete val="0"/>
        <c:axPos val="b"/>
        <c:numFmt formatCode="General" sourceLinked="1"/>
        <c:majorTickMark val="none"/>
        <c:minorTickMark val="out"/>
        <c:tickLblPos val="nextTo"/>
        <c:crossAx val="126836736"/>
        <c:crosses val="autoZero"/>
        <c:auto val="1"/>
        <c:lblAlgn val="ctr"/>
        <c:lblOffset val="100"/>
        <c:noMultiLvlLbl val="0"/>
      </c:catAx>
      <c:valAx>
        <c:axId val="126836736"/>
        <c:scaling>
          <c:orientation val="minMax"/>
          <c:min val="30"/>
        </c:scaling>
        <c:delete val="0"/>
        <c:axPos val="l"/>
        <c:majorGridlines/>
        <c:title>
          <c:tx>
            <c:rich>
              <a:bodyPr/>
              <a:lstStyle/>
              <a:p>
                <a:pPr>
                  <a:defRPr/>
                </a:pPr>
                <a:r>
                  <a:rPr lang="en-US"/>
                  <a:t>One year net survival (%) from all cancers (aged 15 - 99 years)</a:t>
                </a:r>
              </a:p>
            </c:rich>
          </c:tx>
          <c:layout/>
          <c:overlay val="0"/>
        </c:title>
        <c:numFmt formatCode="General" sourceLinked="1"/>
        <c:majorTickMark val="none"/>
        <c:minorTickMark val="none"/>
        <c:tickLblPos val="nextTo"/>
        <c:crossAx val="126798080"/>
        <c:crosses val="autoZero"/>
        <c:crossBetween val="between"/>
      </c:valAx>
    </c:plotArea>
    <c:legend>
      <c:legendPos val="r"/>
      <c:layout>
        <c:manualLayout>
          <c:xMode val="edge"/>
          <c:yMode val="edge"/>
          <c:x val="0.85948693369850504"/>
          <c:y val="0.37929041092539301"/>
          <c:w val="0.12717973296816201"/>
          <c:h val="0.2783125330177220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Emergency Admissions with Cancer</a:t>
            </a:r>
            <a:r>
              <a:rPr lang="en-US" sz="1400" baseline="0"/>
              <a:t> (per100,000)  population  </a:t>
            </a:r>
            <a:r>
              <a:rPr lang="en-US" sz="800"/>
              <a:t>(Source: HES data held by PHE)</a:t>
            </a:r>
          </a:p>
        </c:rich>
      </c:tx>
      <c:layout/>
      <c:overlay val="0"/>
    </c:title>
    <c:autoTitleDeleted val="0"/>
    <c:plotArea>
      <c:layout/>
      <c:lineChart>
        <c:grouping val="standard"/>
        <c:varyColors val="0"/>
        <c:ser>
          <c:idx val="3"/>
          <c:order val="0"/>
          <c:tx>
            <c:strRef>
              <c:f>'Emerg adm'!$A$8</c:f>
              <c:strCache>
                <c:ptCount val="1"/>
                <c:pt idx="0">
                  <c:v>England</c:v>
                </c:pt>
              </c:strCache>
            </c:strRef>
          </c:tx>
          <c:spPr>
            <a:ln>
              <a:solidFill>
                <a:schemeClr val="tx1"/>
              </a:solidFill>
            </a:ln>
          </c:spPr>
          <c:marker>
            <c:symbol val="none"/>
          </c:marker>
          <c:cat>
            <c:strRef>
              <c:f>'Emerg adm'!$B$4:$F$4</c:f>
              <c:strCache>
                <c:ptCount val="5"/>
                <c:pt idx="0">
                  <c:v>2012/13</c:v>
                </c:pt>
                <c:pt idx="1">
                  <c:v>2013/14</c:v>
                </c:pt>
                <c:pt idx="2">
                  <c:v>2014/15</c:v>
                </c:pt>
                <c:pt idx="3">
                  <c:v>2015/16</c:v>
                </c:pt>
                <c:pt idx="4">
                  <c:v>2016/17</c:v>
                </c:pt>
              </c:strCache>
            </c:strRef>
          </c:cat>
          <c:val>
            <c:numRef>
              <c:f>'Emerg adm'!$B$8:$F$8</c:f>
              <c:numCache>
                <c:formatCode>General</c:formatCode>
                <c:ptCount val="5"/>
                <c:pt idx="0">
                  <c:v>530</c:v>
                </c:pt>
                <c:pt idx="1">
                  <c:v>529</c:v>
                </c:pt>
                <c:pt idx="2">
                  <c:v>545</c:v>
                </c:pt>
                <c:pt idx="3">
                  <c:v>545</c:v>
                </c:pt>
                <c:pt idx="4">
                  <c:v>543</c:v>
                </c:pt>
              </c:numCache>
            </c:numRef>
          </c:val>
          <c:smooth val="0"/>
        </c:ser>
        <c:ser>
          <c:idx val="2"/>
          <c:order val="1"/>
          <c:tx>
            <c:strRef>
              <c:f>'Emerg adm'!$A$7</c:f>
              <c:strCache>
                <c:ptCount val="1"/>
                <c:pt idx="0">
                  <c:v>Lancs &amp; S Cumbria</c:v>
                </c:pt>
              </c:strCache>
            </c:strRef>
          </c:tx>
          <c:spPr>
            <a:ln>
              <a:solidFill>
                <a:schemeClr val="accent3"/>
              </a:solidFill>
            </a:ln>
          </c:spPr>
          <c:marker>
            <c:symbol val="none"/>
          </c:marker>
          <c:cat>
            <c:strRef>
              <c:f>Cervical!$B$6:$F$6</c:f>
              <c:strCache>
                <c:ptCount val="5"/>
                <c:pt idx="0">
                  <c:v>2012/13</c:v>
                </c:pt>
                <c:pt idx="1">
                  <c:v>2013/14</c:v>
                </c:pt>
                <c:pt idx="2">
                  <c:v>2014/15</c:v>
                </c:pt>
                <c:pt idx="3">
                  <c:v>2015/16</c:v>
                </c:pt>
                <c:pt idx="4">
                  <c:v>2016/17</c:v>
                </c:pt>
              </c:strCache>
            </c:strRef>
          </c:cat>
          <c:val>
            <c:numRef>
              <c:f>'Emerg adm'!$B$7:$F$7</c:f>
              <c:numCache>
                <c:formatCode>General</c:formatCode>
                <c:ptCount val="5"/>
                <c:pt idx="0">
                  <c:v>550</c:v>
                </c:pt>
                <c:pt idx="1">
                  <c:v>557</c:v>
                </c:pt>
                <c:pt idx="2">
                  <c:v>585</c:v>
                </c:pt>
                <c:pt idx="3">
                  <c:v>547</c:v>
                </c:pt>
                <c:pt idx="4">
                  <c:v>543</c:v>
                </c:pt>
              </c:numCache>
            </c:numRef>
          </c:val>
          <c:smooth val="0"/>
        </c:ser>
        <c:ser>
          <c:idx val="4"/>
          <c:order val="2"/>
          <c:tx>
            <c:strRef>
              <c:f>'Emerg adm'!$A$6</c:f>
              <c:strCache>
                <c:ptCount val="1"/>
                <c:pt idx="0">
                  <c:v>EL Value</c:v>
                </c:pt>
              </c:strCache>
            </c:strRef>
          </c:tx>
          <c:spPr>
            <a:ln>
              <a:solidFill>
                <a:schemeClr val="accent2"/>
              </a:solidFill>
            </a:ln>
          </c:spPr>
          <c:marker>
            <c:symbol val="none"/>
          </c:marker>
          <c:cat>
            <c:strRef>
              <c:f>Cervical!$B$6:$F$6</c:f>
              <c:strCache>
                <c:ptCount val="5"/>
                <c:pt idx="0">
                  <c:v>2012/13</c:v>
                </c:pt>
                <c:pt idx="1">
                  <c:v>2013/14</c:v>
                </c:pt>
                <c:pt idx="2">
                  <c:v>2014/15</c:v>
                </c:pt>
                <c:pt idx="3">
                  <c:v>2015/16</c:v>
                </c:pt>
                <c:pt idx="4">
                  <c:v>2016/17</c:v>
                </c:pt>
              </c:strCache>
            </c:strRef>
          </c:cat>
          <c:val>
            <c:numRef>
              <c:f>'Emerg adm'!$B$6:$F$6</c:f>
              <c:numCache>
                <c:formatCode>General</c:formatCode>
                <c:ptCount val="5"/>
                <c:pt idx="0">
                  <c:v>490</c:v>
                </c:pt>
                <c:pt idx="1">
                  <c:v>550</c:v>
                </c:pt>
                <c:pt idx="2">
                  <c:v>553</c:v>
                </c:pt>
                <c:pt idx="3">
                  <c:v>522</c:v>
                </c:pt>
                <c:pt idx="4">
                  <c:v>513</c:v>
                </c:pt>
              </c:numCache>
            </c:numRef>
          </c:val>
          <c:smooth val="0"/>
        </c:ser>
        <c:ser>
          <c:idx val="0"/>
          <c:order val="3"/>
          <c:tx>
            <c:strRef>
              <c:f>'Emerg adm'!$A$5</c:f>
              <c:strCache>
                <c:ptCount val="1"/>
                <c:pt idx="0">
                  <c:v>BwD Value</c:v>
                </c:pt>
              </c:strCache>
            </c:strRef>
          </c:tx>
          <c:spPr>
            <a:ln>
              <a:solidFill>
                <a:schemeClr val="accent1"/>
              </a:solidFill>
            </a:ln>
          </c:spPr>
          <c:marker>
            <c:symbol val="none"/>
          </c:marker>
          <c:cat>
            <c:strRef>
              <c:f>'Emerg adm'!$B$4:$F$4</c:f>
              <c:strCache>
                <c:ptCount val="5"/>
                <c:pt idx="0">
                  <c:v>2012/13</c:v>
                </c:pt>
                <c:pt idx="1">
                  <c:v>2013/14</c:v>
                </c:pt>
                <c:pt idx="2">
                  <c:v>2014/15</c:v>
                </c:pt>
                <c:pt idx="3">
                  <c:v>2015/16</c:v>
                </c:pt>
                <c:pt idx="4">
                  <c:v>2016/17</c:v>
                </c:pt>
              </c:strCache>
            </c:strRef>
          </c:cat>
          <c:val>
            <c:numRef>
              <c:f>'Emerg adm'!$B$5:$F$5</c:f>
              <c:numCache>
                <c:formatCode>#,##0</c:formatCode>
                <c:ptCount val="5"/>
                <c:pt idx="0">
                  <c:v>483</c:v>
                </c:pt>
                <c:pt idx="1">
                  <c:v>494</c:v>
                </c:pt>
                <c:pt idx="2">
                  <c:v>507</c:v>
                </c:pt>
                <c:pt idx="3">
                  <c:v>470</c:v>
                </c:pt>
                <c:pt idx="4">
                  <c:v>493</c:v>
                </c:pt>
              </c:numCache>
            </c:numRef>
          </c:val>
          <c:smooth val="0"/>
        </c:ser>
        <c:dLbls>
          <c:showLegendKey val="0"/>
          <c:showVal val="0"/>
          <c:showCatName val="0"/>
          <c:showSerName val="0"/>
          <c:showPercent val="0"/>
          <c:showBubbleSize val="0"/>
        </c:dLbls>
        <c:marker val="1"/>
        <c:smooth val="0"/>
        <c:axId val="132688512"/>
        <c:axId val="132702592"/>
      </c:lineChart>
      <c:catAx>
        <c:axId val="132688512"/>
        <c:scaling>
          <c:orientation val="minMax"/>
        </c:scaling>
        <c:delete val="0"/>
        <c:axPos val="b"/>
        <c:majorTickMark val="none"/>
        <c:minorTickMark val="none"/>
        <c:tickLblPos val="nextTo"/>
        <c:crossAx val="132702592"/>
        <c:crosses val="autoZero"/>
        <c:auto val="1"/>
        <c:lblAlgn val="ctr"/>
        <c:lblOffset val="100"/>
        <c:noMultiLvlLbl val="0"/>
      </c:catAx>
      <c:valAx>
        <c:axId val="132702592"/>
        <c:scaling>
          <c:orientation val="minMax"/>
          <c:min val="300"/>
        </c:scaling>
        <c:delete val="0"/>
        <c:axPos val="l"/>
        <c:majorGridlines/>
        <c:title>
          <c:tx>
            <c:rich>
              <a:bodyPr/>
              <a:lstStyle/>
              <a:p>
                <a:pPr>
                  <a:defRPr/>
                </a:pPr>
                <a:r>
                  <a:rPr lang="en-US"/>
                  <a:t>Emergency admissions per 100,000 popn</a:t>
                </a:r>
              </a:p>
            </c:rich>
          </c:tx>
          <c:layout/>
          <c:overlay val="0"/>
        </c:title>
        <c:numFmt formatCode="General" sourceLinked="1"/>
        <c:majorTickMark val="none"/>
        <c:minorTickMark val="none"/>
        <c:tickLblPos val="nextTo"/>
        <c:crossAx val="1326885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600"/>
            </a:pPr>
            <a:r>
              <a:rPr lang="en-US" sz="2600"/>
              <a:t>Cancer Diagnosis at stage 1 and 2 by CCG</a:t>
            </a:r>
          </a:p>
        </c:rich>
      </c:tx>
      <c:layout/>
      <c:overlay val="0"/>
    </c:title>
    <c:autoTitleDeleted val="0"/>
    <c:plotArea>
      <c:layout/>
      <c:lineChart>
        <c:grouping val="standard"/>
        <c:varyColors val="0"/>
        <c:ser>
          <c:idx val="0"/>
          <c:order val="0"/>
          <c:tx>
            <c:strRef>
              <c:f>'East Lancs numbers'!$U$287</c:f>
              <c:strCache>
                <c:ptCount val="1"/>
                <c:pt idx="0">
                  <c:v>EL CCG</c:v>
                </c:pt>
              </c:strCache>
            </c:strRef>
          </c:tx>
          <c:spPr>
            <a:ln>
              <a:solidFill>
                <a:schemeClr val="accent2">
                  <a:lumMod val="75000"/>
                </a:schemeClr>
              </a:solidFill>
            </a:ln>
          </c:spPr>
          <c:marker>
            <c:symbol val="none"/>
          </c:marker>
          <c:cat>
            <c:numRef>
              <c:f>'East Lancs numbers'!$O$286:$S$286</c:f>
              <c:numCache>
                <c:formatCode>General</c:formatCode>
                <c:ptCount val="5"/>
                <c:pt idx="0">
                  <c:v>2012</c:v>
                </c:pt>
                <c:pt idx="1">
                  <c:v>2013</c:v>
                </c:pt>
                <c:pt idx="2">
                  <c:v>2014</c:v>
                </c:pt>
                <c:pt idx="3">
                  <c:v>2015</c:v>
                </c:pt>
                <c:pt idx="4">
                  <c:v>2016</c:v>
                </c:pt>
              </c:numCache>
            </c:numRef>
          </c:cat>
          <c:val>
            <c:numRef>
              <c:f>'East Lancs numbers'!$O$287:$S$287</c:f>
              <c:numCache>
                <c:formatCode>0.0%</c:formatCode>
                <c:ptCount val="5"/>
                <c:pt idx="0">
                  <c:v>0.36907611297271398</c:v>
                </c:pt>
                <c:pt idx="1">
                  <c:v>0.38283828382838297</c:v>
                </c:pt>
                <c:pt idx="2">
                  <c:v>0.38853188334157202</c:v>
                </c:pt>
                <c:pt idx="3">
                  <c:v>0.40107474352711298</c:v>
                </c:pt>
                <c:pt idx="4">
                  <c:v>0.39892904953145902</c:v>
                </c:pt>
              </c:numCache>
            </c:numRef>
          </c:val>
          <c:smooth val="0"/>
        </c:ser>
        <c:ser>
          <c:idx val="1"/>
          <c:order val="1"/>
          <c:tx>
            <c:strRef>
              <c:f>'East Lancs numbers'!$U$285</c:f>
              <c:strCache>
                <c:ptCount val="1"/>
                <c:pt idx="0">
                  <c:v>BwD CCG</c:v>
                </c:pt>
              </c:strCache>
            </c:strRef>
          </c:tx>
          <c:spPr>
            <a:ln>
              <a:solidFill>
                <a:schemeClr val="accent1"/>
              </a:solidFill>
            </a:ln>
          </c:spPr>
          <c:marker>
            <c:symbol val="none"/>
          </c:marker>
          <c:val>
            <c:numRef>
              <c:f>'East Lancs numbers'!$O$285:$S$285</c:f>
              <c:numCache>
                <c:formatCode>0.0%</c:formatCode>
                <c:ptCount val="5"/>
                <c:pt idx="0">
                  <c:v>0.36299999999999999</c:v>
                </c:pt>
                <c:pt idx="1">
                  <c:v>0.39800000000000002</c:v>
                </c:pt>
                <c:pt idx="2">
                  <c:v>0.39500000000000002</c:v>
                </c:pt>
                <c:pt idx="3">
                  <c:v>0.38</c:v>
                </c:pt>
                <c:pt idx="4">
                  <c:v>0.40699999999999997</c:v>
                </c:pt>
              </c:numCache>
            </c:numRef>
          </c:val>
          <c:smooth val="0"/>
        </c:ser>
        <c:dLbls>
          <c:showLegendKey val="0"/>
          <c:showVal val="0"/>
          <c:showCatName val="0"/>
          <c:showSerName val="0"/>
          <c:showPercent val="0"/>
          <c:showBubbleSize val="0"/>
        </c:dLbls>
        <c:marker val="1"/>
        <c:smooth val="0"/>
        <c:axId val="82647296"/>
        <c:axId val="126849024"/>
      </c:lineChart>
      <c:catAx>
        <c:axId val="82647296"/>
        <c:scaling>
          <c:orientation val="minMax"/>
        </c:scaling>
        <c:delete val="0"/>
        <c:axPos val="b"/>
        <c:numFmt formatCode="General" sourceLinked="1"/>
        <c:majorTickMark val="none"/>
        <c:minorTickMark val="none"/>
        <c:tickLblPos val="nextTo"/>
        <c:crossAx val="126849024"/>
        <c:crosses val="autoZero"/>
        <c:auto val="1"/>
        <c:lblAlgn val="ctr"/>
        <c:lblOffset val="100"/>
        <c:noMultiLvlLbl val="0"/>
      </c:catAx>
      <c:valAx>
        <c:axId val="126849024"/>
        <c:scaling>
          <c:orientation val="minMax"/>
          <c:max val="0.6"/>
          <c:min val="0.25"/>
        </c:scaling>
        <c:delete val="0"/>
        <c:axPos val="l"/>
        <c:majorGridlines/>
        <c:title>
          <c:layout/>
          <c:overlay val="0"/>
        </c:title>
        <c:numFmt formatCode="0%" sourceLinked="0"/>
        <c:majorTickMark val="none"/>
        <c:minorTickMark val="none"/>
        <c:tickLblPos val="nextTo"/>
        <c:crossAx val="826472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Sheet1!$A$4:$A$8</c:f>
              <c:strCache>
                <c:ptCount val="5"/>
                <c:pt idx="0">
                  <c:v>2013/14</c:v>
                </c:pt>
                <c:pt idx="1">
                  <c:v>2014/15</c:v>
                </c:pt>
                <c:pt idx="2">
                  <c:v>2015/16</c:v>
                </c:pt>
                <c:pt idx="3">
                  <c:v>2016/17</c:v>
                </c:pt>
                <c:pt idx="4">
                  <c:v>2017/18</c:v>
                </c:pt>
              </c:strCache>
            </c:strRef>
          </c:cat>
          <c:val>
            <c:numRef>
              <c:f>Sheet1!$B$4:$B$8</c:f>
              <c:numCache>
                <c:formatCode>General</c:formatCode>
                <c:ptCount val="5"/>
                <c:pt idx="0">
                  <c:v>14728</c:v>
                </c:pt>
                <c:pt idx="1">
                  <c:v>16009</c:v>
                </c:pt>
                <c:pt idx="2">
                  <c:v>17403</c:v>
                </c:pt>
                <c:pt idx="3">
                  <c:v>18171</c:v>
                </c:pt>
                <c:pt idx="4">
                  <c:v>18172</c:v>
                </c:pt>
              </c:numCache>
            </c:numRef>
          </c:val>
        </c:ser>
        <c:dLbls>
          <c:showLegendKey val="0"/>
          <c:showVal val="0"/>
          <c:showCatName val="0"/>
          <c:showSerName val="0"/>
          <c:showPercent val="0"/>
          <c:showBubbleSize val="0"/>
        </c:dLbls>
        <c:gapWidth val="150"/>
        <c:axId val="132831488"/>
        <c:axId val="132833280"/>
      </c:barChart>
      <c:catAx>
        <c:axId val="132831488"/>
        <c:scaling>
          <c:orientation val="minMax"/>
        </c:scaling>
        <c:delete val="0"/>
        <c:axPos val="b"/>
        <c:majorTickMark val="none"/>
        <c:minorTickMark val="none"/>
        <c:tickLblPos val="nextTo"/>
        <c:crossAx val="132833280"/>
        <c:crosses val="autoZero"/>
        <c:auto val="1"/>
        <c:lblAlgn val="ctr"/>
        <c:lblOffset val="100"/>
        <c:noMultiLvlLbl val="0"/>
      </c:catAx>
      <c:valAx>
        <c:axId val="132833280"/>
        <c:scaling>
          <c:orientation val="minMax"/>
        </c:scaling>
        <c:delete val="0"/>
        <c:axPos val="l"/>
        <c:majorGridlines/>
        <c:numFmt formatCode="General" sourceLinked="1"/>
        <c:majorTickMark val="none"/>
        <c:minorTickMark val="none"/>
        <c:tickLblPos val="nextTo"/>
        <c:crossAx val="1328314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en-US" sz="1400" dirty="0"/>
              <a:t>Percentage Pennine Lancs practices using the correct </a:t>
            </a:r>
            <a:r>
              <a:rPr lang="en-US" sz="1400" dirty="0" smtClean="0"/>
              <a:t>2WW </a:t>
            </a:r>
            <a:r>
              <a:rPr lang="en-US" sz="1400" dirty="0" err="1"/>
              <a:t>proforma</a:t>
            </a:r>
            <a:r>
              <a:rPr lang="en-US" sz="1400" dirty="0"/>
              <a:t> into ELHT </a:t>
            </a:r>
          </a:p>
        </c:rich>
      </c:tx>
      <c:layout/>
      <c:overlay val="0"/>
    </c:title>
    <c:autoTitleDeleted val="0"/>
    <c:plotArea>
      <c:layout/>
      <c:barChart>
        <c:barDir val="col"/>
        <c:grouping val="clustered"/>
        <c:varyColors val="0"/>
        <c:ser>
          <c:idx val="0"/>
          <c:order val="0"/>
          <c:invertIfNegative val="0"/>
          <c:cat>
            <c:strRef>
              <c:f>Sheet1!$A$3:$A$7</c:f>
              <c:strCache>
                <c:ptCount val="5"/>
                <c:pt idx="0">
                  <c:v>Sept 13</c:v>
                </c:pt>
                <c:pt idx="1">
                  <c:v>Jun 14</c:v>
                </c:pt>
                <c:pt idx="2">
                  <c:v>Jan 15</c:v>
                </c:pt>
                <c:pt idx="3">
                  <c:v>Sept 16</c:v>
                </c:pt>
                <c:pt idx="4">
                  <c:v>Oct 17</c:v>
                </c:pt>
              </c:strCache>
            </c:strRef>
          </c:cat>
          <c:val>
            <c:numRef>
              <c:f>Sheet1!$B$3:$B$7</c:f>
              <c:numCache>
                <c:formatCode>General</c:formatCode>
                <c:ptCount val="5"/>
                <c:pt idx="0">
                  <c:v>45</c:v>
                </c:pt>
                <c:pt idx="1">
                  <c:v>67</c:v>
                </c:pt>
                <c:pt idx="2">
                  <c:v>80</c:v>
                </c:pt>
                <c:pt idx="3">
                  <c:v>84</c:v>
                </c:pt>
                <c:pt idx="4">
                  <c:v>94</c:v>
                </c:pt>
              </c:numCache>
            </c:numRef>
          </c:val>
        </c:ser>
        <c:dLbls>
          <c:showLegendKey val="0"/>
          <c:showVal val="0"/>
          <c:showCatName val="0"/>
          <c:showSerName val="0"/>
          <c:showPercent val="0"/>
          <c:showBubbleSize val="0"/>
        </c:dLbls>
        <c:gapWidth val="150"/>
        <c:axId val="132960256"/>
        <c:axId val="132961792"/>
      </c:barChart>
      <c:catAx>
        <c:axId val="132960256"/>
        <c:scaling>
          <c:orientation val="minMax"/>
        </c:scaling>
        <c:delete val="0"/>
        <c:axPos val="b"/>
        <c:numFmt formatCode="mmm\-yy" sourceLinked="1"/>
        <c:majorTickMark val="none"/>
        <c:minorTickMark val="none"/>
        <c:tickLblPos val="nextTo"/>
        <c:txPr>
          <a:bodyPr/>
          <a:lstStyle/>
          <a:p>
            <a:pPr>
              <a:defRPr lang="en-US"/>
            </a:pPr>
            <a:endParaRPr lang="en-US"/>
          </a:p>
        </c:txPr>
        <c:crossAx val="132961792"/>
        <c:crosses val="autoZero"/>
        <c:auto val="1"/>
        <c:lblAlgn val="ctr"/>
        <c:lblOffset val="100"/>
        <c:noMultiLvlLbl val="0"/>
      </c:catAx>
      <c:valAx>
        <c:axId val="132961792"/>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329602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Persons aged 60-74 screened for bowel cancer in last 30 months (2.5 yr coverage,%) </a:t>
            </a:r>
            <a:r>
              <a:rPr lang="en-US" sz="800"/>
              <a:t>(Source: BCSS via Open Exeter)</a:t>
            </a:r>
          </a:p>
        </c:rich>
      </c:tx>
      <c:layout/>
      <c:overlay val="0"/>
    </c:title>
    <c:autoTitleDeleted val="0"/>
    <c:plotArea>
      <c:layout/>
      <c:lineChart>
        <c:grouping val="standard"/>
        <c:varyColors val="0"/>
        <c:ser>
          <c:idx val="0"/>
          <c:order val="0"/>
          <c:tx>
            <c:strRef>
              <c:f>'Bowel Screening'!$A$19</c:f>
              <c:strCache>
                <c:ptCount val="1"/>
                <c:pt idx="0">
                  <c:v>BwD %age Value</c:v>
                </c:pt>
              </c:strCache>
            </c:strRef>
          </c:tx>
          <c:marker>
            <c:symbol val="none"/>
          </c:marker>
          <c:cat>
            <c:strRef>
              <c:f>'Bowel Screening'!$B$16:$I$16</c:f>
              <c:strCache>
                <c:ptCount val="8"/>
                <c:pt idx="0">
                  <c:v>2009/10</c:v>
                </c:pt>
                <c:pt idx="1">
                  <c:v>2010/11</c:v>
                </c:pt>
                <c:pt idx="2">
                  <c:v>2011/12</c:v>
                </c:pt>
                <c:pt idx="3">
                  <c:v>2012/13</c:v>
                </c:pt>
                <c:pt idx="4">
                  <c:v>2013/14</c:v>
                </c:pt>
                <c:pt idx="5">
                  <c:v>2014/15</c:v>
                </c:pt>
                <c:pt idx="6">
                  <c:v>2015/16</c:v>
                </c:pt>
                <c:pt idx="7">
                  <c:v>2016/17</c:v>
                </c:pt>
              </c:strCache>
            </c:strRef>
          </c:cat>
          <c:val>
            <c:numRef>
              <c:f>'Bowel Screening'!$B$19:$I$19</c:f>
              <c:numCache>
                <c:formatCode>General</c:formatCode>
                <c:ptCount val="8"/>
                <c:pt idx="0">
                  <c:v>24.3</c:v>
                </c:pt>
                <c:pt idx="1">
                  <c:v>41.8</c:v>
                </c:pt>
                <c:pt idx="2">
                  <c:v>47.7</c:v>
                </c:pt>
                <c:pt idx="3">
                  <c:v>51.6</c:v>
                </c:pt>
                <c:pt idx="4">
                  <c:v>52.2</c:v>
                </c:pt>
                <c:pt idx="5">
                  <c:v>52.8</c:v>
                </c:pt>
                <c:pt idx="6">
                  <c:v>53.2</c:v>
                </c:pt>
                <c:pt idx="7">
                  <c:v>54.7</c:v>
                </c:pt>
              </c:numCache>
            </c:numRef>
          </c:val>
          <c:smooth val="0"/>
        </c:ser>
        <c:ser>
          <c:idx val="1"/>
          <c:order val="1"/>
          <c:tx>
            <c:strRef>
              <c:f>'Bowel Screening'!$A$20</c:f>
              <c:strCache>
                <c:ptCount val="1"/>
                <c:pt idx="0">
                  <c:v>EL %age Value</c:v>
                </c:pt>
              </c:strCache>
            </c:strRef>
          </c:tx>
          <c:spPr>
            <a:ln>
              <a:solidFill>
                <a:schemeClr val="accent2"/>
              </a:solidFill>
            </a:ln>
          </c:spPr>
          <c:marker>
            <c:symbol val="none"/>
          </c:marker>
          <c:cat>
            <c:strRef>
              <c:f>'Bowel Screening'!$B$16:$I$16</c:f>
              <c:strCache>
                <c:ptCount val="8"/>
                <c:pt idx="0">
                  <c:v>2009/10</c:v>
                </c:pt>
                <c:pt idx="1">
                  <c:v>2010/11</c:v>
                </c:pt>
                <c:pt idx="2">
                  <c:v>2011/12</c:v>
                </c:pt>
                <c:pt idx="3">
                  <c:v>2012/13</c:v>
                </c:pt>
                <c:pt idx="4">
                  <c:v>2013/14</c:v>
                </c:pt>
                <c:pt idx="5">
                  <c:v>2014/15</c:v>
                </c:pt>
                <c:pt idx="6">
                  <c:v>2015/16</c:v>
                </c:pt>
                <c:pt idx="7">
                  <c:v>2016/17</c:v>
                </c:pt>
              </c:strCache>
            </c:strRef>
          </c:cat>
          <c:val>
            <c:numRef>
              <c:f>'Bowel Screening'!$B$20:$I$20</c:f>
              <c:numCache>
                <c:formatCode>General</c:formatCode>
                <c:ptCount val="8"/>
                <c:pt idx="0">
                  <c:v>27.3</c:v>
                </c:pt>
                <c:pt idx="1">
                  <c:v>47.3</c:v>
                </c:pt>
                <c:pt idx="2">
                  <c:v>53.6</c:v>
                </c:pt>
                <c:pt idx="3">
                  <c:v>57.2</c:v>
                </c:pt>
                <c:pt idx="4">
                  <c:v>58</c:v>
                </c:pt>
                <c:pt idx="5">
                  <c:v>58.6</c:v>
                </c:pt>
                <c:pt idx="6">
                  <c:v>59</c:v>
                </c:pt>
                <c:pt idx="7">
                  <c:v>60.2</c:v>
                </c:pt>
              </c:numCache>
            </c:numRef>
          </c:val>
          <c:smooth val="0"/>
        </c:ser>
        <c:ser>
          <c:idx val="3"/>
          <c:order val="2"/>
          <c:tx>
            <c:strRef>
              <c:f>'Bowel Screening'!$A$22</c:f>
              <c:strCache>
                <c:ptCount val="1"/>
                <c:pt idx="0">
                  <c:v>England</c:v>
                </c:pt>
              </c:strCache>
            </c:strRef>
          </c:tx>
          <c:spPr>
            <a:ln>
              <a:solidFill>
                <a:schemeClr val="tx1"/>
              </a:solidFill>
            </a:ln>
          </c:spPr>
          <c:marker>
            <c:symbol val="none"/>
          </c:marker>
          <c:cat>
            <c:strRef>
              <c:f>'Bowel Screening'!$B$16:$I$16</c:f>
              <c:strCache>
                <c:ptCount val="8"/>
                <c:pt idx="0">
                  <c:v>2009/10</c:v>
                </c:pt>
                <c:pt idx="1">
                  <c:v>2010/11</c:v>
                </c:pt>
                <c:pt idx="2">
                  <c:v>2011/12</c:v>
                </c:pt>
                <c:pt idx="3">
                  <c:v>2012/13</c:v>
                </c:pt>
                <c:pt idx="4">
                  <c:v>2013/14</c:v>
                </c:pt>
                <c:pt idx="5">
                  <c:v>2014/15</c:v>
                </c:pt>
                <c:pt idx="6">
                  <c:v>2015/16</c:v>
                </c:pt>
                <c:pt idx="7">
                  <c:v>2016/17</c:v>
                </c:pt>
              </c:strCache>
            </c:strRef>
          </c:cat>
          <c:val>
            <c:numRef>
              <c:f>'Bowel Screening'!$B$22:$I$22</c:f>
              <c:numCache>
                <c:formatCode>General</c:formatCode>
                <c:ptCount val="8"/>
                <c:pt idx="0">
                  <c:v>35</c:v>
                </c:pt>
                <c:pt idx="1">
                  <c:v>45.9</c:v>
                </c:pt>
                <c:pt idx="2">
                  <c:v>52.4</c:v>
                </c:pt>
                <c:pt idx="3">
                  <c:v>54.7</c:v>
                </c:pt>
                <c:pt idx="4">
                  <c:v>56</c:v>
                </c:pt>
                <c:pt idx="5">
                  <c:v>57.2</c:v>
                </c:pt>
                <c:pt idx="6">
                  <c:v>58.5</c:v>
                </c:pt>
                <c:pt idx="7">
                  <c:v>59.1</c:v>
                </c:pt>
              </c:numCache>
            </c:numRef>
          </c:val>
          <c:smooth val="0"/>
        </c:ser>
        <c:dLbls>
          <c:showLegendKey val="0"/>
          <c:showVal val="0"/>
          <c:showCatName val="0"/>
          <c:showSerName val="0"/>
          <c:showPercent val="0"/>
          <c:showBubbleSize val="0"/>
        </c:dLbls>
        <c:marker val="1"/>
        <c:smooth val="0"/>
        <c:axId val="149415040"/>
        <c:axId val="149416576"/>
      </c:lineChart>
      <c:catAx>
        <c:axId val="149415040"/>
        <c:scaling>
          <c:orientation val="minMax"/>
        </c:scaling>
        <c:delete val="0"/>
        <c:axPos val="b"/>
        <c:majorTickMark val="none"/>
        <c:minorTickMark val="none"/>
        <c:tickLblPos val="nextTo"/>
        <c:crossAx val="149416576"/>
        <c:crosses val="autoZero"/>
        <c:auto val="1"/>
        <c:lblAlgn val="ctr"/>
        <c:lblOffset val="100"/>
        <c:noMultiLvlLbl val="0"/>
      </c:catAx>
      <c:valAx>
        <c:axId val="149416576"/>
        <c:scaling>
          <c:orientation val="minMax"/>
          <c:min val="20"/>
        </c:scaling>
        <c:delete val="0"/>
        <c:axPos val="l"/>
        <c:majorGridlines/>
        <c:title>
          <c:tx>
            <c:rich>
              <a:bodyPr/>
              <a:lstStyle/>
              <a:p>
                <a:pPr>
                  <a:defRPr/>
                </a:pPr>
                <a:r>
                  <a:rPr lang="en-US"/>
                  <a:t>Percentage Screened</a:t>
                </a:r>
              </a:p>
            </c:rich>
          </c:tx>
          <c:layout/>
          <c:overlay val="0"/>
        </c:title>
        <c:numFmt formatCode="General" sourceLinked="1"/>
        <c:majorTickMark val="none"/>
        <c:minorTickMark val="none"/>
        <c:tickLblPos val="nextTo"/>
        <c:crossAx val="14941504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48112-76E6-48F9-B8E7-774808D28660}" type="datetimeFigureOut">
              <a:rPr lang="en-US" smtClean="0"/>
              <a:pPr/>
              <a:t>5/3/2018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DB2D5-225F-4604-9030-AAC76DF582D2}" type="slidenum">
              <a:rPr lang="en-GB" smtClean="0"/>
              <a:pPr/>
              <a:t>‹#›</a:t>
            </a:fld>
            <a:endParaRPr lang="en-GB"/>
          </a:p>
        </p:txBody>
      </p:sp>
    </p:spTree>
    <p:extLst>
      <p:ext uri="{BB962C8B-B14F-4D97-AF65-F5344CB8AC3E}">
        <p14:creationId xmlns:p14="http://schemas.microsoft.com/office/powerpoint/2010/main" val="309590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661C7-46B1-4EB2-ACDC-6DF709112460}" type="slidenum">
              <a:rPr lang="en-US" altLang="en-US">
                <a:latin typeface="Arial" charset="0"/>
              </a:rPr>
              <a:pPr eaLnBrk="1" hangingPunct="1">
                <a:spcBef>
                  <a:spcPct val="0"/>
                </a:spcBef>
              </a:pPr>
              <a:t>30</a:t>
            </a:fld>
            <a:endParaRPr lang="en-US" altLang="en-US">
              <a:latin typeface="Arial" charset="0"/>
            </a:endParaRPr>
          </a:p>
        </p:txBody>
      </p:sp>
      <p:sp>
        <p:nvSpPr>
          <p:cNvPr id="6147"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defRPr/>
            </a:pPr>
            <a:r>
              <a:rPr lang="en-US" altLang="en-US" dirty="0" smtClean="0"/>
              <a:t>E-cigarettes are increasing in popularity. Many smokers will have tried them – either as an aid to cutting down, or in addition to traditional cigarettes</a:t>
            </a:r>
          </a:p>
          <a:p>
            <a:pPr marL="171450" indent="-171450" eaLnBrk="1" hangingPunct="1">
              <a:buFontTx/>
              <a:buChar char="-"/>
              <a:defRPr/>
            </a:pPr>
            <a:r>
              <a:rPr lang="en-US" altLang="en-US" dirty="0" smtClean="0"/>
              <a:t>Ongoing debate and legislation – which may differ across the UK - may shape how they are used by patients</a:t>
            </a:r>
          </a:p>
          <a:p>
            <a:pPr marL="171450" indent="-171450" eaLnBrk="1" hangingPunct="1">
              <a:buFontTx/>
              <a:buChar char="-"/>
              <a:defRPr/>
            </a:pPr>
            <a:r>
              <a:rPr lang="en-US" altLang="en-US" dirty="0" smtClean="0"/>
              <a:t>This talk aims to review the current knowledge on the topic</a:t>
            </a:r>
          </a:p>
          <a:p>
            <a:pPr marL="171450" indent="-171450" eaLnBrk="1" hangingPunct="1">
              <a:buFontTx/>
              <a:buChar char="-"/>
              <a:defRPr/>
            </a:pPr>
            <a:endParaRPr lang="en-US" altLang="en-US" dirty="0" smtClean="0"/>
          </a:p>
          <a:p>
            <a:pPr eaLnBrk="1" hangingPunct="1">
              <a:defRPr/>
            </a:pPr>
            <a:r>
              <a:rPr lang="en-US" altLang="en-US" dirty="0" smtClean="0"/>
              <a:t>[Possible introductory questions – How many of you have had conversations with patients about e-cigarettes? How many think they should be promoted to smokers as means of cutting down or quitting? How many think we should be able to prescribe them? How many think they should be allowed on the wards to help smokers abstain from tobacco? How many think they should be banned until we have more information?  </a:t>
            </a:r>
            <a:r>
              <a:rPr lang="en-US" altLang="en-US" dirty="0" err="1" smtClean="0"/>
              <a:t>Etc</a:t>
            </a:r>
            <a:r>
              <a:rPr lang="en-US" altLang="en-US" dirty="0"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057763-24E9-449A-B4AB-E2FAB204E410}" type="slidenum">
              <a:rPr lang="en-US" altLang="en-US">
                <a:latin typeface="Arial" charset="0"/>
              </a:rPr>
              <a:pPr eaLnBrk="1" hangingPunct="1">
                <a:spcBef>
                  <a:spcPct val="0"/>
                </a:spcBef>
              </a:pPr>
              <a:t>31</a:t>
            </a:fld>
            <a:endParaRPr lang="en-US" altLang="en-US">
              <a:latin typeface="Arial" charset="0"/>
            </a:endParaRPr>
          </a:p>
        </p:txBody>
      </p:sp>
      <p:sp>
        <p:nvSpPr>
          <p:cNvPr id="5120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defRPr/>
            </a:pPr>
            <a:r>
              <a:rPr lang="en-US" altLang="en-US" sz="1100" dirty="0" smtClean="0"/>
              <a:t>The Cochrane review found that use of a nicotine-containing EC was associated with higher abstinence rates than placebo EC. </a:t>
            </a:r>
          </a:p>
          <a:p>
            <a:pPr marL="171450" indent="-171450" eaLnBrk="1" hangingPunct="1">
              <a:buFontTx/>
              <a:buChar char="-"/>
              <a:defRPr/>
            </a:pPr>
            <a:r>
              <a:rPr lang="en-US" altLang="en-US" sz="1100" dirty="0" smtClean="0"/>
              <a:t>The studies were judged to be at low risk of bias, but the overall quality of evidence was graded as ‘low’ due to the limited number of studies. </a:t>
            </a:r>
          </a:p>
          <a:p>
            <a:pPr marL="171450" indent="-171450" eaLnBrk="1" hangingPunct="1">
              <a:buFontTx/>
              <a:buChar char="-"/>
              <a:defRPr/>
            </a:pPr>
            <a:r>
              <a:rPr lang="en-US" altLang="en-US" sz="1100" dirty="0" smtClean="0"/>
              <a:t>Of note, both studies used ‘1</a:t>
            </a:r>
            <a:r>
              <a:rPr lang="en-US" altLang="en-US" sz="1100" baseline="30000" dirty="0" smtClean="0"/>
              <a:t>st</a:t>
            </a:r>
            <a:r>
              <a:rPr lang="en-US" altLang="en-US" sz="1100" dirty="0" smtClean="0"/>
              <a:t> generation’ ‘cig-a-like’ products, that were widely available at the time, but have both now been surpassed by newer models – difficult to make conclusions for alternative models, let alone the newer ‘2</a:t>
            </a:r>
            <a:r>
              <a:rPr lang="en-US" altLang="en-US" sz="1100" baseline="30000" dirty="0" smtClean="0"/>
              <a:t>nd</a:t>
            </a:r>
            <a:r>
              <a:rPr lang="en-US" altLang="en-US" sz="1100" dirty="0" smtClean="0"/>
              <a:t> generation’ devices. </a:t>
            </a:r>
          </a:p>
          <a:p>
            <a:pPr eaLnBrk="1" hangingPunct="1">
              <a:defRPr/>
            </a:pPr>
            <a:endParaRPr lang="en-US" altLang="en-US" sz="1100" dirty="0" smtClean="0"/>
          </a:p>
          <a:p>
            <a:pPr eaLnBrk="1" hangingPunct="1">
              <a:defRPr/>
            </a:pPr>
            <a:r>
              <a:rPr lang="en-US" altLang="en-US" sz="1100" dirty="0" smtClean="0"/>
              <a:t>Source:</a:t>
            </a:r>
          </a:p>
          <a:p>
            <a:pPr marL="171450" indent="-171450" eaLnBrk="1" hangingPunct="1">
              <a:buFontTx/>
              <a:buChar char="-"/>
              <a:defRPr/>
            </a:pPr>
            <a:r>
              <a:rPr lang="en-US" altLang="en-US" sz="1100" dirty="0" err="1" smtClean="0"/>
              <a:t>McRobbie</a:t>
            </a:r>
            <a:r>
              <a:rPr lang="en-US" altLang="en-US" sz="1100" dirty="0" smtClean="0"/>
              <a:t> </a:t>
            </a:r>
            <a:r>
              <a:rPr lang="en-US" altLang="en-US" sz="1100" i="1" dirty="0" smtClean="0"/>
              <a:t>et al</a:t>
            </a:r>
            <a:r>
              <a:rPr lang="en-US" altLang="en-US" sz="1100" dirty="0" smtClean="0"/>
              <a:t> (2014) – Electronic cigarettes for smoking cessation and reduction (Cochrane Review).</a:t>
            </a:r>
          </a:p>
          <a:p>
            <a:pPr marL="171450" indent="-171450" eaLnBrk="1" hangingPunct="1">
              <a:buFontTx/>
              <a:buChar char="-"/>
              <a:defRPr/>
            </a:pPr>
            <a:endParaRPr lang="en-US" altLang="en-US"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7F302C-8B94-4FBC-B651-EC173672B2D9}" type="slidenum">
              <a:rPr lang="en-US" altLang="en-US">
                <a:latin typeface="Arial" charset="0"/>
              </a:rPr>
              <a:pPr eaLnBrk="1" hangingPunct="1">
                <a:spcBef>
                  <a:spcPct val="0"/>
                </a:spcBef>
              </a:pPr>
              <a:t>32</a:t>
            </a:fld>
            <a:endParaRPr lang="en-US" altLang="en-US">
              <a:latin typeface="Arial" charset="0"/>
            </a:endParaRPr>
          </a:p>
        </p:txBody>
      </p:sp>
      <p:sp>
        <p:nvSpPr>
          <p:cNvPr id="59395"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100" dirty="0" smtClean="0"/>
              <a:t>A number of concerns have been raised about the use of e-cigarettes – the main concerns being:</a:t>
            </a:r>
          </a:p>
          <a:p>
            <a:pPr marL="171450" indent="-171450" eaLnBrk="1" hangingPunct="1">
              <a:buFontTx/>
              <a:buChar char="-"/>
              <a:defRPr/>
            </a:pPr>
            <a:r>
              <a:rPr lang="en-US" altLang="en-US" sz="1100" dirty="0" smtClean="0"/>
              <a:t>Safety during ‘normal’ use, by inhalation of </a:t>
            </a:r>
            <a:r>
              <a:rPr lang="en-US" altLang="en-US" sz="1100" dirty="0" err="1" smtClean="0"/>
              <a:t>vapour</a:t>
            </a:r>
            <a:endParaRPr lang="en-US" altLang="en-US" sz="1100" dirty="0" smtClean="0"/>
          </a:p>
          <a:p>
            <a:pPr marL="171450" indent="-171450" eaLnBrk="1" hangingPunct="1">
              <a:buFontTx/>
              <a:buChar char="-"/>
              <a:defRPr/>
            </a:pPr>
            <a:r>
              <a:rPr lang="en-US" altLang="en-US" sz="1100" dirty="0" smtClean="0"/>
              <a:t>Lack of regulation leading to harmful contaminants</a:t>
            </a:r>
          </a:p>
          <a:p>
            <a:pPr marL="171450" indent="-171450" eaLnBrk="1" hangingPunct="1">
              <a:buFontTx/>
              <a:buChar char="-"/>
              <a:defRPr/>
            </a:pPr>
            <a:r>
              <a:rPr lang="en-US" altLang="en-US" sz="1100" dirty="0" smtClean="0"/>
              <a:t>Safety in other situations, </a:t>
            </a:r>
            <a:r>
              <a:rPr lang="en-US" altLang="en-US" sz="1100" dirty="0" err="1" smtClean="0"/>
              <a:t>eg</a:t>
            </a:r>
            <a:r>
              <a:rPr lang="en-US" altLang="en-US" sz="1100" dirty="0" smtClean="0"/>
              <a:t> burns from concentrated liquid, fires from incorrect chargers</a:t>
            </a:r>
          </a:p>
          <a:p>
            <a:pPr marL="171450" indent="-171450" eaLnBrk="1" hangingPunct="1">
              <a:buFontTx/>
              <a:buChar char="-"/>
              <a:defRPr/>
            </a:pPr>
            <a:r>
              <a:rPr lang="en-US" altLang="en-US" sz="1100" dirty="0" smtClean="0"/>
              <a:t>Passive exposure of others to </a:t>
            </a:r>
            <a:r>
              <a:rPr lang="en-US" altLang="en-US" sz="1100" dirty="0" err="1" smtClean="0"/>
              <a:t>vapour</a:t>
            </a:r>
            <a:endParaRPr lang="en-US" altLang="en-US" sz="1100" dirty="0" smtClean="0"/>
          </a:p>
          <a:p>
            <a:pPr marL="171450" indent="-171450" eaLnBrk="1" hangingPunct="1">
              <a:buFontTx/>
              <a:buChar char="-"/>
              <a:defRPr/>
            </a:pPr>
            <a:r>
              <a:rPr lang="en-US" altLang="en-US" sz="1100" dirty="0" smtClean="0"/>
              <a:t>Encouraging young people to take up vaping and/or smoking</a:t>
            </a:r>
          </a:p>
          <a:p>
            <a:pPr marL="171450" indent="-171450" eaLnBrk="1" hangingPunct="1">
              <a:buFontTx/>
              <a:buChar char="-"/>
              <a:defRPr/>
            </a:pPr>
            <a:r>
              <a:rPr lang="en-US" altLang="en-US" sz="1100" dirty="0" err="1" smtClean="0"/>
              <a:t>‘Re</a:t>
            </a:r>
            <a:r>
              <a:rPr lang="en-US" altLang="en-US" sz="1100" dirty="0" smtClean="0"/>
              <a:t>-normalizing smoking’ so that current smokers are less likely to stop, and ex-smokers re-start</a:t>
            </a:r>
          </a:p>
          <a:p>
            <a:pPr marL="171450" indent="-171450" eaLnBrk="1" hangingPunct="1">
              <a:buFontTx/>
              <a:buChar char="-"/>
              <a:defRPr/>
            </a:pPr>
            <a:endParaRPr lang="en-US" alt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9D19B0-A151-46F5-80D1-E6C1C5ED50CB}" type="slidenum">
              <a:rPr lang="en-US" altLang="en-US">
                <a:latin typeface="Arial" charset="0"/>
              </a:rPr>
              <a:pPr eaLnBrk="1" hangingPunct="1">
                <a:spcBef>
                  <a:spcPct val="0"/>
                </a:spcBef>
              </a:pPr>
              <a:t>33</a:t>
            </a:fld>
            <a:endParaRPr lang="en-US" alt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FAE664-0B7B-4E2B-AEEF-9BC4FDAC8002}" type="slidenum">
              <a:rPr lang="en-US" altLang="en-US">
                <a:latin typeface="Arial" charset="0"/>
              </a:rPr>
              <a:pPr eaLnBrk="1" hangingPunct="1">
                <a:spcBef>
                  <a:spcPct val="0"/>
                </a:spcBef>
              </a:pPr>
              <a:t>34</a:t>
            </a:fld>
            <a:endParaRPr lang="en-US" altLang="en-US">
              <a:latin typeface="Arial" charset="0"/>
            </a:endParaRPr>
          </a:p>
        </p:txBody>
      </p:sp>
      <p:sp>
        <p:nvSpPr>
          <p:cNvPr id="132099"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100" dirty="0" smtClean="0"/>
              <a:t>There are experts on either side of the debate who have strong views one way or the other. The debate has been heated as both sides see the others arguments as counter-productive: for example, the views of ‘</a:t>
            </a:r>
            <a:r>
              <a:rPr lang="en-US" altLang="en-US" sz="1100" dirty="0" err="1" smtClean="0"/>
              <a:t>opposers</a:t>
            </a:r>
            <a:r>
              <a:rPr lang="en-US" altLang="en-US" sz="1100" dirty="0" smtClean="0"/>
              <a:t>’ on potential harms may be confusing the public about safety and preventing smokers from switching; similarly the enthusiasm of some ‘supporters’ may be encouraging the public to use e-cigarettes more and more, thereby increasing exposure to non-smokers who may not have been aware... </a:t>
            </a:r>
          </a:p>
          <a:p>
            <a:pPr eaLnBrk="1" hangingPunct="1">
              <a:defRPr/>
            </a:pPr>
            <a:endParaRPr lang="en-US" altLang="en-US" sz="1100" dirty="0" smtClean="0"/>
          </a:p>
          <a:p>
            <a:pPr eaLnBrk="1" hangingPunct="1">
              <a:defRPr/>
            </a:pPr>
            <a:r>
              <a:rPr lang="en-US" altLang="en-US" sz="1100" dirty="0" smtClean="0"/>
              <a:t>Jonathan </a:t>
            </a:r>
            <a:r>
              <a:rPr lang="en-US" altLang="en-US" sz="1100" dirty="0" err="1" smtClean="0"/>
              <a:t>Gornall</a:t>
            </a:r>
            <a:r>
              <a:rPr lang="en-US" altLang="en-US" sz="1100" dirty="0" smtClean="0"/>
              <a:t>, writing in the BMJ, </a:t>
            </a:r>
            <a:r>
              <a:rPr lang="en-US" altLang="en-US" sz="1100" dirty="0" err="1" smtClean="0"/>
              <a:t>characterised</a:t>
            </a:r>
            <a:r>
              <a:rPr lang="en-US" altLang="en-US" sz="1100" dirty="0" smtClean="0"/>
              <a:t> ‘pragmatists’ and ‘idealists’: the former often clinicians who had witnessed countless patients suffering from tobacco-related ailments and felt this could be prevented with a less harmful alternative, and the latter often public health workers who were fearful of the explosion of interest in vaping and the potential impossible-to-know impact on the wider population. Clearly this is a generalization, in that some clinicians remain strongly opposed to e-cigarettes, whereas the recent Public Health England document endorses them. </a:t>
            </a:r>
          </a:p>
          <a:p>
            <a:pPr eaLnBrk="1" hangingPunct="1">
              <a:defRPr/>
            </a:pPr>
            <a:endParaRPr lang="en-US" altLang="en-US" sz="1100" dirty="0" smtClean="0"/>
          </a:p>
          <a:p>
            <a:pPr eaLnBrk="1" hangingPunct="1">
              <a:defRPr/>
            </a:pPr>
            <a:r>
              <a:rPr lang="en-US" altLang="en-US" sz="1100" dirty="0" smtClean="0"/>
              <a:t>Simon Chapman, Professor of Public Health in Sydney, considered best and worst case scenarios in the BMJ in 2014. The ‘best’ scenario was a rapid switch of smokers to e-cigarettes, with vaping being a gateway out of smoking rather than gateway into it, and no long-term harms from vaping in follow-up studies – essentially, e-cigarettes leading to the end of tobacco. The ‘worst’ scenario was that vaping would take off hugely and become a common population </a:t>
            </a:r>
            <a:r>
              <a:rPr lang="en-US" altLang="en-US" sz="1100" dirty="0" err="1" smtClean="0"/>
              <a:t>behaviour</a:t>
            </a:r>
            <a:r>
              <a:rPr lang="en-US" altLang="en-US" sz="1100" dirty="0" smtClean="0"/>
              <a:t>, attracting many who would never have smoked,  with the talk of low risk meaning that it was acceptable despite longer-term studies showing harms and many switching over to tobacco due to the greater nicotine ‘hit’. Like many, Chapman worried that the huge progress in reducing population cessation rates could be at risk by the role of e-cigarettes. </a:t>
            </a:r>
          </a:p>
          <a:p>
            <a:pPr eaLnBrk="1" hangingPunct="1">
              <a:defRPr/>
            </a:pPr>
            <a:endParaRPr lang="en-US" altLang="en-US" sz="1100" dirty="0" smtClean="0"/>
          </a:p>
          <a:p>
            <a:pPr eaLnBrk="1" hangingPunct="1">
              <a:defRPr/>
            </a:pPr>
            <a:r>
              <a:rPr lang="en-US" altLang="en-US" sz="1100" dirty="0" smtClean="0"/>
              <a:t>Sources:</a:t>
            </a:r>
          </a:p>
          <a:p>
            <a:pPr marL="171450" indent="-171450" eaLnBrk="1" hangingPunct="1">
              <a:buFontTx/>
              <a:buChar char="-"/>
              <a:defRPr/>
            </a:pPr>
            <a:r>
              <a:rPr lang="en-US" altLang="en-US" sz="1100" dirty="0" err="1" smtClean="0"/>
              <a:t>Gornall</a:t>
            </a:r>
            <a:r>
              <a:rPr lang="en-US" altLang="en-US" sz="1100" dirty="0" smtClean="0"/>
              <a:t> (2015) Why e-cigarettes are dividing the public health community. BMJ. 350:h3317</a:t>
            </a:r>
          </a:p>
          <a:p>
            <a:pPr marL="171450" indent="-171450" eaLnBrk="1" hangingPunct="1">
              <a:buFontTx/>
              <a:buChar char="-"/>
              <a:defRPr/>
            </a:pPr>
            <a:r>
              <a:rPr lang="en-US" altLang="en-US" sz="1100" dirty="0" smtClean="0"/>
              <a:t>Chapman (2014) E-cigarettes: the best and worst case scenarios for public health. 349:g5512</a:t>
            </a:r>
          </a:p>
          <a:p>
            <a:pPr marL="171450" indent="-171450" eaLnBrk="1" hangingPunct="1">
              <a:buFontTx/>
              <a:buChar char="-"/>
              <a:defRPr/>
            </a:pPr>
            <a:endParaRPr lang="en-US" alt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0FAEA5-CB54-454F-B38E-EFB8244B33DC}" type="slidenum">
              <a:rPr lang="en-US" altLang="en-US">
                <a:latin typeface="Arial" charset="0"/>
              </a:rPr>
              <a:pPr eaLnBrk="1" hangingPunct="1">
                <a:spcBef>
                  <a:spcPct val="0"/>
                </a:spcBef>
              </a:pPr>
              <a:t>35</a:t>
            </a:fld>
            <a:endParaRPr lang="en-US" altLang="en-US">
              <a:latin typeface="Arial" charset="0"/>
            </a:endParaRPr>
          </a:p>
        </p:txBody>
      </p:sp>
      <p:sp>
        <p:nvSpPr>
          <p:cNvPr id="140291"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defRPr/>
            </a:pPr>
            <a:r>
              <a:rPr lang="en-US" altLang="en-US" sz="1100" dirty="0" smtClean="0"/>
              <a:t>The NCSCT (National Centre for Smoking Cessation and Training) advises that practitioners should be open to e-cigarette use in people keen to try them, especially those who have tried, but not succeeded, in stopping with licensed products such as NRT.</a:t>
            </a:r>
          </a:p>
          <a:p>
            <a:pPr marL="171450" indent="-171450" eaLnBrk="1" hangingPunct="1">
              <a:buFontTx/>
              <a:buChar char="-"/>
              <a:defRPr/>
            </a:pPr>
            <a:r>
              <a:rPr lang="en-US" altLang="en-US" sz="1100" dirty="0" smtClean="0"/>
              <a:t>Providing advice and information on e-cigarettes is important. It may be useful to explain that there are a wide range of products available and people may need to try various brands or </a:t>
            </a:r>
            <a:r>
              <a:rPr lang="en-US" altLang="en-US" sz="1100" dirty="0" err="1" smtClean="0"/>
              <a:t>flavourings</a:t>
            </a:r>
            <a:r>
              <a:rPr lang="en-US" altLang="en-US" sz="1100" dirty="0" smtClean="0"/>
              <a:t> to find one that suits them, or that the vaping </a:t>
            </a:r>
            <a:r>
              <a:rPr lang="en-US" altLang="en-US" sz="1100" dirty="0" err="1" smtClean="0"/>
              <a:t>behaviour</a:t>
            </a:r>
            <a:r>
              <a:rPr lang="en-US" altLang="en-US" sz="1100" dirty="0" smtClean="0"/>
              <a:t> is slightly different to smoking, and users may need to learn how to use e-cigs effectively – for example, longer ‘drags’, short puffs at the start to activate the device, etc. </a:t>
            </a:r>
          </a:p>
          <a:p>
            <a:pPr marL="171450" indent="-171450" eaLnBrk="1" hangingPunct="1">
              <a:buFontTx/>
              <a:buChar char="-"/>
              <a:defRPr/>
            </a:pPr>
            <a:r>
              <a:rPr lang="en-US" altLang="en-US" sz="1100" dirty="0" smtClean="0"/>
              <a:t>The best quit rates are with NHS stop smoking services, but e-cigs are the most popular means of quitting – so it makes sense for NHS services to </a:t>
            </a:r>
            <a:r>
              <a:rPr lang="en-US" altLang="en-US" sz="1100" i="1" dirty="0" smtClean="0"/>
              <a:t>support</a:t>
            </a:r>
            <a:r>
              <a:rPr lang="en-US" altLang="en-US" sz="1100" dirty="0" smtClean="0"/>
              <a:t> e-cig use.</a:t>
            </a:r>
          </a:p>
          <a:p>
            <a:pPr marL="171450" indent="-171450" eaLnBrk="1" hangingPunct="1">
              <a:buFontTx/>
              <a:buChar char="-"/>
              <a:defRPr/>
            </a:pPr>
            <a:r>
              <a:rPr lang="en-US" altLang="en-US" sz="1100" dirty="0" smtClean="0"/>
              <a:t>Leicester has become the first Stop Smoking service to support e-cigarettes – this approach is likely to expand to elsewhere, so that those choosing e-cigs can get the </a:t>
            </a:r>
            <a:r>
              <a:rPr lang="en-US" altLang="en-US" sz="1100" dirty="0" err="1" smtClean="0"/>
              <a:t>behavioural</a:t>
            </a:r>
            <a:r>
              <a:rPr lang="en-US" altLang="en-US" sz="1100" dirty="0" smtClean="0"/>
              <a:t> support available to others.</a:t>
            </a:r>
          </a:p>
          <a:p>
            <a:pPr eaLnBrk="1" hangingPunct="1">
              <a:defRPr/>
            </a:pPr>
            <a:endParaRPr lang="en-US" altLang="en-US" sz="1100" dirty="0" smtClean="0"/>
          </a:p>
          <a:p>
            <a:pPr eaLnBrk="1" hangingPunct="1">
              <a:defRPr/>
            </a:pPr>
            <a:r>
              <a:rPr lang="en-US" altLang="en-US" sz="1100" dirty="0" smtClean="0"/>
              <a:t>Source: </a:t>
            </a:r>
          </a:p>
          <a:p>
            <a:pPr marL="171450" indent="-171450" eaLnBrk="1" hangingPunct="1">
              <a:buFontTx/>
              <a:buChar char="-"/>
              <a:defRPr/>
            </a:pPr>
            <a:r>
              <a:rPr lang="en-US" altLang="en-US" sz="1100" dirty="0" err="1" smtClean="0"/>
              <a:t>McRobbie</a:t>
            </a:r>
            <a:r>
              <a:rPr lang="en-US" altLang="en-US" sz="1100" dirty="0" smtClean="0"/>
              <a:t> (2014) Electronic Cigarettes – National Centre for Smoking Cessation and Training briefing.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A9BE9-A5F7-409D-A2FE-7C4ADE311667}" type="slidenum">
              <a:rPr lang="en-GB" smtClean="0">
                <a:solidFill>
                  <a:prstClr val="black"/>
                </a:solidFill>
              </a:rPr>
              <a:pPr/>
              <a:t>63</a:t>
            </a:fld>
            <a:endParaRPr lang="en-GB" dirty="0">
              <a:solidFill>
                <a:prstClr val="black"/>
              </a:solidFill>
            </a:endParaRPr>
          </a:p>
        </p:txBody>
      </p:sp>
    </p:spTree>
    <p:extLst>
      <p:ext uri="{BB962C8B-B14F-4D97-AF65-F5344CB8AC3E}">
        <p14:creationId xmlns:p14="http://schemas.microsoft.com/office/powerpoint/2010/main" val="75677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There’s a buffer solution inside so the faecal sample is stable at room temperature for up to 7 days</a:t>
            </a:r>
          </a:p>
          <a:p>
            <a:endParaRPr lang="en-GB" dirty="0"/>
          </a:p>
        </p:txBody>
      </p:sp>
      <p:sp>
        <p:nvSpPr>
          <p:cNvPr id="4" name="Slide Number Placeholder 3"/>
          <p:cNvSpPr>
            <a:spLocks noGrp="1"/>
          </p:cNvSpPr>
          <p:nvPr>
            <p:ph type="sldNum" sz="quarter" idx="10"/>
          </p:nvPr>
        </p:nvSpPr>
        <p:spPr/>
        <p:txBody>
          <a:bodyPr/>
          <a:lstStyle/>
          <a:p>
            <a:fld id="{8743E45C-3926-4DDA-A272-29B7CD3AA283}" type="slidenum">
              <a:rPr lang="en-GB" smtClean="0"/>
              <a:t>65</a:t>
            </a:fld>
            <a:endParaRPr lang="en-GB"/>
          </a:p>
        </p:txBody>
      </p:sp>
    </p:spTree>
    <p:extLst>
      <p:ext uri="{BB962C8B-B14F-4D97-AF65-F5344CB8AC3E}">
        <p14:creationId xmlns:p14="http://schemas.microsoft.com/office/powerpoint/2010/main" val="184358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Normally, there will not be enough blood lost through the gastrointestinal tract (stomach and intestines) to result in a positive test or for you to notice it by looking. </a:t>
            </a:r>
          </a:p>
          <a:p>
            <a:endParaRPr lang="en-GB" dirty="0"/>
          </a:p>
        </p:txBody>
      </p:sp>
      <p:sp>
        <p:nvSpPr>
          <p:cNvPr id="4" name="Slide Number Placeholder 3"/>
          <p:cNvSpPr>
            <a:spLocks noGrp="1"/>
          </p:cNvSpPr>
          <p:nvPr>
            <p:ph type="sldNum" sz="quarter" idx="10"/>
          </p:nvPr>
        </p:nvSpPr>
        <p:spPr/>
        <p:txBody>
          <a:bodyPr/>
          <a:lstStyle/>
          <a:p>
            <a:fld id="{8743E45C-3926-4DDA-A272-29B7CD3AA283}" type="slidenum">
              <a:rPr lang="en-GB" smtClean="0"/>
              <a:t>66</a:t>
            </a:fld>
            <a:endParaRPr lang="en-GB"/>
          </a:p>
        </p:txBody>
      </p:sp>
    </p:spTree>
    <p:extLst>
      <p:ext uri="{BB962C8B-B14F-4D97-AF65-F5344CB8AC3E}">
        <p14:creationId xmlns:p14="http://schemas.microsoft.com/office/powerpoint/2010/main" val="294566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251427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92682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42932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EDE37E3-6ED7-4BC7-A1E5-18986A5C6322}" type="datetimeFigureOut">
              <a:rPr lang="en-GB" smtClean="0"/>
              <a:pPr/>
              <a:t>03/05/2018</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073A255-7836-4023-B8FC-658E2A134825}"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283640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12325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183284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203830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8176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173261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5297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EDE37E3-6ED7-4BC7-A1E5-18986A5C6322}" type="datetimeFigureOut">
              <a:rPr lang="en-GB" smtClean="0"/>
              <a:pPr/>
              <a:t>03/05/2018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3A255-7836-4023-B8FC-658E2A134825}" type="slidenum">
              <a:rPr lang="en-GB" smtClean="0"/>
              <a:pPr/>
              <a:t>‹#›</a:t>
            </a:fld>
            <a:endParaRPr lang="en-GB"/>
          </a:p>
        </p:txBody>
      </p:sp>
    </p:spTree>
    <p:extLst>
      <p:ext uri="{BB962C8B-B14F-4D97-AF65-F5344CB8AC3E}">
        <p14:creationId xmlns:p14="http://schemas.microsoft.com/office/powerpoint/2010/main" val="64409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E37E3-6ED7-4BC7-A1E5-18986A5C6322}" type="datetimeFigureOut">
              <a:rPr lang="en-GB" smtClean="0"/>
              <a:pPr/>
              <a:t>03/05/2018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3A255-7836-4023-B8FC-658E2A134825}" type="slidenum">
              <a:rPr lang="en-GB" smtClean="0"/>
              <a:pPr/>
              <a:t>‹#›</a:t>
            </a:fld>
            <a:endParaRPr lang="en-GB"/>
          </a:p>
        </p:txBody>
      </p:sp>
    </p:spTree>
    <p:extLst>
      <p:ext uri="{BB962C8B-B14F-4D97-AF65-F5344CB8AC3E}">
        <p14:creationId xmlns:p14="http://schemas.microsoft.com/office/powerpoint/2010/main" val="2165157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EDE37E3-6ED7-4BC7-A1E5-18986A5C6322}" type="datetimeFigureOut">
              <a:rPr lang="en-GB" smtClean="0"/>
              <a:pPr/>
              <a:t>03/05/2018</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073A255-7836-4023-B8FC-658E2A13482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sepsistrust.org/wp-content/uploads/2017/08/GP-adult-NICE-Final-2.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fDWFVI8PQO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package" Target="../embeddings/Microsoft_Word_Document5.docx"/><Relationship Id="rId4" Type="http://schemas.openxmlformats.org/officeDocument/2006/relationships/image" Target="../media/image32.emf"/></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ctrTitle"/>
          </p:nvPr>
        </p:nvSpPr>
        <p:spPr>
          <a:xfrm>
            <a:off x="0" y="1916832"/>
            <a:ext cx="8676456" cy="2304256"/>
          </a:xfrm>
          <a:prstGeom prst="rect">
            <a:avLst/>
          </a:prstGeom>
        </p:spPr>
        <p:txBody>
          <a:bodyPr>
            <a:normAutofit fontScale="90000"/>
          </a:bodyPr>
          <a:lstStyle/>
          <a:p>
            <a:pPr lvl="0">
              <a:defRPr sz="1800"/>
            </a:pPr>
            <a:r>
              <a:rPr lang="en-GB" sz="7000" dirty="0" smtClean="0"/>
              <a:t>WELCOME </a:t>
            </a:r>
            <a:br>
              <a:rPr lang="en-GB" sz="7000" dirty="0" smtClean="0"/>
            </a:br>
            <a:r>
              <a:rPr lang="en-GB" sz="7000" dirty="0" smtClean="0"/>
              <a:t>G.P. Cancer event 10/4/18</a:t>
            </a:r>
            <a:endParaRPr sz="7000" dirty="0"/>
          </a:p>
        </p:txBody>
      </p:sp>
      <p:sp>
        <p:nvSpPr>
          <p:cNvPr id="77" name="Shape 77"/>
          <p:cNvSpPr>
            <a:spLocks noGrp="1"/>
          </p:cNvSpPr>
          <p:nvPr>
            <p:ph type="subTitle" idx="1"/>
          </p:nvPr>
        </p:nvSpPr>
        <p:spPr>
          <a:xfrm>
            <a:off x="1361044" y="4149080"/>
            <a:ext cx="6400800" cy="576064"/>
          </a:xfrm>
          <a:prstGeom prst="rect">
            <a:avLst/>
          </a:prstGeom>
        </p:spPr>
        <p:txBody>
          <a:bodyPr>
            <a:normAutofit fontScale="92500" lnSpcReduction="20000"/>
          </a:bodyPr>
          <a:lstStyle>
            <a:lvl1pPr>
              <a:spcBef>
                <a:spcPts val="900"/>
              </a:spcBef>
              <a:defRPr sz="4000" b="1"/>
            </a:lvl1pPr>
          </a:lstStyle>
          <a:p>
            <a:pPr lvl="0">
              <a:defRPr sz="1800" b="0">
                <a:solidFill>
                  <a:srgbClr val="000000"/>
                </a:solidFill>
              </a:defRPr>
            </a:pPr>
            <a:r>
              <a:rPr sz="4000" b="1" dirty="0">
                <a:solidFill>
                  <a:srgbClr val="888888"/>
                </a:solidFill>
              </a:rPr>
              <a:t>Neil Smith </a:t>
            </a:r>
          </a:p>
        </p:txBody>
      </p:sp>
      <p:pic>
        <p:nvPicPr>
          <p:cNvPr id="78" name="image1.png" descr="C:\Users\aren\Pictures\cancer_horoscope.png"/>
          <p:cNvPicPr/>
          <p:nvPr/>
        </p:nvPicPr>
        <p:blipFill>
          <a:blip r:embed="rId2">
            <a:extLst/>
          </a:blip>
          <a:stretch>
            <a:fillRect/>
          </a:stretch>
        </p:blipFill>
        <p:spPr>
          <a:xfrm>
            <a:off x="3275856" y="4761942"/>
            <a:ext cx="2175644" cy="1944216"/>
          </a:xfrm>
          <a:prstGeom prst="rect">
            <a:avLst/>
          </a:prstGeom>
          <a:ln w="12700">
            <a:miter lim="400000"/>
          </a:ln>
        </p:spPr>
      </p:pic>
      <p:pic>
        <p:nvPicPr>
          <p:cNvPr id="79" name="image2.jpeg" descr="M_mid_RGB"/>
          <p:cNvPicPr/>
          <p:nvPr/>
        </p:nvPicPr>
        <p:blipFill>
          <a:blip r:embed="rId3">
            <a:extLst/>
          </a:blip>
          <a:stretch>
            <a:fillRect/>
          </a:stretch>
        </p:blipFill>
        <p:spPr>
          <a:xfrm>
            <a:off x="0" y="5734050"/>
            <a:ext cx="2705100" cy="1123950"/>
          </a:xfrm>
          <a:prstGeom prst="rect">
            <a:avLst/>
          </a:prstGeom>
          <a:ln w="12700">
            <a:miter lim="400000"/>
          </a:ln>
        </p:spPr>
      </p:pic>
      <p:pic>
        <p:nvPicPr>
          <p:cNvPr id="80" name="image3.jpeg" descr="bwdccg.jpg"/>
          <p:cNvPicPr/>
          <p:nvPr/>
        </p:nvPicPr>
        <p:blipFill>
          <a:blip r:embed="rId4">
            <a:extLst/>
          </a:blip>
          <a:stretch>
            <a:fillRect/>
          </a:stretch>
        </p:blipFill>
        <p:spPr>
          <a:xfrm>
            <a:off x="139531" y="107116"/>
            <a:ext cx="3744417" cy="1008112"/>
          </a:xfrm>
          <a:prstGeom prst="rect">
            <a:avLst/>
          </a:prstGeom>
          <a:ln w="12700">
            <a:miter lim="400000"/>
          </a:ln>
        </p:spPr>
      </p:pic>
      <p:pic>
        <p:nvPicPr>
          <p:cNvPr id="81" name="image4.jpeg" descr="elccg.jpg"/>
          <p:cNvPicPr/>
          <p:nvPr/>
        </p:nvPicPr>
        <p:blipFill>
          <a:blip r:embed="rId5">
            <a:extLst/>
          </a:blip>
          <a:stretch>
            <a:fillRect/>
          </a:stretch>
        </p:blipFill>
        <p:spPr>
          <a:xfrm>
            <a:off x="5076057" y="19717"/>
            <a:ext cx="3960440" cy="1223061"/>
          </a:xfrm>
          <a:prstGeom prst="rect">
            <a:avLst/>
          </a:prstGeom>
          <a:ln w="12700">
            <a:miter lim="400000"/>
          </a:ln>
        </p:spPr>
      </p:pic>
      <p:pic>
        <p:nvPicPr>
          <p:cNvPr id="8" name="Picture 7" descr="CRUK.png"/>
          <p:cNvPicPr>
            <a:picLocks noChangeAspect="1"/>
          </p:cNvPicPr>
          <p:nvPr/>
        </p:nvPicPr>
        <p:blipFill>
          <a:blip r:embed="rId6"/>
          <a:stretch>
            <a:fillRect/>
          </a:stretch>
        </p:blipFill>
        <p:spPr>
          <a:xfrm>
            <a:off x="5651456" y="5356723"/>
            <a:ext cx="3312368" cy="146685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740" y="1156215"/>
            <a:ext cx="5295900" cy="857250"/>
          </a:xfrm>
          <a:prstGeom prst="rect">
            <a:avLst/>
          </a:prstGeom>
        </p:spPr>
      </p:pic>
    </p:spTree>
    <p:extLst>
      <p:ext uri="{BB962C8B-B14F-4D97-AF65-F5344CB8AC3E}">
        <p14:creationId xmlns:p14="http://schemas.microsoft.com/office/powerpoint/2010/main" val="52076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HELPING PATIENTS ENGAGE</a:t>
            </a:r>
            <a:endParaRPr lang="en-GB" u="sng"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lvl="0" fontAlgn="base"/>
            <a:r>
              <a:rPr lang="en-US" dirty="0" smtClean="0"/>
              <a:t>Do the appropriate </a:t>
            </a:r>
            <a:r>
              <a:rPr lang="en-US" b="1" dirty="0" smtClean="0"/>
              <a:t>tests</a:t>
            </a:r>
            <a:r>
              <a:rPr lang="en-US" dirty="0" smtClean="0"/>
              <a:t> before or at the time of referral</a:t>
            </a:r>
            <a:endParaRPr lang="en-GB" dirty="0" smtClean="0"/>
          </a:p>
          <a:p>
            <a:pPr lvl="0" fontAlgn="base"/>
            <a:r>
              <a:rPr lang="en-US" dirty="0" smtClean="0"/>
              <a:t>Use the correct most up to date referral </a:t>
            </a:r>
            <a:r>
              <a:rPr lang="en-US" b="1" dirty="0" smtClean="0"/>
              <a:t>form</a:t>
            </a:r>
            <a:r>
              <a:rPr lang="en-US" dirty="0" smtClean="0"/>
              <a:t> and complete the clinical details</a:t>
            </a:r>
            <a:endParaRPr lang="en-GB" dirty="0" smtClean="0"/>
          </a:p>
          <a:p>
            <a:pPr lvl="0" fontAlgn="base"/>
            <a:r>
              <a:rPr lang="en-US" dirty="0" smtClean="0"/>
              <a:t>Inform the patient they are on a </a:t>
            </a:r>
            <a:r>
              <a:rPr lang="en-US" b="1" dirty="0" smtClean="0"/>
              <a:t>suspected cancer </a:t>
            </a:r>
            <a:r>
              <a:rPr lang="en-US" dirty="0" smtClean="0"/>
              <a:t>referral pathway</a:t>
            </a:r>
            <a:endParaRPr lang="en-GB" dirty="0" smtClean="0"/>
          </a:p>
          <a:p>
            <a:pPr lvl="0" fontAlgn="base"/>
            <a:r>
              <a:rPr lang="en-US" dirty="0" smtClean="0"/>
              <a:t>Give out patient </a:t>
            </a:r>
            <a:r>
              <a:rPr lang="en-US" b="1" dirty="0" smtClean="0"/>
              <a:t>information</a:t>
            </a:r>
            <a:r>
              <a:rPr lang="en-US" dirty="0" smtClean="0"/>
              <a:t> leaflets or cards</a:t>
            </a:r>
            <a:endParaRPr lang="en-GB" dirty="0" smtClean="0"/>
          </a:p>
          <a:p>
            <a:pPr lvl="0" fontAlgn="base"/>
            <a:r>
              <a:rPr lang="en-US" dirty="0" smtClean="0"/>
              <a:t>Stress the </a:t>
            </a:r>
            <a:r>
              <a:rPr lang="en-US" b="1" dirty="0" smtClean="0"/>
              <a:t>importance of attending </a:t>
            </a:r>
            <a:r>
              <a:rPr lang="en-US" dirty="0" smtClean="0"/>
              <a:t>to ensure it is a priority for them (e.g. changing holiday plans)</a:t>
            </a:r>
            <a:endParaRPr lang="en-GB" dirty="0" smtClean="0"/>
          </a:p>
          <a:p>
            <a:pPr lvl="0" fontAlgn="base"/>
            <a:r>
              <a:rPr lang="en-US" dirty="0" smtClean="0"/>
              <a:t>Advise them to accept the </a:t>
            </a:r>
            <a:r>
              <a:rPr lang="en-US" b="1" dirty="0" smtClean="0"/>
              <a:t>first available appointment </a:t>
            </a:r>
            <a:r>
              <a:rPr lang="en-US" dirty="0" smtClean="0"/>
              <a:t>whenever and wherever that may be</a:t>
            </a:r>
            <a:endParaRPr lang="en-GB" dirty="0" smtClean="0"/>
          </a:p>
          <a:p>
            <a:pPr lvl="0" fontAlgn="base"/>
            <a:r>
              <a:rPr lang="en-US" dirty="0" smtClean="0"/>
              <a:t>Offer </a:t>
            </a:r>
            <a:r>
              <a:rPr lang="en-US" b="1" dirty="0" smtClean="0"/>
              <a:t>extra support </a:t>
            </a:r>
            <a:r>
              <a:rPr lang="en-US" dirty="0" smtClean="0"/>
              <a:t>and checks for patients with cognitive difficulties</a:t>
            </a:r>
            <a:endParaRPr lang="en-GB" dirty="0" smtClean="0"/>
          </a:p>
          <a:p>
            <a:endParaRPr lang="en-GB"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rmAutofit/>
          </a:bodyPr>
          <a:lstStyle/>
          <a:p>
            <a:r>
              <a:rPr lang="en-GB" sz="4800" dirty="0" smtClean="0"/>
              <a:t>YOUR RECOMMENDATIONS</a:t>
            </a:r>
            <a:endParaRPr lang="en-GB" sz="4800" dirty="0"/>
          </a:p>
        </p:txBody>
      </p:sp>
      <p:sp>
        <p:nvSpPr>
          <p:cNvPr id="3" name="Content Placeholder 2"/>
          <p:cNvSpPr>
            <a:spLocks noGrp="1"/>
          </p:cNvSpPr>
          <p:nvPr>
            <p:ph idx="1"/>
          </p:nvPr>
        </p:nvSpPr>
        <p:spPr>
          <a:xfrm>
            <a:off x="0" y="1124744"/>
            <a:ext cx="8856984" cy="5256584"/>
          </a:xfrm>
        </p:spPr>
        <p:txBody>
          <a:bodyPr>
            <a:noAutofit/>
          </a:bodyPr>
          <a:lstStyle/>
          <a:p>
            <a:r>
              <a:rPr lang="en-GB" dirty="0" smtClean="0"/>
              <a:t>PRACTICE- </a:t>
            </a:r>
            <a:r>
              <a:rPr lang="en-GB" b="1" dirty="0" smtClean="0"/>
              <a:t>systems</a:t>
            </a:r>
            <a:r>
              <a:rPr lang="en-GB" dirty="0" smtClean="0"/>
              <a:t>: encourage screening; know 2WW; encourage attendance; act on results; safety netting</a:t>
            </a:r>
          </a:p>
          <a:p>
            <a:endParaRPr lang="en-GB" dirty="0" smtClean="0"/>
          </a:p>
          <a:p>
            <a:r>
              <a:rPr lang="en-GB" dirty="0" smtClean="0"/>
              <a:t>CCG- </a:t>
            </a:r>
            <a:r>
              <a:rPr lang="en-GB" b="1" dirty="0" smtClean="0"/>
              <a:t>commission</a:t>
            </a:r>
            <a:r>
              <a:rPr lang="en-GB" dirty="0" smtClean="0"/>
              <a:t>: education, access urgent diagnostics; campaigns</a:t>
            </a:r>
          </a:p>
          <a:p>
            <a:endParaRPr lang="en-GB" dirty="0" smtClean="0"/>
          </a:p>
          <a:p>
            <a:r>
              <a:rPr lang="en-GB" dirty="0" smtClean="0"/>
              <a:t>EHLT- </a:t>
            </a:r>
            <a:r>
              <a:rPr lang="en-GB" b="1" dirty="0" smtClean="0"/>
              <a:t>communication</a:t>
            </a:r>
            <a:r>
              <a:rPr lang="en-GB" dirty="0" smtClean="0"/>
              <a:t>: patient; between departments; to G.P. (not block 2WW</a:t>
            </a:r>
            <a:r>
              <a:rPr lang="en-GB" dirty="0"/>
              <a:t>,</a:t>
            </a:r>
            <a:r>
              <a:rPr lang="en-GB" dirty="0" smtClean="0"/>
              <a:t> MDT, discharge)</a:t>
            </a:r>
          </a:p>
          <a:p>
            <a:endParaRPr lang="en-GB" sz="3600" dirty="0"/>
          </a:p>
        </p:txBody>
      </p:sp>
    </p:spTree>
    <p:extLst>
      <p:ext uri="{BB962C8B-B14F-4D97-AF65-F5344CB8AC3E}">
        <p14:creationId xmlns:p14="http://schemas.microsoft.com/office/powerpoint/2010/main" val="2882929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274638"/>
            <a:ext cx="8543956" cy="1143000"/>
          </a:xfrm>
        </p:spPr>
        <p:txBody>
          <a:bodyPr>
            <a:noAutofit/>
          </a:bodyPr>
          <a:lstStyle/>
          <a:p>
            <a:pPr algn="l"/>
            <a:r>
              <a:rPr lang="en-GB" sz="7200" b="1" dirty="0" smtClean="0"/>
              <a:t>BEWARE</a:t>
            </a:r>
            <a:endParaRPr lang="en-GB" sz="7200" b="1" dirty="0"/>
          </a:p>
        </p:txBody>
      </p:sp>
      <p:sp>
        <p:nvSpPr>
          <p:cNvPr id="6" name="Content Placeholder 5"/>
          <p:cNvSpPr>
            <a:spLocks noGrp="1"/>
          </p:cNvSpPr>
          <p:nvPr>
            <p:ph idx="1"/>
          </p:nvPr>
        </p:nvSpPr>
        <p:spPr>
          <a:xfrm>
            <a:off x="0" y="2428868"/>
            <a:ext cx="8929718" cy="4143380"/>
          </a:xfrm>
        </p:spPr>
        <p:txBody>
          <a:bodyPr>
            <a:noAutofit/>
          </a:bodyPr>
          <a:lstStyle/>
          <a:p>
            <a:pPr marL="514350" indent="-514350">
              <a:buFont typeface="+mj-lt"/>
              <a:buAutoNum type="arabicPeriod"/>
            </a:pPr>
            <a:r>
              <a:rPr lang="en-GB" sz="4000" dirty="0" smtClean="0"/>
              <a:t>Constant pain</a:t>
            </a:r>
          </a:p>
          <a:p>
            <a:pPr marL="514350" indent="-514350">
              <a:buFont typeface="+mj-lt"/>
              <a:buAutoNum type="arabicPeriod"/>
            </a:pPr>
            <a:r>
              <a:rPr lang="en-GB" sz="4000" dirty="0" smtClean="0"/>
              <a:t>New diagnosis in older people</a:t>
            </a:r>
          </a:p>
          <a:p>
            <a:pPr marL="514350" indent="-514350">
              <a:buFont typeface="+mj-lt"/>
              <a:buAutoNum type="arabicPeriod"/>
            </a:pPr>
            <a:r>
              <a:rPr lang="en-GB" sz="4000" dirty="0" smtClean="0"/>
              <a:t>Persistent recurrent infection</a:t>
            </a:r>
          </a:p>
          <a:p>
            <a:pPr marL="514350" indent="-514350">
              <a:buFont typeface="+mj-lt"/>
              <a:buAutoNum type="arabicPeriod"/>
            </a:pPr>
            <a:r>
              <a:rPr lang="en-GB" sz="4000" dirty="0" smtClean="0"/>
              <a:t>Young people (23% bowel Ca &lt;60y)</a:t>
            </a:r>
          </a:p>
          <a:p>
            <a:pPr marL="514350" indent="-514350">
              <a:buFont typeface="+mj-lt"/>
              <a:buAutoNum type="arabicPeriod"/>
            </a:pPr>
            <a:r>
              <a:rPr lang="en-GB" sz="4000" dirty="0" smtClean="0"/>
              <a:t>Infrequent attenders</a:t>
            </a:r>
          </a:p>
          <a:p>
            <a:pPr marL="514350" indent="-514350">
              <a:buFont typeface="+mj-lt"/>
              <a:buAutoNum type="arabicPeriod"/>
            </a:pPr>
            <a:r>
              <a:rPr lang="en-GB" sz="4000" dirty="0" smtClean="0"/>
              <a:t>Importance false negatives</a:t>
            </a:r>
            <a:endParaRPr lang="en-GB" sz="4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t="15040" b="15040"/>
          <a:stretch>
            <a:fillRect/>
          </a:stretch>
        </p:blipFill>
        <p:spPr>
          <a:xfrm>
            <a:off x="4000496" y="0"/>
            <a:ext cx="5143504" cy="2828740"/>
          </a:xfrm>
          <a:prstGeom prst="rect">
            <a:avLst/>
          </a:prstGeom>
        </p:spPr>
      </p:pic>
    </p:spTree>
    <p:extLst>
      <p:ext uri="{BB962C8B-B14F-4D97-AF65-F5344CB8AC3E}">
        <p14:creationId xmlns:p14="http://schemas.microsoft.com/office/powerpoint/2010/main" val="14652116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Negatives</a:t>
            </a:r>
            <a:endParaRPr lang="en-US" dirty="0"/>
          </a:p>
        </p:txBody>
      </p:sp>
      <p:sp>
        <p:nvSpPr>
          <p:cNvPr id="3" name="Content Placeholder 2"/>
          <p:cNvSpPr>
            <a:spLocks noGrp="1"/>
          </p:cNvSpPr>
          <p:nvPr>
            <p:ph idx="1"/>
          </p:nvPr>
        </p:nvSpPr>
        <p:spPr/>
        <p:txBody>
          <a:bodyPr/>
          <a:lstStyle/>
          <a:p>
            <a:r>
              <a:rPr lang="en-US" dirty="0" smtClean="0"/>
              <a:t>CXR -25% false negative rate for lung cancer</a:t>
            </a:r>
          </a:p>
          <a:p>
            <a:r>
              <a:rPr lang="en-US" dirty="0" smtClean="0"/>
              <a:t>Pancreatic cancer with normal OGD, pre-diagnostic symptoms none specific and can be intermittent</a:t>
            </a:r>
          </a:p>
          <a:p>
            <a:r>
              <a:rPr lang="en-US" dirty="0" smtClean="0"/>
              <a:t>Bowel cancer screening FOB misses cases</a:t>
            </a:r>
          </a:p>
          <a:p>
            <a:endParaRPr lang="en-US" dirty="0"/>
          </a:p>
          <a:p>
            <a:r>
              <a:rPr lang="en-US" dirty="0" smtClean="0"/>
              <a:t>Do not feel or give false reassurance</a:t>
            </a:r>
            <a:endParaRPr lang="en-US" dirty="0"/>
          </a:p>
        </p:txBody>
      </p:sp>
    </p:spTree>
    <p:extLst>
      <p:ext uri="{BB962C8B-B14F-4D97-AF65-F5344CB8AC3E}">
        <p14:creationId xmlns:p14="http://schemas.microsoft.com/office/powerpoint/2010/main" val="13367941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Good, safe practice</a:t>
            </a:r>
            <a:endParaRPr lang="en-US" sz="6600"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Continuity- pros and cons</a:t>
            </a:r>
          </a:p>
          <a:p>
            <a:r>
              <a:rPr lang="en-US" sz="3600" dirty="0" smtClean="0"/>
              <a:t>Good record keeping</a:t>
            </a:r>
          </a:p>
          <a:p>
            <a:r>
              <a:rPr lang="en-US" sz="3600" dirty="0" smtClean="0"/>
              <a:t>Safety netting</a:t>
            </a:r>
          </a:p>
          <a:p>
            <a:pPr>
              <a:buFont typeface="Wingdings" charset="2"/>
              <a:buChar char="Ø"/>
            </a:pPr>
            <a:r>
              <a:rPr lang="en-US" sz="3600" dirty="0" smtClean="0"/>
              <a:t>Systems for test results to be reviewed, acted on and communicated to patients</a:t>
            </a:r>
          </a:p>
          <a:p>
            <a:pPr>
              <a:buFont typeface="Wingdings" charset="2"/>
              <a:buChar char="Ø"/>
            </a:pPr>
            <a:r>
              <a:rPr lang="en-US" sz="3600" dirty="0" smtClean="0"/>
              <a:t>Specific in terms of alarm symptoms and timing</a:t>
            </a:r>
          </a:p>
        </p:txBody>
      </p:sp>
    </p:spTree>
    <p:extLst>
      <p:ext uri="{BB962C8B-B14F-4D97-AF65-F5344CB8AC3E}">
        <p14:creationId xmlns:p14="http://schemas.microsoft.com/office/powerpoint/2010/main" val="25792083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symptoms in older people</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Avoid making rash diagnoses if never had before</a:t>
            </a:r>
          </a:p>
          <a:p>
            <a:pPr>
              <a:buFont typeface="Wingdings" charset="2"/>
              <a:buChar char="Ø"/>
            </a:pPr>
            <a:r>
              <a:rPr lang="en-US" sz="3600" dirty="0" smtClean="0"/>
              <a:t>Migraine</a:t>
            </a:r>
          </a:p>
          <a:p>
            <a:pPr>
              <a:buFont typeface="Wingdings" charset="2"/>
              <a:buChar char="Ø"/>
            </a:pPr>
            <a:r>
              <a:rPr lang="en-US" sz="3600" dirty="0" smtClean="0"/>
              <a:t>Irritable Bowel Syndrome</a:t>
            </a:r>
          </a:p>
          <a:p>
            <a:pPr>
              <a:buFont typeface="Wingdings" charset="2"/>
              <a:buChar char="Ø"/>
            </a:pPr>
            <a:r>
              <a:rPr lang="en-US" sz="3600" dirty="0" smtClean="0"/>
              <a:t>Mechanical back pain</a:t>
            </a:r>
          </a:p>
          <a:p>
            <a:pPr>
              <a:buNone/>
            </a:pPr>
            <a:endParaRPr lang="en-US" sz="3600" dirty="0" smtClean="0"/>
          </a:p>
          <a:p>
            <a:r>
              <a:rPr lang="en-US" sz="3600" dirty="0" smtClean="0"/>
              <a:t>Lower threshold for investigation and referral</a:t>
            </a:r>
            <a:endParaRPr lang="en-US" sz="3600" dirty="0"/>
          </a:p>
        </p:txBody>
      </p:sp>
    </p:spTree>
    <p:extLst>
      <p:ext uri="{BB962C8B-B14F-4D97-AF65-F5344CB8AC3E}">
        <p14:creationId xmlns:p14="http://schemas.microsoft.com/office/powerpoint/2010/main" val="24698299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HEADACHE- BRAIN TUMOUR</a:t>
            </a:r>
            <a:endParaRPr lang="en-GB" dirty="0"/>
          </a:p>
        </p:txBody>
      </p:sp>
      <p:sp>
        <p:nvSpPr>
          <p:cNvPr id="3" name="Content Placeholder 2"/>
          <p:cNvSpPr>
            <a:spLocks noGrp="1"/>
          </p:cNvSpPr>
          <p:nvPr>
            <p:ph idx="1"/>
          </p:nvPr>
        </p:nvSpPr>
        <p:spPr>
          <a:xfrm>
            <a:off x="214282" y="1600200"/>
            <a:ext cx="8715436" cy="4525963"/>
          </a:xfrm>
        </p:spPr>
        <p:txBody>
          <a:bodyPr>
            <a:normAutofit lnSpcReduction="10000"/>
          </a:bodyPr>
          <a:lstStyle/>
          <a:p>
            <a:r>
              <a:rPr lang="en-GB" dirty="0" smtClean="0"/>
              <a:t>NICE “progressive sub-acute loss of central neurological function.”</a:t>
            </a:r>
          </a:p>
          <a:p>
            <a:r>
              <a:rPr lang="en-GB" dirty="0" smtClean="0"/>
              <a:t>Symptoms have v low PPV (apart from seizure)</a:t>
            </a:r>
          </a:p>
          <a:p>
            <a:r>
              <a:rPr lang="en-GB" dirty="0" smtClean="0"/>
              <a:t>60% present as emergency</a:t>
            </a:r>
          </a:p>
          <a:p>
            <a:r>
              <a:rPr lang="en-GB" dirty="0" smtClean="0"/>
              <a:t>5 year Survival Rate 20%</a:t>
            </a:r>
          </a:p>
          <a:p>
            <a:r>
              <a:rPr lang="en-GB" dirty="0" smtClean="0"/>
              <a:t>Headache, new onset, constant, older person</a:t>
            </a:r>
          </a:p>
          <a:p>
            <a:r>
              <a:rPr lang="en-GB" dirty="0" smtClean="0"/>
              <a:t>Cluster of symptoms: </a:t>
            </a:r>
          </a:p>
          <a:p>
            <a:pPr>
              <a:buNone/>
            </a:pPr>
            <a:r>
              <a:rPr lang="en-GB" dirty="0" smtClean="0"/>
              <a:t>(low mood; poor memory; clumsy; tired)</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31055464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RISK BRAIN TUMOURS</a:t>
            </a:r>
            <a:endParaRPr lang="en-GB" dirty="0"/>
          </a:p>
        </p:txBody>
      </p:sp>
      <p:sp>
        <p:nvSpPr>
          <p:cNvPr id="3" name="Content Placeholder 2"/>
          <p:cNvSpPr>
            <a:spLocks noGrp="1"/>
          </p:cNvSpPr>
          <p:nvPr>
            <p:ph idx="1"/>
          </p:nvPr>
        </p:nvSpPr>
        <p:spPr>
          <a:xfrm>
            <a:off x="107504" y="1600200"/>
            <a:ext cx="9001000" cy="5257800"/>
          </a:xfrm>
        </p:spPr>
        <p:txBody>
          <a:bodyPr>
            <a:normAutofit/>
          </a:bodyPr>
          <a:lstStyle/>
          <a:p>
            <a:pPr marL="514350" indent="-514350">
              <a:buFont typeface="+mj-lt"/>
              <a:buAutoNum type="arabicPeriod"/>
            </a:pPr>
            <a:r>
              <a:rPr lang="en-GB" dirty="0" smtClean="0"/>
              <a:t>Consider type headache</a:t>
            </a:r>
          </a:p>
          <a:p>
            <a:pPr marL="514350" indent="-514350">
              <a:buFont typeface="+mj-lt"/>
              <a:buAutoNum type="arabicPeriod"/>
            </a:pPr>
            <a:r>
              <a:rPr lang="en-GB" dirty="0" smtClean="0"/>
              <a:t>Ask about cluster of new symptoms</a:t>
            </a:r>
          </a:p>
          <a:p>
            <a:pPr marL="514350" indent="-514350">
              <a:buFont typeface="+mj-lt"/>
              <a:buAutoNum type="arabicPeriod"/>
            </a:pPr>
            <a:r>
              <a:rPr lang="en-GB" dirty="0" smtClean="0"/>
              <a:t>Examine for papilledema, visual fields (or ask to see optician/optometrist)</a:t>
            </a:r>
          </a:p>
          <a:p>
            <a:pPr marL="514350" indent="-514350">
              <a:buFont typeface="+mj-lt"/>
              <a:buAutoNum type="arabicPeriod"/>
            </a:pPr>
            <a:r>
              <a:rPr lang="en-GB" dirty="0" smtClean="0"/>
              <a:t>Cognitive screen- semantic verbal fluency test “How many animals can you name in 1 minute?”</a:t>
            </a:r>
          </a:p>
          <a:p>
            <a:pPr marL="514350" indent="-514350">
              <a:buFont typeface="+mj-lt"/>
              <a:buAutoNum type="arabicPeriod"/>
            </a:pPr>
            <a:endParaRPr lang="en-GB" dirty="0" smtClean="0"/>
          </a:p>
          <a:p>
            <a:r>
              <a:rPr lang="en-GB" dirty="0" smtClean="0"/>
              <a:t>Options, 2WW CT, speak to radiology about MRI, admit ambulatory care (3</a:t>
            </a:r>
            <a:r>
              <a:rPr lang="en-GB" baseline="30000" dirty="0" smtClean="0"/>
              <a:t>rd</a:t>
            </a:r>
            <a:r>
              <a:rPr lang="en-GB" dirty="0" smtClean="0"/>
              <a:t> visit)</a:t>
            </a:r>
            <a:endParaRPr lang="en-GB" dirty="0"/>
          </a:p>
        </p:txBody>
      </p:sp>
    </p:spTree>
    <p:extLst>
      <p:ext uri="{BB962C8B-B14F-4D97-AF65-F5344CB8AC3E}">
        <p14:creationId xmlns:p14="http://schemas.microsoft.com/office/powerpoint/2010/main" val="438752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BRAIN TUMOURS </a:t>
            </a:r>
            <a:br>
              <a:rPr lang="en-GB" dirty="0" smtClean="0"/>
            </a:br>
            <a:r>
              <a:rPr lang="en-GB" dirty="0" smtClean="0"/>
              <a:t>in Children</a:t>
            </a:r>
            <a:br>
              <a:rPr lang="en-GB" dirty="0" smtClean="0"/>
            </a:br>
            <a:endParaRPr lang="en-GB" dirty="0"/>
          </a:p>
        </p:txBody>
      </p:sp>
      <p:sp>
        <p:nvSpPr>
          <p:cNvPr id="7" name="Content Placeholder 6"/>
          <p:cNvSpPr>
            <a:spLocks noGrp="1"/>
          </p:cNvSpPr>
          <p:nvPr>
            <p:ph sz="half" idx="2"/>
          </p:nvPr>
        </p:nvSpPr>
        <p:spPr>
          <a:xfrm>
            <a:off x="0" y="2071678"/>
            <a:ext cx="9144000" cy="4525963"/>
          </a:xfrm>
        </p:spPr>
        <p:txBody>
          <a:bodyPr>
            <a:normAutofit/>
          </a:bodyPr>
          <a:lstStyle/>
          <a:p>
            <a:r>
              <a:rPr lang="en-GB" sz="3200" dirty="0" smtClean="0"/>
              <a:t>25% all childhood cancers </a:t>
            </a:r>
          </a:p>
          <a:p>
            <a:r>
              <a:rPr lang="en-GB" sz="3200" dirty="0"/>
              <a:t>C</a:t>
            </a:r>
            <a:r>
              <a:rPr lang="en-GB" sz="3200" dirty="0" smtClean="0"/>
              <a:t>ommonest cause death</a:t>
            </a:r>
          </a:p>
          <a:p>
            <a:r>
              <a:rPr lang="en-GB" sz="3200" dirty="0"/>
              <a:t>S</a:t>
            </a:r>
            <a:r>
              <a:rPr lang="en-GB" sz="3200" dirty="0" smtClean="0"/>
              <a:t>urvivors have life altering disability</a:t>
            </a:r>
          </a:p>
          <a:p>
            <a:r>
              <a:rPr lang="en-GB" sz="3200" dirty="0"/>
              <a:t>I</a:t>
            </a:r>
            <a:r>
              <a:rPr lang="en-GB" sz="3200" dirty="0" smtClean="0"/>
              <a:t>mmediate referral recommended</a:t>
            </a:r>
          </a:p>
          <a:p>
            <a:r>
              <a:rPr lang="en-GB" sz="3200" dirty="0" smtClean="0"/>
              <a:t>None specific symptoms signs, 1 every 24 G.P. years</a:t>
            </a:r>
          </a:p>
          <a:p>
            <a:r>
              <a:rPr lang="en-GB" sz="3200" dirty="0" smtClean="0"/>
              <a:t>Depend on tumour site</a:t>
            </a:r>
            <a:r>
              <a:rPr lang="en-GB" sz="3200" dirty="0"/>
              <a:t> </a:t>
            </a:r>
            <a:r>
              <a:rPr lang="en-GB" sz="3200" dirty="0" smtClean="0"/>
              <a:t>&amp; on age of child</a:t>
            </a:r>
          </a:p>
          <a:p>
            <a:r>
              <a:rPr lang="en-GB" sz="3200" dirty="0" smtClean="0"/>
              <a:t>Recent reduction time to diagnosis 13-6.5 weeks</a:t>
            </a:r>
            <a:endParaRPr lang="en-GB"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787" y="0"/>
            <a:ext cx="3642213" cy="1988840"/>
          </a:xfrm>
          <a:prstGeom prst="rect">
            <a:avLst/>
          </a:prstGeom>
        </p:spPr>
      </p:pic>
    </p:spTree>
    <p:extLst>
      <p:ext uri="{BB962C8B-B14F-4D97-AF65-F5344CB8AC3E}">
        <p14:creationId xmlns:p14="http://schemas.microsoft.com/office/powerpoint/2010/main" val="34645594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528" y="692696"/>
            <a:ext cx="909004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5114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86808" cy="5786478"/>
          </a:xfrm>
        </p:spPr>
        <p:txBody>
          <a:bodyPr>
            <a:noAutofit/>
          </a:bodyPr>
          <a:lstStyle/>
          <a:p>
            <a:pPr lvl="0"/>
            <a:r>
              <a:rPr lang="en-GB" b="1" dirty="0" smtClean="0"/>
              <a:t>Cervical Screening  #25itstime -</a:t>
            </a:r>
            <a:r>
              <a:rPr lang="en-GB" dirty="0" smtClean="0"/>
              <a:t>Cancer champions  telephone offer appointments.</a:t>
            </a:r>
          </a:p>
          <a:p>
            <a:pPr lvl="0"/>
            <a:r>
              <a:rPr lang="en-GB" b="1" dirty="0" smtClean="0"/>
              <a:t>Bowel Cancer Screening </a:t>
            </a:r>
            <a:r>
              <a:rPr lang="en-GB" dirty="0" smtClean="0"/>
              <a:t>practice endorsement banner, re-order kits opportunistically, review patients with positive result.</a:t>
            </a:r>
          </a:p>
          <a:p>
            <a:pPr lvl="0"/>
            <a:r>
              <a:rPr lang="en-GB" b="1" dirty="0" smtClean="0"/>
              <a:t>Significant Event Audit – </a:t>
            </a:r>
            <a:r>
              <a:rPr lang="en-GB" dirty="0" smtClean="0">
                <a:solidFill>
                  <a:schemeClr val="tx1"/>
                </a:solidFill>
              </a:rPr>
              <a:t>Lung cancer.</a:t>
            </a:r>
          </a:p>
          <a:p>
            <a:pPr lvl="0"/>
            <a:r>
              <a:rPr lang="en-GB" b="1" dirty="0" smtClean="0"/>
              <a:t>Diagnostic tests for suspected cancer- </a:t>
            </a:r>
            <a:r>
              <a:rPr lang="en-GB" dirty="0" smtClean="0"/>
              <a:t>urgent USS and CT for suspected cancer. New FIT for bowel cancer.</a:t>
            </a:r>
          </a:p>
          <a:p>
            <a:pPr lvl="0"/>
            <a:r>
              <a:rPr lang="en-GB" b="1" dirty="0" smtClean="0"/>
              <a:t>Referrals for suspected cancer- </a:t>
            </a:r>
            <a:r>
              <a:rPr lang="en-GB" dirty="0" smtClean="0"/>
              <a:t>Establish E Referral system, new “vague symptoms” pathway.	</a:t>
            </a:r>
          </a:p>
          <a:p>
            <a:pPr lvl="0"/>
            <a:r>
              <a:rPr lang="en-GB" b="1" dirty="0" smtClean="0"/>
              <a:t>Prostate cancer – </a:t>
            </a:r>
            <a:r>
              <a:rPr lang="en-GB" dirty="0" smtClean="0"/>
              <a:t>audit patients, appointments and </a:t>
            </a:r>
            <a:r>
              <a:rPr lang="en-GB" dirty="0" err="1" smtClean="0"/>
              <a:t>zoladex</a:t>
            </a:r>
            <a:r>
              <a:rPr lang="en-GB" dirty="0" smtClean="0"/>
              <a:t> to help improve follow up.</a:t>
            </a:r>
            <a:endParaRPr lang="en-GB" dirty="0"/>
          </a:p>
        </p:txBody>
      </p:sp>
      <p:sp>
        <p:nvSpPr>
          <p:cNvPr id="7" name="TextBox 6"/>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308285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86808" cy="5786478"/>
          </a:xfrm>
        </p:spPr>
        <p:txBody>
          <a:bodyPr>
            <a:noAutofit/>
          </a:bodyPr>
          <a:lstStyle/>
          <a:p>
            <a:pPr lvl="0"/>
            <a:r>
              <a:rPr lang="en-GB" b="1" dirty="0" smtClean="0"/>
              <a:t>Cervical Screening  #25itstime -</a:t>
            </a:r>
            <a:r>
              <a:rPr lang="en-GB" dirty="0" smtClean="0"/>
              <a:t>Cancer champions  telephone offer appointments.</a:t>
            </a:r>
          </a:p>
          <a:p>
            <a:pPr lvl="0"/>
            <a:r>
              <a:rPr lang="en-GB" b="1" dirty="0" smtClean="0"/>
              <a:t>Bowel Cancer Screening </a:t>
            </a:r>
            <a:r>
              <a:rPr lang="en-GB" dirty="0" smtClean="0"/>
              <a:t>practice endorsement banner, re-order kits opportunistically, review patients with positive result.</a:t>
            </a:r>
          </a:p>
          <a:p>
            <a:pPr lvl="0"/>
            <a:r>
              <a:rPr lang="en-GB" b="1" dirty="0" smtClean="0"/>
              <a:t>Significant Event Audit – </a:t>
            </a:r>
            <a:r>
              <a:rPr lang="en-GB" dirty="0" smtClean="0">
                <a:solidFill>
                  <a:schemeClr val="tx1"/>
                </a:solidFill>
              </a:rPr>
              <a:t>Lung cancer.</a:t>
            </a:r>
          </a:p>
          <a:p>
            <a:pPr lvl="0"/>
            <a:r>
              <a:rPr lang="en-GB" b="1" dirty="0" smtClean="0"/>
              <a:t>Diagnostic tests for suspected cancer- </a:t>
            </a:r>
            <a:r>
              <a:rPr lang="en-GB" dirty="0" smtClean="0"/>
              <a:t>urgent USS and CT for suspected cancer. New FIT for bowel cancer.</a:t>
            </a:r>
          </a:p>
          <a:p>
            <a:pPr lvl="0"/>
            <a:r>
              <a:rPr lang="en-GB" b="1" dirty="0" smtClean="0"/>
              <a:t>Referrals for suspected cancer- </a:t>
            </a:r>
            <a:r>
              <a:rPr lang="en-GB" dirty="0" smtClean="0"/>
              <a:t>Establish E Referral system, new “vague symptoms” pathway.	</a:t>
            </a:r>
          </a:p>
          <a:p>
            <a:pPr lvl="0"/>
            <a:r>
              <a:rPr lang="en-GB" b="1" dirty="0" smtClean="0"/>
              <a:t>Prostate cancer – </a:t>
            </a:r>
            <a:r>
              <a:rPr lang="en-GB" dirty="0" smtClean="0"/>
              <a:t>audit patients, appointments and </a:t>
            </a:r>
            <a:r>
              <a:rPr lang="en-GB" dirty="0" err="1" smtClean="0"/>
              <a:t>zoladex</a:t>
            </a:r>
            <a:r>
              <a:rPr lang="en-GB" dirty="0" smtClean="0"/>
              <a:t> to help improve follow up.</a:t>
            </a:r>
            <a:endParaRPr lang="en-GB" dirty="0"/>
          </a:p>
        </p:txBody>
      </p:sp>
      <p:sp>
        <p:nvSpPr>
          <p:cNvPr id="7" name="TextBox 6"/>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520" y="116632"/>
            <a:ext cx="8229600" cy="1143000"/>
          </a:xfrm>
        </p:spPr>
        <p:txBody>
          <a:bodyPr>
            <a:normAutofit/>
          </a:bodyPr>
          <a:lstStyle/>
          <a:p>
            <a:r>
              <a:rPr lang="en-GB" sz="4800" dirty="0" smtClean="0"/>
              <a:t>Neil’s top 10 cancer tips 2018*</a:t>
            </a:r>
            <a:endParaRPr lang="en-GB" sz="4800" dirty="0"/>
          </a:p>
        </p:txBody>
      </p:sp>
      <p:sp>
        <p:nvSpPr>
          <p:cNvPr id="9" name="Content Placeholder 8"/>
          <p:cNvSpPr>
            <a:spLocks noGrp="1"/>
          </p:cNvSpPr>
          <p:nvPr>
            <p:ph idx="1"/>
          </p:nvPr>
        </p:nvSpPr>
        <p:spPr>
          <a:xfrm>
            <a:off x="0" y="1484784"/>
            <a:ext cx="9144000" cy="5256584"/>
          </a:xfrm>
        </p:spPr>
        <p:txBody>
          <a:bodyPr>
            <a:normAutofit fontScale="92500" lnSpcReduction="20000"/>
          </a:bodyPr>
          <a:lstStyle/>
          <a:p>
            <a:pPr marL="514350" indent="-514350">
              <a:buFont typeface="+mj-lt"/>
              <a:buAutoNum type="arabicPeriod"/>
            </a:pPr>
            <a:r>
              <a:rPr lang="en-GB" sz="3500" dirty="0" smtClean="0"/>
              <a:t>Support patients to engage</a:t>
            </a:r>
          </a:p>
          <a:p>
            <a:pPr marL="514350" indent="-514350">
              <a:buFont typeface="+mj-lt"/>
              <a:buAutoNum type="arabicPeriod"/>
            </a:pPr>
            <a:r>
              <a:rPr lang="en-GB" sz="3500" dirty="0" smtClean="0"/>
              <a:t>Inform men risks of PSA testing</a:t>
            </a:r>
          </a:p>
          <a:p>
            <a:pPr marL="514350" indent="-514350">
              <a:buFont typeface="+mj-lt"/>
              <a:buAutoNum type="arabicPeriod"/>
            </a:pPr>
            <a:r>
              <a:rPr lang="en-GB" sz="3500" dirty="0" smtClean="0"/>
              <a:t>Local guidance on prostate 2WR</a:t>
            </a:r>
          </a:p>
          <a:p>
            <a:pPr marL="514350" indent="-514350">
              <a:buFont typeface="+mj-lt"/>
              <a:buAutoNum type="arabicPeriod"/>
            </a:pPr>
            <a:r>
              <a:rPr lang="en-GB" sz="3500" dirty="0" smtClean="0"/>
              <a:t>Smoking very brief advice</a:t>
            </a:r>
          </a:p>
          <a:p>
            <a:pPr marL="514350" indent="-514350">
              <a:buFont typeface="+mj-lt"/>
              <a:buAutoNum type="arabicPeriod"/>
            </a:pPr>
            <a:r>
              <a:rPr lang="en-GB" sz="3500" dirty="0" smtClean="0"/>
              <a:t>Consider oncological emergencies</a:t>
            </a:r>
          </a:p>
          <a:p>
            <a:pPr marL="514350" indent="-514350">
              <a:buFont typeface="+mj-lt"/>
              <a:buAutoNum type="arabicPeriod"/>
            </a:pPr>
            <a:r>
              <a:rPr lang="en-GB" sz="3500" dirty="0" smtClean="0"/>
              <a:t>Use FIT (when available)</a:t>
            </a:r>
          </a:p>
          <a:p>
            <a:pPr marL="514350" indent="-514350">
              <a:buFont typeface="+mj-lt"/>
              <a:buAutoNum type="arabicPeriod"/>
            </a:pPr>
            <a:r>
              <a:rPr lang="en-GB" sz="3500" dirty="0" smtClean="0"/>
              <a:t>Process to work up patients with vague symptoms</a:t>
            </a:r>
          </a:p>
          <a:p>
            <a:pPr marL="514350" indent="-514350">
              <a:buFont typeface="+mj-lt"/>
              <a:buAutoNum type="arabicPeriod"/>
            </a:pPr>
            <a:r>
              <a:rPr lang="en-GB" sz="3500" dirty="0" smtClean="0"/>
              <a:t>Safety netting in practice</a:t>
            </a:r>
          </a:p>
          <a:p>
            <a:pPr marL="514350" indent="-514350">
              <a:buFont typeface="+mj-lt"/>
              <a:buAutoNum type="arabicPeriod"/>
            </a:pPr>
            <a:r>
              <a:rPr lang="en-GB" sz="3500" dirty="0" smtClean="0"/>
              <a:t>Beware false negatives/new symptom older person</a:t>
            </a:r>
          </a:p>
          <a:p>
            <a:pPr marL="514350" indent="-514350">
              <a:buFont typeface="+mj-lt"/>
              <a:buAutoNum type="arabicPeriod"/>
            </a:pPr>
            <a:r>
              <a:rPr lang="en-GB" sz="3500" dirty="0" smtClean="0"/>
              <a:t>Headache assessment</a:t>
            </a:r>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val="429410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4" y="2708920"/>
            <a:ext cx="8229600" cy="4525963"/>
          </a:xfrm>
        </p:spPr>
        <p:txBody>
          <a:bodyPr/>
          <a:lstStyle/>
          <a:p>
            <a:r>
              <a:rPr lang="en-GB" dirty="0" smtClean="0"/>
              <a:t>61 year old man has just retired. </a:t>
            </a:r>
          </a:p>
          <a:p>
            <a:r>
              <a:rPr lang="en-GB" dirty="0" smtClean="0"/>
              <a:t>Infrequent attendee.</a:t>
            </a:r>
          </a:p>
          <a:p>
            <a:r>
              <a:rPr lang="en-GB" dirty="0" smtClean="0"/>
              <a:t>One of his friends has recently been diagnosed with prostate cancer.</a:t>
            </a:r>
          </a:p>
          <a:p>
            <a:r>
              <a:rPr lang="en-GB" dirty="0" smtClean="0"/>
              <a:t>His partner has encouraged him to get a test.</a:t>
            </a:r>
          </a:p>
          <a:p>
            <a:r>
              <a:rPr lang="en-GB" dirty="0" smtClean="0"/>
              <a:t>What would you do?</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16633"/>
            <a:ext cx="1800200" cy="1800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443"/>
            <a:ext cx="8229600" cy="1143000"/>
          </a:xfrm>
        </p:spPr>
        <p:txBody>
          <a:bodyPr>
            <a:noAutofit/>
          </a:bodyPr>
          <a:lstStyle/>
          <a:p>
            <a:r>
              <a:rPr lang="en-GB" sz="7200" dirty="0" smtClean="0"/>
              <a:t>Prostate Cancer</a:t>
            </a:r>
            <a:endParaRPr lang="en-GB" sz="7200" dirty="0"/>
          </a:p>
        </p:txBody>
      </p:sp>
      <p:sp>
        <p:nvSpPr>
          <p:cNvPr id="3" name="Content Placeholder 2"/>
          <p:cNvSpPr>
            <a:spLocks noGrp="1"/>
          </p:cNvSpPr>
          <p:nvPr>
            <p:ph idx="1"/>
          </p:nvPr>
        </p:nvSpPr>
        <p:spPr>
          <a:xfrm>
            <a:off x="0" y="1600200"/>
            <a:ext cx="9144000" cy="5213176"/>
          </a:xfrm>
        </p:spPr>
        <p:txBody>
          <a:bodyPr>
            <a:normAutofit fontScale="85000" lnSpcReduction="10000"/>
          </a:bodyPr>
          <a:lstStyle/>
          <a:p>
            <a:r>
              <a:rPr lang="en-GB" sz="3800" dirty="0" smtClean="0"/>
              <a:t>Most common cancer in men (1/4 all male cancers)</a:t>
            </a:r>
          </a:p>
          <a:p>
            <a:r>
              <a:rPr lang="en-GB" sz="3800" dirty="0" smtClean="0"/>
              <a:t>Increases with age- so is rising as population ages</a:t>
            </a:r>
          </a:p>
          <a:p>
            <a:r>
              <a:rPr lang="en-GB" sz="3800" dirty="0" smtClean="0"/>
              <a:t>Men have 1/8 chance of having prostate cancer</a:t>
            </a:r>
          </a:p>
          <a:p>
            <a:pPr marL="0" indent="0">
              <a:buNone/>
            </a:pPr>
            <a:endParaRPr lang="en-GB" sz="3800" dirty="0" smtClean="0"/>
          </a:p>
          <a:p>
            <a:r>
              <a:rPr lang="en-GB" sz="3800" dirty="0" smtClean="0"/>
              <a:t>84% survive &gt;10 years, continues to improve</a:t>
            </a:r>
          </a:p>
          <a:p>
            <a:pPr marL="0" indent="0">
              <a:buNone/>
            </a:pPr>
            <a:endParaRPr lang="en-GB" sz="3800" dirty="0" smtClean="0"/>
          </a:p>
          <a:p>
            <a:r>
              <a:rPr lang="en-GB" sz="3800" dirty="0" smtClean="0"/>
              <a:t>Risks: age; black ethnic origin; family </a:t>
            </a:r>
            <a:r>
              <a:rPr lang="en-GB" sz="3800" dirty="0"/>
              <a:t>h</a:t>
            </a:r>
            <a:r>
              <a:rPr lang="en-GB" sz="3800" dirty="0" smtClean="0"/>
              <a:t>istory, obese (no modifiable risk factors)</a:t>
            </a:r>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15436" cy="1143000"/>
          </a:xfrm>
        </p:spPr>
        <p:txBody>
          <a:bodyPr>
            <a:normAutofit/>
          </a:bodyPr>
          <a:lstStyle/>
          <a:p>
            <a:r>
              <a:rPr lang="en-GB" dirty="0" smtClean="0"/>
              <a:t>PROSTATE CANCER- NICE Guidelines</a:t>
            </a:r>
            <a:endParaRPr lang="en-GB" dirty="0"/>
          </a:p>
        </p:txBody>
      </p:sp>
      <p:sp>
        <p:nvSpPr>
          <p:cNvPr id="3" name="Content Placeholder 2"/>
          <p:cNvSpPr>
            <a:spLocks noGrp="1"/>
          </p:cNvSpPr>
          <p:nvPr>
            <p:ph idx="1"/>
          </p:nvPr>
        </p:nvSpPr>
        <p:spPr>
          <a:xfrm>
            <a:off x="0" y="1428736"/>
            <a:ext cx="9144000" cy="5429264"/>
          </a:xfrm>
        </p:spPr>
        <p:txBody>
          <a:bodyPr>
            <a:noAutofit/>
          </a:bodyPr>
          <a:lstStyle/>
          <a:p>
            <a:pPr>
              <a:buNone/>
            </a:pPr>
            <a:r>
              <a:rPr lang="en-GB" dirty="0" smtClean="0"/>
              <a:t>Act on lower urinary tract symptoms</a:t>
            </a:r>
          </a:p>
          <a:p>
            <a:r>
              <a:rPr lang="en-GB" dirty="0" smtClean="0"/>
              <a:t>Nocturia, urinary frequency, hesitancy, </a:t>
            </a:r>
          </a:p>
          <a:p>
            <a:r>
              <a:rPr lang="en-GB" dirty="0" smtClean="0"/>
              <a:t>Urgency, retention, haematuria</a:t>
            </a:r>
          </a:p>
          <a:p>
            <a:r>
              <a:rPr lang="en-GB" dirty="0" smtClean="0"/>
              <a:t>Erectile dysfunction</a:t>
            </a:r>
          </a:p>
          <a:p>
            <a:pPr>
              <a:buNone/>
            </a:pPr>
            <a:endParaRPr lang="en-GB" dirty="0" smtClean="0"/>
          </a:p>
          <a:p>
            <a:pPr>
              <a:buNone/>
            </a:pPr>
            <a:r>
              <a:rPr lang="en-GB" dirty="0" smtClean="0"/>
              <a:t>Ensure not UTI</a:t>
            </a:r>
          </a:p>
          <a:p>
            <a:pPr>
              <a:buNone/>
            </a:pPr>
            <a:endParaRPr lang="en-GB" dirty="0" smtClean="0"/>
          </a:p>
          <a:p>
            <a:r>
              <a:rPr lang="en-GB" dirty="0" smtClean="0"/>
              <a:t>DRE- digital rectal examination</a:t>
            </a:r>
          </a:p>
          <a:p>
            <a:r>
              <a:rPr lang="en-GB" dirty="0" smtClean="0"/>
              <a:t>PSA test (no ejaculate or vigorous exercise &lt;48h)</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GB" dirty="0" smtClean="0"/>
              <a:t>PSA screening- not a good enough test</a:t>
            </a:r>
            <a:endParaRPr lang="en-GB" dirty="0"/>
          </a:p>
        </p:txBody>
      </p:sp>
      <p:sp>
        <p:nvSpPr>
          <p:cNvPr id="3" name="Content Placeholder 2"/>
          <p:cNvSpPr>
            <a:spLocks noGrp="1"/>
          </p:cNvSpPr>
          <p:nvPr>
            <p:ph idx="1"/>
          </p:nvPr>
        </p:nvSpPr>
        <p:spPr>
          <a:xfrm>
            <a:off x="0" y="1142984"/>
            <a:ext cx="9144000" cy="5043510"/>
          </a:xfrm>
        </p:spPr>
        <p:txBody>
          <a:bodyPr>
            <a:noAutofit/>
          </a:bodyPr>
          <a:lstStyle/>
          <a:p>
            <a:pPr>
              <a:buNone/>
            </a:pPr>
            <a:r>
              <a:rPr lang="en-GB" sz="3600" dirty="0" smtClean="0"/>
              <a:t>PSA - one off blood test 50-69y </a:t>
            </a:r>
          </a:p>
          <a:p>
            <a:pPr>
              <a:buNone/>
            </a:pPr>
            <a:r>
              <a:rPr lang="en-GB" sz="3600" dirty="0" smtClean="0"/>
              <a:t>(CRUK trial 2018- 400,000 men)</a:t>
            </a:r>
          </a:p>
          <a:p>
            <a:r>
              <a:rPr lang="en-GB" sz="3600" dirty="0" smtClean="0"/>
              <a:t>Found more prostate cancers</a:t>
            </a:r>
          </a:p>
          <a:p>
            <a:r>
              <a:rPr lang="en-GB" sz="3600" b="1" dirty="0" smtClean="0"/>
              <a:t>Did not save any more lives</a:t>
            </a:r>
          </a:p>
          <a:p>
            <a:r>
              <a:rPr lang="en-GB" sz="3600" dirty="0" smtClean="0"/>
              <a:t>Picks up cancers that unlikely to cause harm</a:t>
            </a:r>
          </a:p>
          <a:p>
            <a:r>
              <a:rPr lang="en-GB" sz="3600" dirty="0" smtClean="0"/>
              <a:t>Misses aggressive cancer</a:t>
            </a:r>
          </a:p>
        </p:txBody>
      </p:sp>
    </p:spTree>
    <p:extLst>
      <p:ext uri="{BB962C8B-B14F-4D97-AF65-F5344CB8AC3E}">
        <p14:creationId xmlns:p14="http://schemas.microsoft.com/office/powerpoint/2010/main" val="1311420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en-GB" sz="5300" dirty="0" smtClean="0"/>
              <a:t>Not sufficient evidence to justify population based PSA screening</a:t>
            </a:r>
            <a:r>
              <a:rPr lang="en-GB" dirty="0" smtClean="0"/>
              <a:t/>
            </a:r>
            <a:br>
              <a:rPr lang="en-GB" dirty="0" smtClean="0"/>
            </a:br>
            <a:endParaRPr lang="en-GB" dirty="0"/>
          </a:p>
        </p:txBody>
      </p:sp>
      <p:sp>
        <p:nvSpPr>
          <p:cNvPr id="3" name="Content Placeholder 2"/>
          <p:cNvSpPr>
            <a:spLocks noGrp="1"/>
          </p:cNvSpPr>
          <p:nvPr>
            <p:ph idx="1"/>
          </p:nvPr>
        </p:nvSpPr>
        <p:spPr>
          <a:xfrm>
            <a:off x="0" y="1857364"/>
            <a:ext cx="9144000" cy="4525963"/>
          </a:xfrm>
        </p:spPr>
        <p:txBody>
          <a:bodyPr/>
          <a:lstStyle/>
          <a:p>
            <a:r>
              <a:rPr lang="en-GB" sz="3600" dirty="0" smtClean="0"/>
              <a:t>Over investigation/ diagnosis/ treatment</a:t>
            </a:r>
          </a:p>
          <a:p>
            <a:r>
              <a:rPr lang="en-GB" sz="3600" dirty="0" smtClean="0"/>
              <a:t>Anxiety of cancer, and side effects –incontinence, erectile dysfunction- for decades</a:t>
            </a:r>
          </a:p>
          <a:p>
            <a:r>
              <a:rPr lang="en-GB" sz="3600" dirty="0" smtClean="0"/>
              <a:t>Significant risk of testing asymptomatic patients- men need to make informed decision</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a_screening_in_men_without_any_symptom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242" y="8689"/>
            <a:ext cx="6898758" cy="7798989"/>
          </a:xfrm>
          <a:prstGeom prst="rect">
            <a:avLst/>
          </a:prstGeom>
        </p:spPr>
      </p:pic>
      <p:sp>
        <p:nvSpPr>
          <p:cNvPr id="3" name="TextBox 2"/>
          <p:cNvSpPr txBox="1"/>
          <p:nvPr/>
        </p:nvSpPr>
        <p:spPr>
          <a:xfrm>
            <a:off x="0" y="1163782"/>
            <a:ext cx="2292708" cy="4031873"/>
          </a:xfrm>
          <a:prstGeom prst="rect">
            <a:avLst/>
          </a:prstGeom>
          <a:noFill/>
        </p:spPr>
        <p:txBody>
          <a:bodyPr wrap="square" rtlCol="0">
            <a:spAutoFit/>
          </a:bodyPr>
          <a:lstStyle/>
          <a:p>
            <a:r>
              <a:rPr lang="en-GB" sz="3200" dirty="0" smtClean="0"/>
              <a:t>No lives saved</a:t>
            </a:r>
          </a:p>
          <a:p>
            <a:endParaRPr lang="en-GB" sz="3200" dirty="0" smtClean="0"/>
          </a:p>
          <a:p>
            <a:r>
              <a:rPr lang="en-GB" sz="3200" dirty="0" smtClean="0"/>
              <a:t>2% over-treated</a:t>
            </a:r>
          </a:p>
          <a:p>
            <a:endParaRPr lang="en-GB" sz="3200" dirty="0" smtClean="0"/>
          </a:p>
          <a:p>
            <a:r>
              <a:rPr lang="en-GB" sz="3200" dirty="0" smtClean="0"/>
              <a:t>Act on symptoms!</a:t>
            </a:r>
            <a:endParaRPr lang="en-GB" sz="3200" dirty="0"/>
          </a:p>
        </p:txBody>
      </p:sp>
    </p:spTree>
    <p:extLst>
      <p:ext uri="{BB962C8B-B14F-4D97-AF65-F5344CB8AC3E}">
        <p14:creationId xmlns:p14="http://schemas.microsoft.com/office/powerpoint/2010/main" val="182252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normAutofit fontScale="90000"/>
          </a:bodyPr>
          <a:lstStyle/>
          <a:p>
            <a:r>
              <a:rPr lang="en-GB" sz="5400" dirty="0" smtClean="0"/>
              <a:t>What should a G.P. do</a:t>
            </a:r>
            <a:r>
              <a:rPr lang="en-GB" sz="5400" dirty="0"/>
              <a:t>? </a:t>
            </a:r>
            <a:r>
              <a:rPr lang="en-GB" sz="5400" dirty="0" smtClean="0"/>
              <a:t/>
            </a:r>
            <a:br>
              <a:rPr lang="en-GB" sz="5400" dirty="0" smtClean="0"/>
            </a:br>
            <a:r>
              <a:rPr lang="en-GB" sz="5400" dirty="0" smtClean="0"/>
              <a:t>Act </a:t>
            </a:r>
            <a:r>
              <a:rPr lang="en-GB" sz="5400" dirty="0"/>
              <a:t>on symptoms</a:t>
            </a:r>
            <a:br>
              <a:rPr lang="en-GB" sz="5400" dirty="0"/>
            </a:br>
            <a:endParaRPr lang="en-GB" sz="5400" dirty="0"/>
          </a:p>
        </p:txBody>
      </p:sp>
      <p:sp>
        <p:nvSpPr>
          <p:cNvPr id="3" name="Content Placeholder 2"/>
          <p:cNvSpPr>
            <a:spLocks noGrp="1"/>
          </p:cNvSpPr>
          <p:nvPr>
            <p:ph idx="1"/>
          </p:nvPr>
        </p:nvSpPr>
        <p:spPr>
          <a:xfrm>
            <a:off x="0" y="1285860"/>
            <a:ext cx="9144000" cy="5286388"/>
          </a:xfrm>
        </p:spPr>
        <p:txBody>
          <a:bodyPr>
            <a:noAutofit/>
          </a:bodyPr>
          <a:lstStyle/>
          <a:p>
            <a:r>
              <a:rPr lang="en-GB" dirty="0" smtClean="0"/>
              <a:t>Do not proactively raise issue of PSA testing with asymptomatic men</a:t>
            </a:r>
          </a:p>
          <a:p>
            <a:r>
              <a:rPr lang="en-GB" u="sng" dirty="0" smtClean="0"/>
              <a:t>If asked- discuss pros and cons </a:t>
            </a:r>
            <a:r>
              <a:rPr lang="en-GB" dirty="0" smtClean="0"/>
              <a:t>(CRUK, PCUK)</a:t>
            </a:r>
          </a:p>
          <a:p>
            <a:r>
              <a:rPr lang="en-GB" dirty="0" smtClean="0"/>
              <a:t>Consider higher risk group: black ethnic origin (x2) family history, obese</a:t>
            </a:r>
          </a:p>
          <a:p>
            <a:pPr marL="0" indent="0">
              <a:buNone/>
            </a:pPr>
            <a:endParaRPr lang="en-GB" dirty="0" smtClean="0"/>
          </a:p>
          <a:p>
            <a:pPr>
              <a:buNone/>
            </a:pPr>
            <a:r>
              <a:rPr lang="en-GB" dirty="0" smtClean="0"/>
              <a:t>Offer PSA men over 50 if they make informed decision- + DRE</a:t>
            </a:r>
          </a:p>
          <a:p>
            <a:pPr>
              <a:buNone/>
            </a:pPr>
            <a:r>
              <a:rPr lang="en-GB" dirty="0" smtClean="0"/>
              <a:t>Option- if &lt;2 lifetime risk is v low and not repeat</a:t>
            </a:r>
          </a:p>
          <a:p>
            <a:pPr>
              <a:buNone/>
            </a:pPr>
            <a:endParaRPr lang="en-GB" dirty="0"/>
          </a:p>
        </p:txBody>
      </p:sp>
    </p:spTree>
    <p:extLst>
      <p:ext uri="{BB962C8B-B14F-4D97-AF65-F5344CB8AC3E}">
        <p14:creationId xmlns:p14="http://schemas.microsoft.com/office/powerpoint/2010/main" val="3958261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1143000"/>
          </a:xfrm>
        </p:spPr>
        <p:txBody>
          <a:bodyPr>
            <a:normAutofit fontScale="90000"/>
          </a:bodyPr>
          <a:lstStyle/>
          <a:p>
            <a:r>
              <a:rPr lang="en-GB" dirty="0" smtClean="0"/>
              <a:t>Future opportunities for Prostate Cancer</a:t>
            </a:r>
            <a:endParaRPr lang="en-GB" dirty="0"/>
          </a:p>
        </p:txBody>
      </p:sp>
      <p:sp>
        <p:nvSpPr>
          <p:cNvPr id="3" name="Content Placeholder 2"/>
          <p:cNvSpPr>
            <a:spLocks noGrp="1"/>
          </p:cNvSpPr>
          <p:nvPr>
            <p:ph idx="1"/>
          </p:nvPr>
        </p:nvSpPr>
        <p:spPr>
          <a:xfrm>
            <a:off x="0" y="1600200"/>
            <a:ext cx="9144000" cy="5069160"/>
          </a:xfrm>
        </p:spPr>
        <p:txBody>
          <a:bodyPr>
            <a:normAutofit lnSpcReduction="10000"/>
          </a:bodyPr>
          <a:lstStyle/>
          <a:p>
            <a:r>
              <a:rPr lang="en-GB" dirty="0" smtClean="0"/>
              <a:t>Prostate cancer UK recommends refer all men with PSA &gt;3 (not age related threshold)</a:t>
            </a:r>
          </a:p>
          <a:p>
            <a:r>
              <a:rPr lang="en-GB" dirty="0" smtClean="0"/>
              <a:t>Baseline PSA could predict future cancer risk</a:t>
            </a:r>
          </a:p>
          <a:p>
            <a:r>
              <a:rPr lang="en-GB" dirty="0" smtClean="0"/>
              <a:t>Proposed screen aged 60 PSA &lt;1 reassure, PSA &gt;3 continue screening, PSA 1-3 individualised decision</a:t>
            </a:r>
          </a:p>
          <a:p>
            <a:pPr marL="0" indent="0">
              <a:buNone/>
            </a:pPr>
            <a:endParaRPr lang="en-GB" dirty="0" smtClean="0"/>
          </a:p>
          <a:p>
            <a:r>
              <a:rPr lang="en-GB" dirty="0" smtClean="0"/>
              <a:t>Research into distinguishing potentially lethal prostate cancers</a:t>
            </a:r>
          </a:p>
          <a:p>
            <a:r>
              <a:rPr lang="en-GB" dirty="0" smtClean="0"/>
              <a:t>MRI scanning - map out size, location and potential aggressive cancers/ reducing painful biopsy.</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4402832" cy="2146250"/>
          </a:xfrm>
        </p:spPr>
        <p:txBody>
          <a:bodyPr>
            <a:normAutofit/>
          </a:bodyPr>
          <a:lstStyle/>
          <a:p>
            <a:r>
              <a:rPr lang="en-GB" sz="6600" dirty="0" smtClean="0"/>
              <a:t>Slides and handouts*</a:t>
            </a:r>
            <a:endParaRPr lang="en-GB" sz="66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531440"/>
            <a:ext cx="4326902" cy="4326902"/>
          </a:xfrm>
        </p:spPr>
      </p:pic>
      <p:sp>
        <p:nvSpPr>
          <p:cNvPr id="5" name="Content Placeholder 4"/>
          <p:cNvSpPr>
            <a:spLocks noGrp="1"/>
          </p:cNvSpPr>
          <p:nvPr>
            <p:ph sz="half" idx="2"/>
          </p:nvPr>
        </p:nvSpPr>
        <p:spPr>
          <a:xfrm>
            <a:off x="323528" y="3140968"/>
            <a:ext cx="8424936" cy="4525963"/>
          </a:xfrm>
        </p:spPr>
        <p:txBody>
          <a:bodyPr>
            <a:normAutofit/>
          </a:bodyPr>
          <a:lstStyle/>
          <a:p>
            <a:r>
              <a:rPr lang="en-GB" sz="6000" dirty="0"/>
              <a:t>g</a:t>
            </a:r>
            <a:r>
              <a:rPr lang="en-GB" sz="6000" dirty="0" smtClean="0"/>
              <a:t>pteamnet.co.uk</a:t>
            </a:r>
          </a:p>
          <a:p>
            <a:r>
              <a:rPr lang="en-GB" sz="6000" dirty="0"/>
              <a:t>c</a:t>
            </a:r>
            <a:r>
              <a:rPr lang="en-GB" sz="6000" dirty="0" smtClean="0"/>
              <a:t>linical support/cancer</a:t>
            </a:r>
          </a:p>
          <a:p>
            <a:r>
              <a:rPr lang="en-GB" sz="6000" smtClean="0"/>
              <a:t>Or search in </a:t>
            </a:r>
            <a:r>
              <a:rPr lang="en-GB" sz="6000" dirty="0" smtClean="0"/>
              <a:t>library</a:t>
            </a:r>
            <a:endParaRPr lang="en-GB" sz="6000" dirty="0"/>
          </a:p>
        </p:txBody>
      </p:sp>
    </p:spTree>
    <p:extLst>
      <p:ext uri="{BB962C8B-B14F-4D97-AF65-F5344CB8AC3E}">
        <p14:creationId xmlns:p14="http://schemas.microsoft.com/office/powerpoint/2010/main" val="3033371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t>CONSULTANT VIEW- PROSTATE</a:t>
            </a:r>
            <a:br>
              <a:rPr lang="en-GB" sz="4800" b="1" dirty="0" smtClean="0"/>
            </a:br>
            <a:r>
              <a:rPr lang="en-GB" sz="4800" b="1" dirty="0" smtClean="0"/>
              <a:t>Mr Mohan-Pillai</a:t>
            </a:r>
            <a:endParaRPr lang="en-GB" sz="4800" b="1" dirty="0"/>
          </a:p>
        </p:txBody>
      </p:sp>
      <p:sp>
        <p:nvSpPr>
          <p:cNvPr id="3" name="Content Placeholder 2"/>
          <p:cNvSpPr>
            <a:spLocks noGrp="1"/>
          </p:cNvSpPr>
          <p:nvPr>
            <p:ph idx="1"/>
          </p:nvPr>
        </p:nvSpPr>
        <p:spPr>
          <a:xfrm>
            <a:off x="0" y="1600200"/>
            <a:ext cx="9144000" cy="5257800"/>
          </a:xfrm>
        </p:spPr>
        <p:txBody>
          <a:bodyPr/>
          <a:lstStyle/>
          <a:p>
            <a:r>
              <a:rPr lang="en-GB" sz="3600" dirty="0" smtClean="0"/>
              <a:t>What does a malignant prostate feel like?</a:t>
            </a:r>
          </a:p>
          <a:p>
            <a:r>
              <a:rPr lang="en-GB" sz="3600" dirty="0" smtClean="0"/>
              <a:t>Does a DRE interfere with PSA result?</a:t>
            </a:r>
          </a:p>
          <a:p>
            <a:r>
              <a:rPr lang="en-GB" sz="3600" dirty="0" smtClean="0"/>
              <a:t>What to do about </a:t>
            </a:r>
            <a:r>
              <a:rPr lang="en-GB" sz="3600" dirty="0" err="1" smtClean="0"/>
              <a:t>haemospermia</a:t>
            </a:r>
            <a:r>
              <a:rPr lang="en-GB" sz="3600" dirty="0" smtClean="0"/>
              <a:t>?</a:t>
            </a:r>
          </a:p>
          <a:p>
            <a:r>
              <a:rPr lang="en-GB" sz="3600" dirty="0" smtClean="0"/>
              <a:t>Potential of MRI as diagnostic tool?</a:t>
            </a:r>
          </a:p>
          <a:p>
            <a:r>
              <a:rPr lang="en-GB" sz="3600" dirty="0" smtClean="0"/>
              <a:t>Stratified risk follow up of prostate cancer survivors- who will be discharged to G.P.?</a:t>
            </a:r>
          </a:p>
          <a:p>
            <a:r>
              <a:rPr lang="en-GB" sz="3600" dirty="0"/>
              <a:t>When to refer (local recommendations)?</a:t>
            </a:r>
          </a:p>
          <a:p>
            <a:pPr marL="0" indent="0">
              <a:buNone/>
            </a:pPr>
            <a:endParaRPr lang="en-GB" sz="3600" dirty="0" smtClean="0"/>
          </a:p>
          <a:p>
            <a:pPr>
              <a:buNone/>
            </a:pPr>
            <a:endParaRPr lang="en-GB" dirty="0" smtClean="0"/>
          </a:p>
          <a:p>
            <a:endParaRPr lang="en-GB" dirty="0"/>
          </a:p>
        </p:txBody>
      </p:sp>
    </p:spTree>
    <p:extLst>
      <p:ext uri="{BB962C8B-B14F-4D97-AF65-F5344CB8AC3E}">
        <p14:creationId xmlns:p14="http://schemas.microsoft.com/office/powerpoint/2010/main" val="147125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643710"/>
          </a:xfrm>
        </p:spPr>
        <p:txBody>
          <a:bodyPr>
            <a:normAutofit/>
          </a:bodyPr>
          <a:lstStyle/>
          <a:p>
            <a:pPr>
              <a:buNone/>
            </a:pPr>
            <a:r>
              <a:rPr lang="en-GB" sz="2000" b="1" dirty="0" smtClean="0"/>
              <a:t>Refer men if their prostate feels malignant on digital rectal examination</a:t>
            </a:r>
            <a:endParaRPr lang="en-GB" sz="2000" dirty="0" smtClean="0"/>
          </a:p>
          <a:p>
            <a:pPr>
              <a:buNone/>
            </a:pPr>
            <a:r>
              <a:rPr lang="en-GB" sz="2000" b="1" dirty="0" smtClean="0"/>
              <a:t>Refer men if their PSA levels are above the age specific reference range  </a:t>
            </a:r>
            <a:endParaRPr lang="en-GB" sz="2000" dirty="0" smtClean="0"/>
          </a:p>
          <a:p>
            <a:pPr>
              <a:buNone/>
            </a:pPr>
            <a:r>
              <a:rPr lang="en-GB" sz="2000" b="1" dirty="0" smtClean="0"/>
              <a:t>Elevated age specific PSA with life expectancy &gt; 10 years     Age 50 – 59: =/&gt; 3.5</a:t>
            </a:r>
            <a:endParaRPr lang="en-GB" sz="2000" dirty="0" smtClean="0"/>
          </a:p>
          <a:p>
            <a:pPr>
              <a:buNone/>
            </a:pPr>
            <a:r>
              <a:rPr lang="en-GB" sz="2000" b="1" dirty="0" smtClean="0"/>
              <a:t>                                                                                                                    60 – 69: =/&gt; 4.5</a:t>
            </a:r>
            <a:endParaRPr lang="en-GB" sz="2000" dirty="0" smtClean="0"/>
          </a:p>
          <a:p>
            <a:pPr>
              <a:buNone/>
            </a:pPr>
            <a:r>
              <a:rPr lang="en-GB" sz="2000" b="1" dirty="0" smtClean="0"/>
              <a:t>	                                                                                                              70+:       =/&gt; 6.5</a:t>
            </a:r>
            <a:endParaRPr lang="en-GB" sz="2000" dirty="0" smtClean="0"/>
          </a:p>
          <a:p>
            <a:pPr marL="0" indent="0">
              <a:buNone/>
            </a:pPr>
            <a:endParaRPr lang="en-GB" sz="2000" i="1" dirty="0" smtClean="0"/>
          </a:p>
          <a:p>
            <a:pPr>
              <a:buNone/>
            </a:pPr>
            <a:r>
              <a:rPr lang="en-GB" sz="2000" i="1" dirty="0" smtClean="0"/>
              <a:t>Local guidance recommends: </a:t>
            </a:r>
            <a:endParaRPr lang="en-GB" sz="2000" dirty="0" smtClean="0"/>
          </a:p>
          <a:p>
            <a:pPr lvl="0"/>
            <a:r>
              <a:rPr lang="en-GB" sz="2000" i="1" dirty="0" smtClean="0"/>
              <a:t>if the PSA is marginally above the age specific range </a:t>
            </a:r>
            <a:r>
              <a:rPr lang="en-GB" sz="2000" i="1" u="sng" dirty="0" smtClean="0"/>
              <a:t>(&lt;10ug/l</a:t>
            </a:r>
            <a:r>
              <a:rPr lang="en-GB" sz="2000" i="1" dirty="0" smtClean="0"/>
              <a:t>) and the Prostate feels benign then </a:t>
            </a:r>
            <a:r>
              <a:rPr lang="en-GB" sz="2000" i="1" u="sng" dirty="0" smtClean="0"/>
              <a:t>repeat the test after 2 to 4 weeks </a:t>
            </a:r>
            <a:r>
              <a:rPr lang="en-GB" sz="2000" i="1" dirty="0" smtClean="0"/>
              <a:t>and only refer if still elevated.(If PSA &gt;10ug/l or prostate feels abnormal refer immediately)  </a:t>
            </a:r>
            <a:endParaRPr lang="en-GB" sz="2000" dirty="0" smtClean="0"/>
          </a:p>
          <a:p>
            <a:pPr lvl="0"/>
            <a:r>
              <a:rPr lang="en-GB" sz="2000" i="1" dirty="0" smtClean="0"/>
              <a:t>To delay PSA testing until 1 month after a urinary tract infection or urinary retention unless the prostate feels frankly malignant.</a:t>
            </a:r>
            <a:endParaRPr lang="en-GB" sz="2000" dirty="0" smtClean="0"/>
          </a:p>
          <a:p>
            <a:r>
              <a:rPr lang="en-GB" sz="2000" i="1" dirty="0" smtClean="0"/>
              <a:t>Not to routinely test PSA in men over 80 unless they have symptoms or signs suggestive of progressive / metastatic disease or they have a life expectancy of &gt;10 years</a:t>
            </a:r>
            <a:endParaRPr lang="en-GB"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600690" cy="936104"/>
          </a:xfrm>
        </p:spPr>
        <p:txBody>
          <a:bodyPr>
            <a:normAutofit fontScale="90000"/>
          </a:bodyPr>
          <a:lstStyle/>
          <a:p>
            <a:r>
              <a:rPr lang="en-GB" b="1" dirty="0" smtClean="0"/>
              <a:t>PROSTATE FOLLOW UP REDESIGN</a:t>
            </a:r>
            <a:endParaRPr lang="en-GB" b="1" dirty="0"/>
          </a:p>
        </p:txBody>
      </p:sp>
      <p:sp>
        <p:nvSpPr>
          <p:cNvPr id="3" name="Content Placeholder 2"/>
          <p:cNvSpPr>
            <a:spLocks noGrp="1"/>
          </p:cNvSpPr>
          <p:nvPr>
            <p:ph sz="quarter" idx="13"/>
          </p:nvPr>
        </p:nvSpPr>
        <p:spPr>
          <a:xfrm>
            <a:off x="467544" y="1772816"/>
            <a:ext cx="4248472" cy="4353347"/>
          </a:xfrm>
        </p:spPr>
        <p:txBody>
          <a:bodyPr>
            <a:normAutofit fontScale="92500" lnSpcReduction="20000"/>
          </a:bodyPr>
          <a:lstStyle/>
          <a:p>
            <a:pPr lvl="0">
              <a:buNone/>
            </a:pPr>
            <a:r>
              <a:rPr lang="en-GB" sz="3000" dirty="0" smtClean="0"/>
              <a:t>EMIS Search </a:t>
            </a:r>
          </a:p>
          <a:p>
            <a:pPr lvl="0"/>
            <a:r>
              <a:rPr lang="en-US" sz="3000" dirty="0" smtClean="0"/>
              <a:t>All patients with malignant neoplasm of prostate B46</a:t>
            </a:r>
            <a:endParaRPr lang="en-GB" sz="3000" dirty="0" smtClean="0"/>
          </a:p>
          <a:p>
            <a:pPr lvl="0"/>
            <a:r>
              <a:rPr lang="en-US" sz="3000" dirty="0" smtClean="0"/>
              <a:t>Number diagnosed within the last year</a:t>
            </a:r>
            <a:endParaRPr lang="en-GB" sz="3000" dirty="0" smtClean="0"/>
          </a:p>
          <a:p>
            <a:pPr lvl="0"/>
            <a:r>
              <a:rPr lang="en-US" sz="3000" dirty="0" smtClean="0"/>
              <a:t>Number of G.P. consultations in last year.</a:t>
            </a:r>
            <a:endParaRPr lang="en-GB" sz="3000" dirty="0" smtClean="0"/>
          </a:p>
          <a:p>
            <a:pPr lvl="0"/>
            <a:r>
              <a:rPr lang="en-US" sz="3000" dirty="0" smtClean="0"/>
              <a:t>Number of </a:t>
            </a:r>
            <a:r>
              <a:rPr lang="en-US" sz="3000" dirty="0" err="1" smtClean="0"/>
              <a:t>zoladex</a:t>
            </a:r>
            <a:r>
              <a:rPr lang="en-US" sz="3000" dirty="0" smtClean="0"/>
              <a:t> injections in last year</a:t>
            </a:r>
          </a:p>
          <a:p>
            <a:endParaRPr lang="en-GB" dirty="0"/>
          </a:p>
        </p:txBody>
      </p:sp>
      <p:sp>
        <p:nvSpPr>
          <p:cNvPr id="4" name="Content Placeholder 3"/>
          <p:cNvSpPr>
            <a:spLocks noGrp="1"/>
          </p:cNvSpPr>
          <p:nvPr>
            <p:ph sz="quarter" idx="14"/>
          </p:nvPr>
        </p:nvSpPr>
        <p:spPr>
          <a:xfrm>
            <a:off x="4648200" y="1600200"/>
            <a:ext cx="4067204" cy="4525963"/>
          </a:xfrm>
        </p:spPr>
        <p:txBody>
          <a:bodyPr>
            <a:normAutofit fontScale="92500" lnSpcReduction="10000"/>
          </a:bodyPr>
          <a:lstStyle/>
          <a:p>
            <a:r>
              <a:rPr lang="en-GB" sz="3000" dirty="0" smtClean="0"/>
              <a:t>Inform risk stratified follow up prostate cancer</a:t>
            </a:r>
          </a:p>
          <a:p>
            <a:r>
              <a:rPr lang="en-US" sz="3000" dirty="0" smtClean="0"/>
              <a:t>Establish a PSA follow up system for  low risk patients. </a:t>
            </a:r>
          </a:p>
          <a:p>
            <a:pPr lvl="0"/>
            <a:r>
              <a:rPr lang="en-US" sz="3000" dirty="0" smtClean="0"/>
              <a:t>Understand primary care workload </a:t>
            </a:r>
          </a:p>
          <a:p>
            <a:pPr lvl="0"/>
            <a:r>
              <a:rPr lang="en-US" sz="3000" dirty="0" smtClean="0"/>
              <a:t>Improve patient care</a:t>
            </a:r>
            <a:endParaRPr lang="en-GB" sz="3000" dirty="0" smtClean="0"/>
          </a:p>
          <a:p>
            <a:endParaRPr lang="en-GB" dirty="0" smtClean="0"/>
          </a:p>
          <a:p>
            <a:endParaRPr lang="en-GB" dirty="0"/>
          </a:p>
        </p:txBody>
      </p:sp>
      <p:sp>
        <p:nvSpPr>
          <p:cNvPr id="7" name="TextBox 6"/>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140554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724128" y="260648"/>
            <a:ext cx="3312368" cy="4824536"/>
          </a:xfrm>
        </p:spPr>
        <p:txBody>
          <a:bodyPr>
            <a:noAutofit/>
          </a:bodyPr>
          <a:lstStyle/>
          <a:p>
            <a:pPr marL="0" indent="0">
              <a:buNone/>
            </a:pPr>
            <a:r>
              <a:rPr lang="en-GB" sz="3600" dirty="0" smtClean="0"/>
              <a:t>Smoking causes </a:t>
            </a:r>
          </a:p>
          <a:p>
            <a:r>
              <a:rPr lang="en-GB" sz="3600" dirty="0" smtClean="0"/>
              <a:t>&gt;15% of all cancers</a:t>
            </a:r>
          </a:p>
          <a:p>
            <a:r>
              <a:rPr lang="en-GB" sz="3600" dirty="0" smtClean="0"/>
              <a:t>&gt;50,000 avoidable cancer deaths per year in UK</a:t>
            </a:r>
          </a:p>
          <a:p>
            <a:r>
              <a:rPr lang="en-GB" sz="3600" dirty="0" smtClean="0"/>
              <a:t>+ CVD</a:t>
            </a:r>
            <a:endParaRPr lang="en-GB"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8027"/>
            <a:ext cx="5724128" cy="6944769"/>
          </a:xfrm>
        </p:spPr>
      </p:pic>
    </p:spTree>
    <p:extLst>
      <p:ext uri="{BB962C8B-B14F-4D97-AF65-F5344CB8AC3E}">
        <p14:creationId xmlns:p14="http://schemas.microsoft.com/office/powerpoint/2010/main" val="3146220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83"/>
            <a:ext cx="9144000" cy="4525963"/>
          </a:xfrm>
        </p:spPr>
        <p:txBody>
          <a:bodyPr>
            <a:normAutofit/>
          </a:bodyPr>
          <a:lstStyle/>
          <a:p>
            <a:r>
              <a:rPr lang="en-GB" dirty="0" smtClean="0"/>
              <a:t>A 38 year old man attends for the first time with a productive cough</a:t>
            </a:r>
          </a:p>
          <a:p>
            <a:r>
              <a:rPr lang="en-GB" dirty="0" smtClean="0"/>
              <a:t>He smokes 20 cigarettes daily</a:t>
            </a:r>
          </a:p>
          <a:p>
            <a:r>
              <a:rPr lang="en-GB" dirty="0" smtClean="0"/>
              <a:t>In the real world as a G.P. how can you assess his dependence and offer very brief advice?</a:t>
            </a:r>
          </a:p>
          <a:p>
            <a:r>
              <a:rPr lang="en-GB" dirty="0" smtClean="0"/>
              <a:t>What should you say if he asks about E cigarettes?</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GB" sz="6000" dirty="0" smtClean="0"/>
              <a:t>LUNG CANCER</a:t>
            </a:r>
            <a:endParaRPr lang="en-GB" sz="6000" dirty="0"/>
          </a:p>
        </p:txBody>
      </p:sp>
      <p:sp>
        <p:nvSpPr>
          <p:cNvPr id="3" name="Content Placeholder 2"/>
          <p:cNvSpPr>
            <a:spLocks noGrp="1"/>
          </p:cNvSpPr>
          <p:nvPr>
            <p:ph idx="1"/>
          </p:nvPr>
        </p:nvSpPr>
        <p:spPr>
          <a:xfrm>
            <a:off x="0" y="1428736"/>
            <a:ext cx="9144000" cy="4525963"/>
          </a:xfrm>
        </p:spPr>
        <p:txBody>
          <a:bodyPr>
            <a:noAutofit/>
          </a:bodyPr>
          <a:lstStyle/>
          <a:p>
            <a:pPr marL="0" indent="0">
              <a:buNone/>
            </a:pPr>
            <a:r>
              <a:rPr lang="en-GB" sz="4000" dirty="0" smtClean="0"/>
              <a:t>SMOKING </a:t>
            </a:r>
          </a:p>
          <a:p>
            <a:pPr>
              <a:buFont typeface="Arial"/>
              <a:buChar char="•"/>
            </a:pPr>
            <a:r>
              <a:rPr lang="en-GB" sz="4000" dirty="0" smtClean="0"/>
              <a:t>24x risk lung cancer</a:t>
            </a:r>
          </a:p>
          <a:p>
            <a:pPr>
              <a:buFont typeface="Arial"/>
              <a:buChar char="•"/>
            </a:pPr>
            <a:r>
              <a:rPr lang="en-GB" sz="4000" dirty="0" smtClean="0"/>
              <a:t>Passive smoking increases risk by 25%</a:t>
            </a:r>
          </a:p>
          <a:p>
            <a:pPr>
              <a:buFont typeface="Arial"/>
              <a:buChar char="•"/>
            </a:pPr>
            <a:r>
              <a:rPr lang="en-GB" sz="4000" dirty="0" smtClean="0"/>
              <a:t>Shortens life by 11-12 years</a:t>
            </a:r>
          </a:p>
          <a:p>
            <a:pPr>
              <a:buFont typeface="Arial"/>
              <a:buChar char="•"/>
            </a:pPr>
            <a:r>
              <a:rPr lang="en-GB" sz="4000" dirty="0" smtClean="0"/>
              <a:t>Quitting &lt;30y almost normalises life expectancy, &lt;40y reduces risk by 90%</a:t>
            </a:r>
          </a:p>
        </p:txBody>
      </p:sp>
    </p:spTree>
    <p:extLst>
      <p:ext uri="{BB962C8B-B14F-4D97-AF65-F5344CB8AC3E}">
        <p14:creationId xmlns:p14="http://schemas.microsoft.com/office/powerpoint/2010/main" val="3901045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US" sz="4800" dirty="0" smtClean="0"/>
              <a:t>SMOKING CESSATION</a:t>
            </a:r>
            <a:endParaRPr lang="en-US" sz="4800" dirty="0"/>
          </a:p>
        </p:txBody>
      </p:sp>
      <p:sp>
        <p:nvSpPr>
          <p:cNvPr id="3" name="Content Placeholder 2"/>
          <p:cNvSpPr>
            <a:spLocks noGrp="1"/>
          </p:cNvSpPr>
          <p:nvPr>
            <p:ph idx="1"/>
          </p:nvPr>
        </p:nvSpPr>
        <p:spPr>
          <a:xfrm>
            <a:off x="0" y="1196752"/>
            <a:ext cx="9036496" cy="5257800"/>
          </a:xfrm>
        </p:spPr>
        <p:txBody>
          <a:bodyPr>
            <a:normAutofit fontScale="92500"/>
          </a:bodyPr>
          <a:lstStyle/>
          <a:p>
            <a:r>
              <a:rPr lang="en-US" sz="3500" dirty="0" smtClean="0"/>
              <a:t>Reduces not only cancer risk</a:t>
            </a:r>
          </a:p>
          <a:p>
            <a:r>
              <a:rPr lang="en-US" sz="3500" dirty="0" smtClean="0"/>
              <a:t>Depression, anxiety, quality life improved</a:t>
            </a:r>
          </a:p>
          <a:p>
            <a:r>
              <a:rPr lang="en-US" sz="3500" dirty="0" smtClean="0"/>
              <a:t>Harm reduction- cut down help on path to quit</a:t>
            </a:r>
          </a:p>
          <a:p>
            <a:pPr marL="0" indent="0">
              <a:buNone/>
            </a:pPr>
            <a:endParaRPr lang="en-US" sz="3500" dirty="0" smtClean="0"/>
          </a:p>
          <a:p>
            <a:r>
              <a:rPr lang="en-US" sz="3500" dirty="0" smtClean="0"/>
              <a:t>Success without support </a:t>
            </a:r>
            <a:r>
              <a:rPr lang="en-US" sz="3500" b="1" dirty="0" smtClean="0"/>
              <a:t>3-5%</a:t>
            </a:r>
            <a:r>
              <a:rPr lang="en-US" sz="3500" dirty="0" smtClean="0"/>
              <a:t> at 12 months</a:t>
            </a:r>
          </a:p>
          <a:p>
            <a:r>
              <a:rPr lang="en-US" sz="3500" dirty="0" smtClean="0"/>
              <a:t>Brief intervention increases this by 66%</a:t>
            </a:r>
          </a:p>
          <a:p>
            <a:r>
              <a:rPr lang="en-US" sz="3500" dirty="0" smtClean="0"/>
              <a:t>Add in drugs and increases by a further 100%</a:t>
            </a:r>
          </a:p>
          <a:p>
            <a:r>
              <a:rPr lang="en-US" sz="3500" dirty="0" smtClean="0"/>
              <a:t>Regimes have equal effect (nicotine patch OR </a:t>
            </a:r>
            <a:r>
              <a:rPr lang="en-US" sz="3500" dirty="0" err="1" smtClean="0"/>
              <a:t>varenicline</a:t>
            </a:r>
            <a:r>
              <a:rPr lang="en-US" sz="3500" dirty="0" smtClean="0"/>
              <a:t> OR combination) </a:t>
            </a:r>
            <a:r>
              <a:rPr lang="en-US" sz="3500" b="1" dirty="0" smtClean="0"/>
              <a:t>20%</a:t>
            </a:r>
            <a:r>
              <a:rPr lang="en-US" sz="3500" dirty="0" smtClean="0"/>
              <a:t> success at 12 m</a:t>
            </a:r>
          </a:p>
          <a:p>
            <a:endParaRPr lang="en-US" dirty="0"/>
          </a:p>
        </p:txBody>
      </p:sp>
    </p:spTree>
    <p:extLst>
      <p:ext uri="{BB962C8B-B14F-4D97-AF65-F5344CB8AC3E}">
        <p14:creationId xmlns:p14="http://schemas.microsoft.com/office/powerpoint/2010/main" val="361347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580112" cy="1143000"/>
          </a:xfrm>
        </p:spPr>
        <p:txBody>
          <a:bodyPr>
            <a:normAutofit/>
          </a:bodyPr>
          <a:lstStyle/>
          <a:p>
            <a:r>
              <a:rPr lang="en-US" dirty="0" smtClean="0"/>
              <a:t>What should a G.P. do?</a:t>
            </a:r>
            <a:endParaRPr lang="en-US" dirty="0"/>
          </a:p>
        </p:txBody>
      </p:sp>
      <p:sp>
        <p:nvSpPr>
          <p:cNvPr id="3" name="Content Placeholder 2"/>
          <p:cNvSpPr>
            <a:spLocks noGrp="1"/>
          </p:cNvSpPr>
          <p:nvPr>
            <p:ph idx="1"/>
          </p:nvPr>
        </p:nvSpPr>
        <p:spPr>
          <a:xfrm>
            <a:off x="107504" y="2132856"/>
            <a:ext cx="8229600" cy="4725144"/>
          </a:xfrm>
        </p:spPr>
        <p:txBody>
          <a:bodyPr>
            <a:normAutofit fontScale="85000" lnSpcReduction="20000"/>
          </a:bodyPr>
          <a:lstStyle/>
          <a:p>
            <a:pPr marL="0" indent="0">
              <a:buNone/>
            </a:pPr>
            <a:r>
              <a:rPr lang="en-US" b="1" dirty="0" smtClean="0"/>
              <a:t>Dependence</a:t>
            </a:r>
            <a:r>
              <a:rPr lang="en-US" dirty="0" smtClean="0"/>
              <a:t> high </a:t>
            </a:r>
            <a:r>
              <a:rPr lang="en-US" dirty="0"/>
              <a:t>if early fag on waking, </a:t>
            </a:r>
            <a:endParaRPr lang="en-US" dirty="0" smtClean="0"/>
          </a:p>
          <a:p>
            <a:pPr marL="0" indent="0">
              <a:buNone/>
            </a:pPr>
            <a:r>
              <a:rPr lang="en-US" dirty="0" smtClean="0"/>
              <a:t>smoking </a:t>
            </a:r>
            <a:r>
              <a:rPr lang="en-US" dirty="0"/>
              <a:t>&gt;10 daily and cravings on </a:t>
            </a:r>
            <a:r>
              <a:rPr lang="en-US" dirty="0" smtClean="0"/>
              <a:t>withdrawal</a:t>
            </a:r>
          </a:p>
          <a:p>
            <a:pPr marL="0" indent="0">
              <a:buNone/>
            </a:pPr>
            <a:endParaRPr lang="en-US" dirty="0"/>
          </a:p>
          <a:p>
            <a:pPr marL="0" indent="0">
              <a:buNone/>
            </a:pPr>
            <a:r>
              <a:rPr lang="en-US" b="1" dirty="0"/>
              <a:t>Motivation</a:t>
            </a:r>
            <a:r>
              <a:rPr lang="en-US" dirty="0"/>
              <a:t> to change?</a:t>
            </a:r>
          </a:p>
          <a:p>
            <a:pPr marL="0" indent="0">
              <a:buNone/>
            </a:pPr>
            <a:endParaRPr lang="en-US" dirty="0" smtClean="0"/>
          </a:p>
          <a:p>
            <a:pPr marL="0" indent="0">
              <a:buNone/>
            </a:pPr>
            <a:r>
              <a:rPr lang="en-US" b="1" dirty="0" smtClean="0"/>
              <a:t>Very brief advice</a:t>
            </a:r>
            <a:r>
              <a:rPr lang="en-US" dirty="0" smtClean="0"/>
              <a:t>- 30 seconds</a:t>
            </a:r>
          </a:p>
          <a:p>
            <a:r>
              <a:rPr lang="en-US" dirty="0" smtClean="0"/>
              <a:t>ASK- I see you are a smoker- how is that going?</a:t>
            </a:r>
          </a:p>
          <a:p>
            <a:r>
              <a:rPr lang="en-US" dirty="0" smtClean="0"/>
              <a:t>ADVISE- recommend support and drugs</a:t>
            </a:r>
          </a:p>
          <a:p>
            <a:r>
              <a:rPr lang="en-US" dirty="0" smtClean="0"/>
              <a:t>ASSIST- refer smoking cessation service</a:t>
            </a:r>
          </a:p>
          <a:p>
            <a:endParaRPr lang="en-US" dirty="0" smtClean="0"/>
          </a:p>
          <a:p>
            <a:pPr marL="0" indent="0">
              <a:buNone/>
            </a:pPr>
            <a:r>
              <a:rPr lang="en-US" dirty="0"/>
              <a:t>BUT local authority funding crisis</a:t>
            </a:r>
            <a:r>
              <a:rPr lang="en-US" dirty="0" smtClean="0"/>
              <a:t>!</a:t>
            </a:r>
          </a:p>
          <a:p>
            <a:pPr marL="0" indent="0">
              <a:buNone/>
            </a:pPr>
            <a:endParaRPr lang="en-US" dirty="0"/>
          </a:p>
        </p:txBody>
      </p:sp>
      <p:pic>
        <p:nvPicPr>
          <p:cNvPr id="4" name="Picture 3" descr="quit smoking.png"/>
          <p:cNvPicPr>
            <a:picLocks noChangeAspect="1"/>
          </p:cNvPicPr>
          <p:nvPr/>
        </p:nvPicPr>
        <p:blipFill>
          <a:blip r:embed="rId2"/>
          <a:stretch>
            <a:fillRect/>
          </a:stretch>
        </p:blipFill>
        <p:spPr>
          <a:xfrm>
            <a:off x="5405228" y="0"/>
            <a:ext cx="3767144" cy="2136400"/>
          </a:xfrm>
          <a:prstGeom prst="rect">
            <a:avLst/>
          </a:prstGeom>
        </p:spPr>
      </p:pic>
    </p:spTree>
    <p:extLst>
      <p:ext uri="{BB962C8B-B14F-4D97-AF65-F5344CB8AC3E}">
        <p14:creationId xmlns:p14="http://schemas.microsoft.com/office/powerpoint/2010/main" val="109450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t>Consultant view- Lung Cancer</a:t>
            </a:r>
            <a:br>
              <a:rPr lang="en-GB" sz="4800" b="1" dirty="0" smtClean="0"/>
            </a:br>
            <a:r>
              <a:rPr lang="en-GB" sz="4800" b="1" dirty="0" smtClean="0"/>
              <a:t>Dr </a:t>
            </a:r>
            <a:r>
              <a:rPr lang="en-GB" sz="4800" b="1" dirty="0" err="1" smtClean="0"/>
              <a:t>Fawad</a:t>
            </a:r>
            <a:r>
              <a:rPr lang="en-GB" sz="4800" b="1" dirty="0" smtClean="0"/>
              <a:t> Zaman</a:t>
            </a:r>
            <a:endParaRPr lang="en-GB" sz="4800" b="1" dirty="0"/>
          </a:p>
        </p:txBody>
      </p:sp>
      <p:sp>
        <p:nvSpPr>
          <p:cNvPr id="3" name="Content Placeholder 2"/>
          <p:cNvSpPr>
            <a:spLocks noGrp="1"/>
          </p:cNvSpPr>
          <p:nvPr>
            <p:ph idx="1"/>
          </p:nvPr>
        </p:nvSpPr>
        <p:spPr>
          <a:xfrm>
            <a:off x="179512" y="1600200"/>
            <a:ext cx="8856984" cy="4525963"/>
          </a:xfrm>
        </p:spPr>
        <p:txBody>
          <a:bodyPr>
            <a:noAutofit/>
          </a:bodyPr>
          <a:lstStyle/>
          <a:p>
            <a:r>
              <a:rPr lang="en-GB" dirty="0" smtClean="0"/>
              <a:t>Please can you tell us more about E cigarettes: </a:t>
            </a:r>
          </a:p>
          <a:p>
            <a:pPr>
              <a:buFont typeface="Wingdings" panose="05000000000000000000" pitchFamily="2" charset="2"/>
              <a:buChar char="Ø"/>
            </a:pPr>
            <a:r>
              <a:rPr lang="en-GB" dirty="0"/>
              <a:t>W</a:t>
            </a:r>
            <a:r>
              <a:rPr lang="en-GB" dirty="0" smtClean="0"/>
              <a:t>hat evidence is there for their use? </a:t>
            </a:r>
          </a:p>
          <a:p>
            <a:pPr>
              <a:buFont typeface="Wingdings" panose="05000000000000000000" pitchFamily="2" charset="2"/>
              <a:buChar char="Ø"/>
            </a:pPr>
            <a:r>
              <a:rPr lang="en-GB" dirty="0" smtClean="0"/>
              <a:t>Are they safe? </a:t>
            </a:r>
          </a:p>
          <a:p>
            <a:pPr>
              <a:buFont typeface="Wingdings" panose="05000000000000000000" pitchFamily="2" charset="2"/>
              <a:buChar char="Ø"/>
            </a:pPr>
            <a:r>
              <a:rPr lang="en-GB" dirty="0" smtClean="0"/>
              <a:t>What should we say to patients?</a:t>
            </a:r>
          </a:p>
          <a:p>
            <a:endParaRPr lang="en-GB" dirty="0" smtClean="0"/>
          </a:p>
          <a:p>
            <a:r>
              <a:rPr lang="en-GB" dirty="0" smtClean="0"/>
              <a:t>Please share your work on speeding up diagnosis of lung cancer.</a:t>
            </a:r>
          </a:p>
          <a:p>
            <a:r>
              <a:rPr lang="en-GB" dirty="0" smtClean="0"/>
              <a:t>How can G.P.s help?</a:t>
            </a:r>
          </a:p>
          <a:p>
            <a:endParaRPr lang="en-GB" dirty="0"/>
          </a:p>
        </p:txBody>
      </p:sp>
    </p:spTree>
    <p:extLst>
      <p:ext uri="{BB962C8B-B14F-4D97-AF65-F5344CB8AC3E}">
        <p14:creationId xmlns:p14="http://schemas.microsoft.com/office/powerpoint/2010/main" val="256588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Pennine Lancashire Primary Care Cancer Educational Event</a:t>
            </a:r>
            <a:endParaRPr lang="en-GB" dirty="0"/>
          </a:p>
        </p:txBody>
      </p:sp>
      <p:sp>
        <p:nvSpPr>
          <p:cNvPr id="3" name="Subtitle 2"/>
          <p:cNvSpPr>
            <a:spLocks noGrp="1"/>
          </p:cNvSpPr>
          <p:nvPr>
            <p:ph type="subTitle" idx="1"/>
          </p:nvPr>
        </p:nvSpPr>
        <p:spPr/>
        <p:txBody>
          <a:bodyPr/>
          <a:lstStyle/>
          <a:p>
            <a:r>
              <a:rPr lang="en-GB" dirty="0" smtClean="0"/>
              <a:t>Dr Fawad Zaman</a:t>
            </a:r>
          </a:p>
          <a:p>
            <a:r>
              <a:rPr lang="en-GB" dirty="0" smtClean="0"/>
              <a:t>Lead for Lung Cancer ELHT</a:t>
            </a:r>
            <a:endParaRPr lang="en-GB" dirty="0"/>
          </a:p>
        </p:txBody>
      </p:sp>
    </p:spTree>
    <p:extLst>
      <p:ext uri="{BB962C8B-B14F-4D97-AF65-F5344CB8AC3E}">
        <p14:creationId xmlns:p14="http://schemas.microsoft.com/office/powerpoint/2010/main" val="2737407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OF G.P. &amp; CANCER</a:t>
            </a:r>
            <a:endParaRPr lang="en-GB" dirty="0"/>
          </a:p>
        </p:txBody>
      </p:sp>
      <p:sp>
        <p:nvSpPr>
          <p:cNvPr id="4" name="Content Placeholder 3"/>
          <p:cNvSpPr>
            <a:spLocks noGrp="1"/>
          </p:cNvSpPr>
          <p:nvPr>
            <p:ph idx="1"/>
          </p:nvPr>
        </p:nvSpPr>
        <p:spPr>
          <a:xfrm>
            <a:off x="179512" y="1600200"/>
            <a:ext cx="8856984" cy="5257800"/>
          </a:xfrm>
        </p:spPr>
        <p:txBody>
          <a:bodyPr>
            <a:normAutofit fontScale="47500" lnSpcReduction="20000"/>
          </a:bodyPr>
          <a:lstStyle/>
          <a:p>
            <a:r>
              <a:rPr lang="en-GB" sz="5100" dirty="0" smtClean="0"/>
              <a:t>Gatekeeper </a:t>
            </a:r>
            <a:r>
              <a:rPr lang="en-GB" sz="5100" dirty="0" smtClean="0">
                <a:solidFill>
                  <a:srgbClr val="FF0000"/>
                </a:solidFill>
              </a:rPr>
              <a:t>V</a:t>
            </a:r>
            <a:r>
              <a:rPr lang="en-GB" sz="5100" dirty="0" smtClean="0"/>
              <a:t> Increased </a:t>
            </a:r>
            <a:r>
              <a:rPr lang="en-GB" sz="5100" dirty="0"/>
              <a:t>referrals = better </a:t>
            </a:r>
            <a:r>
              <a:rPr lang="en-GB" sz="5100" dirty="0" smtClean="0"/>
              <a:t>survival</a:t>
            </a:r>
          </a:p>
          <a:p>
            <a:pPr marL="0" indent="0">
              <a:buNone/>
            </a:pPr>
            <a:endParaRPr lang="en-GB" sz="5100" dirty="0" smtClean="0"/>
          </a:p>
          <a:p>
            <a:r>
              <a:rPr lang="en-GB" sz="5100" dirty="0" smtClean="0"/>
              <a:t>Rare presentation </a:t>
            </a:r>
            <a:r>
              <a:rPr lang="en-GB" sz="5100" dirty="0" smtClean="0">
                <a:solidFill>
                  <a:srgbClr val="FF0000"/>
                </a:solidFill>
              </a:rPr>
              <a:t>V</a:t>
            </a:r>
            <a:r>
              <a:rPr lang="en-GB" sz="5100" dirty="0" smtClean="0"/>
              <a:t> Presents </a:t>
            </a:r>
            <a:r>
              <a:rPr lang="en-GB" sz="5100" dirty="0"/>
              <a:t>with common symptoms</a:t>
            </a:r>
          </a:p>
          <a:p>
            <a:pPr marL="0" indent="0">
              <a:buNone/>
            </a:pPr>
            <a:endParaRPr lang="en-GB" sz="5100" dirty="0" smtClean="0"/>
          </a:p>
          <a:p>
            <a:r>
              <a:rPr lang="en-GB" sz="5100" dirty="0" smtClean="0"/>
              <a:t>Easy to miss </a:t>
            </a:r>
            <a:r>
              <a:rPr lang="en-GB" sz="5100" dirty="0" smtClean="0">
                <a:solidFill>
                  <a:srgbClr val="FF0000"/>
                </a:solidFill>
              </a:rPr>
              <a:t>V</a:t>
            </a:r>
            <a:r>
              <a:rPr lang="en-GB" sz="5100" dirty="0" smtClean="0"/>
              <a:t> Catastrophic </a:t>
            </a:r>
            <a:r>
              <a:rPr lang="en-GB" sz="5100" dirty="0"/>
              <a:t>consequences</a:t>
            </a:r>
          </a:p>
          <a:p>
            <a:endParaRPr lang="en-GB" sz="5100" dirty="0" smtClean="0"/>
          </a:p>
          <a:p>
            <a:r>
              <a:rPr lang="en-GB" sz="5100" dirty="0" smtClean="0"/>
              <a:t>Shift demand </a:t>
            </a:r>
            <a:r>
              <a:rPr lang="en-GB" sz="5100" dirty="0" smtClean="0">
                <a:solidFill>
                  <a:srgbClr val="FF0000"/>
                </a:solidFill>
              </a:rPr>
              <a:t>V</a:t>
            </a:r>
            <a:r>
              <a:rPr lang="en-GB" sz="5100" dirty="0" smtClean="0"/>
              <a:t> Lack </a:t>
            </a:r>
            <a:r>
              <a:rPr lang="en-GB" sz="5100" dirty="0"/>
              <a:t>resources</a:t>
            </a:r>
          </a:p>
          <a:p>
            <a:endParaRPr lang="en-GB" sz="5100" dirty="0" smtClean="0"/>
          </a:p>
          <a:p>
            <a:r>
              <a:rPr lang="en-GB" sz="5100" dirty="0" smtClean="0"/>
              <a:t>Evidence of what is best </a:t>
            </a:r>
            <a:r>
              <a:rPr lang="en-GB" sz="5100" dirty="0" smtClean="0">
                <a:solidFill>
                  <a:srgbClr val="FF0000"/>
                </a:solidFill>
              </a:rPr>
              <a:t>V</a:t>
            </a:r>
            <a:r>
              <a:rPr lang="en-GB" sz="5100" dirty="0" smtClean="0"/>
              <a:t> No </a:t>
            </a:r>
            <a:r>
              <a:rPr lang="en-GB" sz="5100" dirty="0"/>
              <a:t>service</a:t>
            </a:r>
          </a:p>
          <a:p>
            <a:endParaRPr lang="en-GB" sz="5100" dirty="0" smtClean="0"/>
          </a:p>
          <a:p>
            <a:r>
              <a:rPr lang="en-GB" sz="5100" dirty="0" smtClean="0"/>
              <a:t>Specific pathways </a:t>
            </a:r>
            <a:r>
              <a:rPr lang="en-GB" sz="5100" dirty="0" smtClean="0">
                <a:solidFill>
                  <a:srgbClr val="FF0000"/>
                </a:solidFill>
              </a:rPr>
              <a:t>V</a:t>
            </a:r>
            <a:r>
              <a:rPr lang="en-GB" sz="5100" dirty="0" smtClean="0"/>
              <a:t> Very narrow, inflexible</a:t>
            </a:r>
            <a:endParaRPr lang="en-GB" sz="5100" dirty="0"/>
          </a:p>
          <a:p>
            <a:endParaRPr lang="en-GB" sz="5100" dirty="0" smtClean="0"/>
          </a:p>
          <a:p>
            <a:r>
              <a:rPr lang="en-GB" sz="5100" dirty="0" smtClean="0"/>
              <a:t>Generalist with expertise </a:t>
            </a:r>
            <a:r>
              <a:rPr lang="en-GB" sz="5100" dirty="0" smtClean="0">
                <a:solidFill>
                  <a:srgbClr val="FF0000"/>
                </a:solidFill>
              </a:rPr>
              <a:t>V</a:t>
            </a:r>
            <a:r>
              <a:rPr lang="en-GB" sz="5100" dirty="0" smtClean="0"/>
              <a:t> Hospitals </a:t>
            </a:r>
            <a:r>
              <a:rPr lang="en-GB" sz="5100" dirty="0"/>
              <a:t>too specialised</a:t>
            </a:r>
          </a:p>
          <a:p>
            <a:endParaRPr lang="en-GB" dirty="0" smtClean="0"/>
          </a:p>
          <a:p>
            <a:endParaRPr lang="en-GB" dirty="0"/>
          </a:p>
        </p:txBody>
      </p:sp>
      <p:sp>
        <p:nvSpPr>
          <p:cNvPr id="5" name="Content Placeholder 4"/>
          <p:cNvSpPr>
            <a:spLocks noGrp="1"/>
          </p:cNvSpPr>
          <p:nvPr>
            <p:ph sz="half" idx="4294967295"/>
          </p:nvPr>
        </p:nvSpPr>
        <p:spPr>
          <a:xfrm>
            <a:off x="4827588" y="1600200"/>
            <a:ext cx="4316412" cy="4525963"/>
          </a:xfrm>
        </p:spPr>
        <p:txBody>
          <a:bodyPr>
            <a:normAutofit/>
          </a:bodyPr>
          <a:lstStyle/>
          <a:p>
            <a:endParaRPr lang="en-GB" dirty="0" smtClean="0"/>
          </a:p>
          <a:p>
            <a:endParaRPr lang="en-GB" dirty="0"/>
          </a:p>
        </p:txBody>
      </p:sp>
    </p:spTree>
    <p:extLst>
      <p:ext uri="{BB962C8B-B14F-4D97-AF65-F5344CB8AC3E}">
        <p14:creationId xmlns:p14="http://schemas.microsoft.com/office/powerpoint/2010/main" val="424562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0325" y="3860800"/>
            <a:ext cx="5545138" cy="1439863"/>
          </a:xfrm>
        </p:spPr>
        <p:txBody>
          <a:bodyPr>
            <a:normAutofit fontScale="90000"/>
          </a:bodyPr>
          <a:lstStyle/>
          <a:p>
            <a:pPr algn="l" eaLnBrk="1" hangingPunct="1">
              <a:defRPr/>
            </a:pPr>
            <a:r>
              <a:rPr lang="en-GB" altLang="en-US" sz="3600" dirty="0" smtClean="0">
                <a:solidFill>
                  <a:schemeClr val="accent1">
                    <a:lumMod val="75000"/>
                  </a:schemeClr>
                </a:solidFill>
              </a:rPr>
              <a:t>British Thoracic Society </a:t>
            </a:r>
            <a:br>
              <a:rPr lang="en-GB" altLang="en-US" sz="3600" dirty="0" smtClean="0">
                <a:solidFill>
                  <a:schemeClr val="accent1">
                    <a:lumMod val="75000"/>
                  </a:schemeClr>
                </a:solidFill>
              </a:rPr>
            </a:br>
            <a:r>
              <a:rPr lang="en-GB" altLang="en-US" sz="2800" dirty="0" smtClean="0">
                <a:solidFill>
                  <a:schemeClr val="accent1">
                    <a:lumMod val="75000"/>
                  </a:schemeClr>
                </a:solidFill>
              </a:rPr>
              <a:t>Tobacco Specialist Advisory Group</a:t>
            </a:r>
            <a:r>
              <a:rPr lang="en-GB" altLang="en-US" sz="3600" dirty="0" smtClean="0">
                <a:solidFill>
                  <a:schemeClr val="accent1">
                    <a:lumMod val="75000"/>
                  </a:schemeClr>
                </a:solidFill>
              </a:rPr>
              <a:t/>
            </a:r>
            <a:br>
              <a:rPr lang="en-GB" altLang="en-US" sz="3600" dirty="0" smtClean="0">
                <a:solidFill>
                  <a:schemeClr val="accent1">
                    <a:lumMod val="75000"/>
                  </a:schemeClr>
                </a:solidFill>
              </a:rPr>
            </a:br>
            <a:r>
              <a:rPr lang="en-GB" altLang="en-US" sz="3600" dirty="0" smtClean="0">
                <a:solidFill>
                  <a:schemeClr val="accent1">
                    <a:lumMod val="75000"/>
                  </a:schemeClr>
                </a:solidFill>
              </a:rPr>
              <a:t>January 2016</a:t>
            </a:r>
            <a:endParaRPr lang="en-US" altLang="en-US" sz="3600" dirty="0" smtClean="0">
              <a:solidFill>
                <a:schemeClr val="accent1">
                  <a:lumMod val="75000"/>
                </a:schemeClr>
              </a:solidFill>
            </a:endParaRPr>
          </a:p>
        </p:txBody>
      </p:sp>
      <p:sp>
        <p:nvSpPr>
          <p:cNvPr id="3" name="TextBox 2"/>
          <p:cNvSpPr txBox="1"/>
          <p:nvPr/>
        </p:nvSpPr>
        <p:spPr>
          <a:xfrm>
            <a:off x="755650" y="2205038"/>
            <a:ext cx="7488238" cy="1016000"/>
          </a:xfrm>
          <a:prstGeom prst="rect">
            <a:avLst/>
          </a:prstGeom>
          <a:noFill/>
        </p:spPr>
        <p:txBody>
          <a:bodyPr>
            <a:spAutoFit/>
          </a:bodyPr>
          <a:lstStyle/>
          <a:p>
            <a:pPr algn="ctr">
              <a:defRPr/>
            </a:pPr>
            <a:r>
              <a:rPr lang="en-GB" altLang="en-US" sz="6000" dirty="0">
                <a:solidFill>
                  <a:schemeClr val="tx2"/>
                </a:solidFill>
                <a:latin typeface="+mj-lt"/>
                <a:ea typeface="+mj-ea"/>
                <a:cs typeface="Arial" panose="020B0604020202020204" pitchFamily="34" charset="0"/>
              </a:rPr>
              <a:t>Electronic cigarettes</a:t>
            </a:r>
            <a:endParaRPr lang="en-GB" sz="6000" dirty="0">
              <a:solidFill>
                <a:schemeClr val="tx2"/>
              </a:solidFill>
              <a:latin typeface="+mj-lt"/>
              <a:ea typeface="+mj-ea"/>
              <a:cs typeface="Arial" panose="020B0604020202020204" pitchFamily="34" charset="0"/>
            </a:endParaRPr>
          </a:p>
        </p:txBody>
      </p:sp>
    </p:spTree>
    <p:extLst>
      <p:ext uri="{BB962C8B-B14F-4D97-AF65-F5344CB8AC3E}">
        <p14:creationId xmlns:p14="http://schemas.microsoft.com/office/powerpoint/2010/main" val="379020049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611188" y="5661025"/>
            <a:ext cx="8280400"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0" name="Rectangle 2"/>
          <p:cNvSpPr>
            <a:spLocks noGrp="1" noChangeArrowheads="1"/>
          </p:cNvSpPr>
          <p:nvPr>
            <p:ph type="title"/>
          </p:nvPr>
        </p:nvSpPr>
        <p:spPr>
          <a:xfrm>
            <a:off x="468313" y="990600"/>
            <a:ext cx="8229600" cy="1143000"/>
          </a:xfrm>
        </p:spPr>
        <p:txBody>
          <a:bodyPr>
            <a:normAutofit fontScale="90000"/>
          </a:bodyPr>
          <a:lstStyle/>
          <a:p>
            <a:pPr eaLnBrk="1" hangingPunct="1">
              <a:defRPr/>
            </a:pPr>
            <a:r>
              <a:rPr lang="en-US" altLang="en-US" sz="4000" dirty="0" smtClean="0">
                <a:solidFill>
                  <a:schemeClr val="accent1">
                    <a:lumMod val="75000"/>
                  </a:schemeClr>
                </a:solidFill>
                <a:latin typeface="+mn-lt"/>
                <a:cs typeface="Arial" charset="0"/>
              </a:rPr>
              <a:t>Can e-cigarettes help people </a:t>
            </a:r>
            <a:br>
              <a:rPr lang="en-US" altLang="en-US" sz="4000" dirty="0" smtClean="0">
                <a:solidFill>
                  <a:schemeClr val="accent1">
                    <a:lumMod val="75000"/>
                  </a:schemeClr>
                </a:solidFill>
                <a:latin typeface="+mn-lt"/>
                <a:cs typeface="Arial" charset="0"/>
              </a:rPr>
            </a:br>
            <a:r>
              <a:rPr lang="en-US" altLang="en-US" sz="4000" dirty="0" smtClean="0">
                <a:solidFill>
                  <a:schemeClr val="accent1">
                    <a:lumMod val="75000"/>
                  </a:schemeClr>
                </a:solidFill>
                <a:latin typeface="+mn-lt"/>
                <a:cs typeface="Arial" charset="0"/>
              </a:rPr>
              <a:t>stop smoking?</a:t>
            </a:r>
          </a:p>
        </p:txBody>
      </p:sp>
      <p:sp>
        <p:nvSpPr>
          <p:cNvPr id="6" name="Rectangle 5"/>
          <p:cNvSpPr/>
          <p:nvPr/>
        </p:nvSpPr>
        <p:spPr>
          <a:xfrm>
            <a:off x="4140200" y="4327525"/>
            <a:ext cx="4752975" cy="2255838"/>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accent1">
                  <a:lumMod val="75000"/>
                </a:schemeClr>
              </a:solidFill>
            </a:endParaRPr>
          </a:p>
        </p:txBody>
      </p:sp>
      <p:sp>
        <p:nvSpPr>
          <p:cNvPr id="16" name="TextBox 15"/>
          <p:cNvSpPr txBox="1"/>
          <p:nvPr/>
        </p:nvSpPr>
        <p:spPr>
          <a:xfrm>
            <a:off x="4200525" y="4137025"/>
            <a:ext cx="4895850" cy="2616200"/>
          </a:xfrm>
          <a:prstGeom prst="rect">
            <a:avLst/>
          </a:prstGeom>
          <a:noFill/>
          <a:ln>
            <a:solidFill>
              <a:schemeClr val="tx1"/>
            </a:solidFill>
          </a:ln>
        </p:spPr>
        <p:txBody>
          <a:bodyPr>
            <a:spAutoFit/>
          </a:bodyPr>
          <a:lstStyle/>
          <a:p>
            <a:pPr algn="ctr">
              <a:defRPr/>
            </a:pPr>
            <a:r>
              <a:rPr lang="en-GB" sz="2800" dirty="0">
                <a:solidFill>
                  <a:schemeClr val="accent1">
                    <a:lumMod val="75000"/>
                  </a:schemeClr>
                </a:solidFill>
                <a:latin typeface="+mn-lt"/>
                <a:cs typeface="Arial" panose="020B0604020202020204" pitchFamily="34" charset="0"/>
              </a:rPr>
              <a:t>Bottom line: </a:t>
            </a:r>
          </a:p>
          <a:p>
            <a:pPr algn="ctr">
              <a:defRPr/>
            </a:pPr>
            <a:r>
              <a:rPr lang="en-GB" sz="2800" u="sng" dirty="0">
                <a:solidFill>
                  <a:schemeClr val="accent1">
                    <a:lumMod val="75000"/>
                  </a:schemeClr>
                </a:solidFill>
                <a:latin typeface="+mn-lt"/>
                <a:cs typeface="Arial" panose="020B0604020202020204" pitchFamily="34" charset="0"/>
              </a:rPr>
              <a:t>E-cigarettes better than placebo</a:t>
            </a:r>
          </a:p>
          <a:p>
            <a:pPr algn="ctr">
              <a:defRPr/>
            </a:pPr>
            <a:r>
              <a:rPr lang="en-GB" sz="2800" i="1" dirty="0">
                <a:solidFill>
                  <a:schemeClr val="accent1">
                    <a:lumMod val="75000"/>
                  </a:schemeClr>
                </a:solidFill>
                <a:latin typeface="+mn-lt"/>
                <a:cs typeface="Arial" panose="020B0604020202020204" pitchFamily="34" charset="0"/>
              </a:rPr>
              <a:t>but</a:t>
            </a:r>
          </a:p>
          <a:p>
            <a:pPr algn="ctr">
              <a:defRPr/>
            </a:pPr>
            <a:r>
              <a:rPr lang="en-GB" sz="2800" i="1" dirty="0">
                <a:solidFill>
                  <a:schemeClr val="accent1">
                    <a:lumMod val="75000"/>
                  </a:schemeClr>
                </a:solidFill>
                <a:latin typeface="+mn-lt"/>
                <a:cs typeface="Arial" panose="020B0604020202020204" pitchFamily="34" charset="0"/>
              </a:rPr>
              <a:t>Quality of evidence rated ‘low’ due to small number of trials</a:t>
            </a:r>
          </a:p>
          <a:p>
            <a:pPr algn="ctr">
              <a:defRPr/>
            </a:pPr>
            <a:endParaRPr lang="en-GB" sz="2400" dirty="0">
              <a:solidFill>
                <a:schemeClr val="accent1">
                  <a:lumMod val="75000"/>
                </a:schemeClr>
              </a:solidFill>
              <a:latin typeface="+mn-lt"/>
              <a:cs typeface="Arial" panose="020B0604020202020204" pitchFamily="34" charset="0"/>
            </a:endParaRPr>
          </a:p>
        </p:txBody>
      </p:sp>
      <p:sp>
        <p:nvSpPr>
          <p:cNvPr id="9" name="TextBox 8"/>
          <p:cNvSpPr txBox="1"/>
          <p:nvPr/>
        </p:nvSpPr>
        <p:spPr>
          <a:xfrm>
            <a:off x="528638" y="2349500"/>
            <a:ext cx="3671887" cy="3970338"/>
          </a:xfrm>
          <a:prstGeom prst="rect">
            <a:avLst/>
          </a:prstGeom>
          <a:noFill/>
        </p:spPr>
        <p:txBody>
          <a:bodyPr>
            <a:spAutoFit/>
          </a:bodyPr>
          <a:lstStyle/>
          <a:p>
            <a:pPr>
              <a:defRPr/>
            </a:pPr>
            <a:r>
              <a:rPr lang="en-GB" sz="2800" dirty="0">
                <a:solidFill>
                  <a:schemeClr val="accent1">
                    <a:lumMod val="75000"/>
                  </a:schemeClr>
                </a:solidFill>
                <a:latin typeface="+mn-lt"/>
                <a:cs typeface="Arial" panose="020B0604020202020204" pitchFamily="34" charset="0"/>
              </a:rPr>
              <a:t>Overall:</a:t>
            </a:r>
          </a:p>
          <a:p>
            <a:pPr marL="342900" indent="-342900">
              <a:buFont typeface="Arial" panose="020B0604020202020204" pitchFamily="34" charset="0"/>
              <a:buChar char="•"/>
              <a:defRPr/>
            </a:pPr>
            <a:r>
              <a:rPr lang="en-GB" sz="2800" dirty="0">
                <a:solidFill>
                  <a:schemeClr val="accent1">
                    <a:lumMod val="75000"/>
                  </a:schemeClr>
                </a:solidFill>
                <a:latin typeface="+mn-lt"/>
                <a:cs typeface="Arial" panose="020B0604020202020204" pitchFamily="34" charset="0"/>
              </a:rPr>
              <a:t>Participants using EC: </a:t>
            </a:r>
            <a:r>
              <a:rPr lang="en-GB" sz="2800" u="sng" dirty="0">
                <a:solidFill>
                  <a:schemeClr val="accent1">
                    <a:lumMod val="75000"/>
                  </a:schemeClr>
                </a:solidFill>
                <a:latin typeface="+mn-lt"/>
                <a:cs typeface="Arial" panose="020B0604020202020204" pitchFamily="34" charset="0"/>
              </a:rPr>
              <a:t>9%</a:t>
            </a:r>
            <a:r>
              <a:rPr lang="en-GB" sz="2800" dirty="0">
                <a:solidFill>
                  <a:schemeClr val="accent1">
                    <a:lumMod val="75000"/>
                  </a:schemeClr>
                </a:solidFill>
                <a:latin typeface="+mn-lt"/>
                <a:cs typeface="Arial" panose="020B0604020202020204" pitchFamily="34" charset="0"/>
              </a:rPr>
              <a:t> chance of quitting at 6/12</a:t>
            </a:r>
          </a:p>
          <a:p>
            <a:pPr marL="342900" indent="-342900">
              <a:buFont typeface="Arial" panose="020B0604020202020204" pitchFamily="34" charset="0"/>
              <a:buChar char="•"/>
              <a:defRPr/>
            </a:pPr>
            <a:r>
              <a:rPr lang="en-GB" sz="2800" dirty="0">
                <a:solidFill>
                  <a:schemeClr val="accent1">
                    <a:lumMod val="75000"/>
                  </a:schemeClr>
                </a:solidFill>
                <a:latin typeface="+mn-lt"/>
                <a:cs typeface="Arial" panose="020B0604020202020204" pitchFamily="34" charset="0"/>
              </a:rPr>
              <a:t>Participants using placebo: </a:t>
            </a:r>
            <a:r>
              <a:rPr lang="en-GB" sz="2800" u="sng" dirty="0">
                <a:solidFill>
                  <a:schemeClr val="accent1">
                    <a:lumMod val="75000"/>
                  </a:schemeClr>
                </a:solidFill>
                <a:latin typeface="+mn-lt"/>
                <a:cs typeface="Arial" panose="020B0604020202020204" pitchFamily="34" charset="0"/>
              </a:rPr>
              <a:t>4%</a:t>
            </a:r>
            <a:r>
              <a:rPr lang="en-GB" sz="2800" dirty="0">
                <a:solidFill>
                  <a:schemeClr val="accent1">
                    <a:lumMod val="75000"/>
                  </a:schemeClr>
                </a:solidFill>
                <a:latin typeface="+mn-lt"/>
                <a:cs typeface="Arial" panose="020B0604020202020204" pitchFamily="34" charset="0"/>
              </a:rPr>
              <a:t> chance of quitting at 6/12</a:t>
            </a:r>
          </a:p>
          <a:p>
            <a:pPr marL="342900" indent="-342900">
              <a:buFont typeface="Arial" panose="020B0604020202020204" pitchFamily="34" charset="0"/>
              <a:buChar char="•"/>
              <a:defRPr/>
            </a:pPr>
            <a:r>
              <a:rPr lang="en-GB" sz="2800" dirty="0">
                <a:solidFill>
                  <a:schemeClr val="accent1">
                    <a:lumMod val="75000"/>
                  </a:schemeClr>
                </a:solidFill>
                <a:latin typeface="+mn-lt"/>
                <a:cs typeface="Arial" panose="020B0604020202020204" pitchFamily="34" charset="0"/>
              </a:rPr>
              <a:t>RR 2.29, 95% CI 1.05-4.96</a:t>
            </a:r>
          </a:p>
        </p:txBody>
      </p:sp>
      <p:sp>
        <p:nvSpPr>
          <p:cNvPr id="10" name="TextBox 9"/>
          <p:cNvSpPr txBox="1"/>
          <p:nvPr/>
        </p:nvSpPr>
        <p:spPr>
          <a:xfrm>
            <a:off x="4427538" y="2405063"/>
            <a:ext cx="4176712" cy="1816100"/>
          </a:xfrm>
          <a:prstGeom prst="rect">
            <a:avLst/>
          </a:prstGeom>
          <a:noFill/>
        </p:spPr>
        <p:txBody>
          <a:bodyPr>
            <a:spAutoFit/>
          </a:bodyPr>
          <a:lstStyle/>
          <a:p>
            <a:pPr marL="342900" indent="-342900">
              <a:buFont typeface="Arial" panose="020B0604020202020204" pitchFamily="34" charset="0"/>
              <a:buChar char="•"/>
              <a:defRPr/>
            </a:pPr>
            <a:r>
              <a:rPr lang="en-GB" sz="2800" dirty="0">
                <a:solidFill>
                  <a:schemeClr val="accent1">
                    <a:lumMod val="75000"/>
                  </a:schemeClr>
                </a:solidFill>
                <a:latin typeface="+mn-lt"/>
                <a:cs typeface="Arial" panose="020B0604020202020204" pitchFamily="34" charset="0"/>
              </a:rPr>
              <a:t>No significant difference: e-cigarette vs patch</a:t>
            </a:r>
          </a:p>
          <a:p>
            <a:pPr marL="342900" indent="-342900">
              <a:buFont typeface="Arial" panose="020B0604020202020204" pitchFamily="34" charset="0"/>
              <a:buChar char="•"/>
              <a:defRPr/>
            </a:pPr>
            <a:r>
              <a:rPr lang="en-GB" sz="2800" dirty="0">
                <a:solidFill>
                  <a:schemeClr val="accent1">
                    <a:lumMod val="75000"/>
                  </a:schemeClr>
                </a:solidFill>
                <a:latin typeface="+mn-lt"/>
                <a:cs typeface="Arial" panose="020B0604020202020204" pitchFamily="34" charset="0"/>
              </a:rPr>
              <a:t>RR 1.26, 95% CI 0.68-2.34</a:t>
            </a:r>
          </a:p>
        </p:txBody>
      </p:sp>
    </p:spTree>
    <p:extLst>
      <p:ext uri="{BB962C8B-B14F-4D97-AF65-F5344CB8AC3E}">
        <p14:creationId xmlns:p14="http://schemas.microsoft.com/office/powerpoint/2010/main" val="175240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908050"/>
            <a:ext cx="8229600" cy="865188"/>
          </a:xfrm>
        </p:spPr>
        <p:txBody>
          <a:bodyPr/>
          <a:lstStyle/>
          <a:p>
            <a:pPr eaLnBrk="1" hangingPunct="1">
              <a:defRPr/>
            </a:pPr>
            <a:r>
              <a:rPr lang="en-US" altLang="en-US" sz="4000" dirty="0" smtClean="0">
                <a:solidFill>
                  <a:schemeClr val="accent1">
                    <a:lumMod val="75000"/>
                  </a:schemeClr>
                </a:solidFill>
                <a:latin typeface="+mn-lt"/>
                <a:cs typeface="Arial" charset="0"/>
              </a:rPr>
              <a:t>What are the risks of e-cigarettes?</a:t>
            </a:r>
          </a:p>
        </p:txBody>
      </p:sp>
      <p:sp>
        <p:nvSpPr>
          <p:cNvPr id="7" name="Rectangle 3"/>
          <p:cNvSpPr>
            <a:spLocks noGrp="1" noChangeArrowheads="1"/>
          </p:cNvSpPr>
          <p:nvPr>
            <p:ph idx="1"/>
          </p:nvPr>
        </p:nvSpPr>
        <p:spPr>
          <a:xfrm>
            <a:off x="255588" y="1919288"/>
            <a:ext cx="4121150" cy="4246562"/>
          </a:xfrm>
        </p:spPr>
        <p:txBody>
          <a:bodyPr/>
          <a:lstStyle/>
          <a:p>
            <a:pPr marL="0" indent="0" eaLnBrk="1" hangingPunct="1">
              <a:buClr>
                <a:schemeClr val="accent1">
                  <a:lumMod val="50000"/>
                </a:schemeClr>
              </a:buClr>
              <a:buFont typeface="Arial" charset="0"/>
              <a:buNone/>
              <a:defRPr/>
            </a:pPr>
            <a:r>
              <a:rPr lang="en-GB" altLang="en-US" sz="2800" dirty="0" smtClean="0">
                <a:solidFill>
                  <a:schemeClr val="accent1">
                    <a:lumMod val="75000"/>
                  </a:schemeClr>
                </a:solidFill>
                <a:cs typeface="Arial" charset="0"/>
              </a:rPr>
              <a:t>Direct harms to users</a:t>
            </a:r>
          </a:p>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Due to inhalation of vapour</a:t>
            </a:r>
          </a:p>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Presence of contaminants (lack of regulation)</a:t>
            </a:r>
          </a:p>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Other harms using products</a:t>
            </a:r>
          </a:p>
        </p:txBody>
      </p:sp>
      <p:sp>
        <p:nvSpPr>
          <p:cNvPr id="8" name="Rectangle 3"/>
          <p:cNvSpPr txBox="1">
            <a:spLocks noChangeArrowheads="1"/>
          </p:cNvSpPr>
          <p:nvPr/>
        </p:nvSpPr>
        <p:spPr bwMode="auto">
          <a:xfrm>
            <a:off x="4376738" y="1916113"/>
            <a:ext cx="4767262"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Clr>
                <a:schemeClr val="accent1">
                  <a:lumMod val="50000"/>
                </a:schemeClr>
              </a:buClr>
              <a:buFont typeface="Arial" charset="0"/>
              <a:buNone/>
              <a:defRPr/>
            </a:pPr>
            <a:r>
              <a:rPr lang="en-GB" altLang="en-US" sz="2800" dirty="0" smtClean="0">
                <a:solidFill>
                  <a:schemeClr val="accent1">
                    <a:lumMod val="75000"/>
                  </a:schemeClr>
                </a:solidFill>
                <a:cs typeface="Arial" charset="0"/>
              </a:rPr>
              <a:t>Indirect harms to others</a:t>
            </a:r>
          </a:p>
          <a:p>
            <a:pPr eaLnBrk="1" hangingPunct="1">
              <a:buClr>
                <a:schemeClr val="accent1">
                  <a:lumMod val="50000"/>
                </a:schemeClr>
              </a:buClr>
              <a:defRPr/>
            </a:pPr>
            <a:r>
              <a:rPr lang="en-GB" altLang="en-US" sz="2800" dirty="0" smtClean="0">
                <a:solidFill>
                  <a:schemeClr val="accent1">
                    <a:lumMod val="75000"/>
                  </a:schemeClr>
                </a:solidFill>
                <a:cs typeface="Arial" charset="0"/>
              </a:rPr>
              <a:t>Passive exposure to vapour</a:t>
            </a:r>
          </a:p>
          <a:p>
            <a:pPr eaLnBrk="1" hangingPunct="1">
              <a:buClr>
                <a:schemeClr val="accent1">
                  <a:lumMod val="50000"/>
                </a:schemeClr>
              </a:buClr>
              <a:defRPr/>
            </a:pPr>
            <a:r>
              <a:rPr lang="en-GB" altLang="en-US" sz="2800" dirty="0" smtClean="0">
                <a:solidFill>
                  <a:schemeClr val="accent1">
                    <a:lumMod val="75000"/>
                  </a:schemeClr>
                </a:solidFill>
                <a:cs typeface="Arial" charset="0"/>
              </a:rPr>
              <a:t>Inappropriate use of products</a:t>
            </a:r>
          </a:p>
          <a:p>
            <a:pPr eaLnBrk="1" hangingPunct="1">
              <a:buClr>
                <a:schemeClr val="accent1">
                  <a:lumMod val="50000"/>
                </a:schemeClr>
              </a:buClr>
              <a:defRPr/>
            </a:pPr>
            <a:r>
              <a:rPr lang="en-GB" altLang="en-US" sz="2800" dirty="0" smtClean="0">
                <a:solidFill>
                  <a:schemeClr val="accent1">
                    <a:lumMod val="75000"/>
                  </a:schemeClr>
                </a:solidFill>
                <a:cs typeface="Arial" charset="0"/>
              </a:rPr>
              <a:t>Encouraging children to vape / smoke</a:t>
            </a:r>
          </a:p>
          <a:p>
            <a:pPr eaLnBrk="1" hangingPunct="1">
              <a:buClr>
                <a:schemeClr val="accent1">
                  <a:lumMod val="50000"/>
                </a:schemeClr>
              </a:buClr>
              <a:defRPr/>
            </a:pPr>
            <a:r>
              <a:rPr lang="en-GB" altLang="en-US" sz="2800" dirty="0" smtClean="0">
                <a:solidFill>
                  <a:schemeClr val="accent1">
                    <a:lumMod val="75000"/>
                  </a:schemeClr>
                </a:solidFill>
                <a:cs typeface="Arial" charset="0"/>
              </a:rPr>
              <a:t>Encouraging others to smoke (re-normalizing smoking?)</a:t>
            </a:r>
          </a:p>
        </p:txBody>
      </p:sp>
    </p:spTree>
    <p:extLst>
      <p:ext uri="{BB962C8B-B14F-4D97-AF65-F5344CB8AC3E}">
        <p14:creationId xmlns:p14="http://schemas.microsoft.com/office/powerpoint/2010/main" val="227793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990600"/>
            <a:ext cx="8229600" cy="582613"/>
          </a:xfrm>
        </p:spPr>
        <p:txBody>
          <a:bodyPr>
            <a:normAutofit fontScale="90000"/>
          </a:bodyPr>
          <a:lstStyle/>
          <a:p>
            <a:pPr eaLnBrk="1" hangingPunct="1">
              <a:defRPr/>
            </a:pPr>
            <a:r>
              <a:rPr lang="en-US" altLang="en-US" sz="4000" dirty="0" smtClean="0">
                <a:solidFill>
                  <a:schemeClr val="accent1">
                    <a:lumMod val="75000"/>
                  </a:schemeClr>
                </a:solidFill>
                <a:latin typeface="+mn-lt"/>
                <a:cs typeface="Arial" charset="0"/>
              </a:rPr>
              <a:t>Are e-cigarettes safe?</a:t>
            </a:r>
          </a:p>
        </p:txBody>
      </p:sp>
      <p:sp>
        <p:nvSpPr>
          <p:cNvPr id="6147" name="Rectangle 3"/>
          <p:cNvSpPr>
            <a:spLocks noGrp="1" noChangeArrowheads="1"/>
          </p:cNvSpPr>
          <p:nvPr>
            <p:ph idx="1"/>
          </p:nvPr>
        </p:nvSpPr>
        <p:spPr>
          <a:xfrm>
            <a:off x="468313" y="1773238"/>
            <a:ext cx="8207375" cy="4162425"/>
          </a:xfrm>
        </p:spPr>
        <p:txBody>
          <a:bodyPr/>
          <a:lstStyle/>
          <a:p>
            <a:pPr marL="0" indent="0" eaLnBrk="1" hangingPunct="1">
              <a:buClr>
                <a:schemeClr val="accent1">
                  <a:lumMod val="50000"/>
                </a:schemeClr>
              </a:buClr>
              <a:buFont typeface="Arial" charset="0"/>
              <a:buNone/>
              <a:defRPr/>
            </a:pPr>
            <a:r>
              <a:rPr lang="en-GB" altLang="en-US" sz="2800" dirty="0" smtClean="0">
                <a:solidFill>
                  <a:schemeClr val="accent1">
                    <a:lumMod val="75000"/>
                  </a:schemeClr>
                </a:solidFill>
                <a:cs typeface="Arial" charset="0"/>
              </a:rPr>
              <a:t>Overall:</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Nicotine – generally low risk of harm</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Propylene glycol – seems safe</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Glycerine – rare cases of lipoid pneumonia</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Contaminants – </a:t>
            </a:r>
            <a:r>
              <a:rPr lang="en-GB" altLang="en-US" sz="2800" u="sng" dirty="0" smtClean="0">
                <a:solidFill>
                  <a:schemeClr val="accent1">
                    <a:lumMod val="75000"/>
                  </a:schemeClr>
                </a:solidFill>
                <a:cs typeface="Arial" charset="0"/>
              </a:rPr>
              <a:t>potentially harmful</a:t>
            </a:r>
            <a:r>
              <a:rPr lang="en-GB" altLang="en-US" sz="2800" dirty="0" smtClean="0">
                <a:solidFill>
                  <a:schemeClr val="accent1">
                    <a:lumMod val="75000"/>
                  </a:schemeClr>
                </a:solidFill>
                <a:cs typeface="Arial" charset="0"/>
              </a:rPr>
              <a:t> but low amounts if used correctly?</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Risk of fire with inappropriate chargers </a:t>
            </a:r>
          </a:p>
          <a:p>
            <a:pPr marL="723900" indent="-552450"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E-liquids can cause toxicity with overexposure</a:t>
            </a:r>
          </a:p>
        </p:txBody>
      </p:sp>
    </p:spTree>
    <p:extLst>
      <p:ext uri="{BB962C8B-B14F-4D97-AF65-F5344CB8AC3E}">
        <p14:creationId xmlns:p14="http://schemas.microsoft.com/office/powerpoint/2010/main" val="58223681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990600"/>
            <a:ext cx="8229600" cy="782638"/>
          </a:xfrm>
        </p:spPr>
        <p:txBody>
          <a:bodyPr/>
          <a:lstStyle/>
          <a:p>
            <a:pPr eaLnBrk="1" hangingPunct="1">
              <a:defRPr/>
            </a:pPr>
            <a:r>
              <a:rPr lang="en-US" altLang="en-US" sz="4000" dirty="0" smtClean="0">
                <a:solidFill>
                  <a:schemeClr val="accent1">
                    <a:lumMod val="75000"/>
                  </a:schemeClr>
                </a:solidFill>
                <a:latin typeface="+mn-lt"/>
                <a:cs typeface="Arial" charset="0"/>
              </a:rPr>
              <a:t>What do the experts say?</a:t>
            </a:r>
          </a:p>
        </p:txBody>
      </p:sp>
      <p:sp>
        <p:nvSpPr>
          <p:cNvPr id="6147" name="Rectangle 3"/>
          <p:cNvSpPr>
            <a:spLocks noGrp="1" noChangeArrowheads="1"/>
          </p:cNvSpPr>
          <p:nvPr>
            <p:ph idx="1"/>
          </p:nvPr>
        </p:nvSpPr>
        <p:spPr>
          <a:xfrm>
            <a:off x="468313" y="1773238"/>
            <a:ext cx="8229600" cy="1073150"/>
          </a:xfrm>
        </p:spPr>
        <p:txBody>
          <a:bodyPr/>
          <a:lstStyle/>
          <a:p>
            <a:pPr marL="0" indent="0" algn="ctr" eaLnBrk="1" hangingPunct="1">
              <a:buClr>
                <a:schemeClr val="accent1">
                  <a:lumMod val="50000"/>
                </a:schemeClr>
              </a:buClr>
              <a:buFont typeface="Arial" panose="020B0604020202020204" pitchFamily="34" charset="0"/>
              <a:buNone/>
              <a:defRPr/>
            </a:pPr>
            <a:r>
              <a:rPr lang="en-GB" altLang="en-US" sz="2800" dirty="0" smtClean="0">
                <a:solidFill>
                  <a:schemeClr val="accent1">
                    <a:lumMod val="75000"/>
                  </a:schemeClr>
                </a:solidFill>
                <a:cs typeface="Arial" charset="0"/>
              </a:rPr>
              <a:t>Two camps </a:t>
            </a:r>
          </a:p>
          <a:p>
            <a:pPr marL="0" indent="0" eaLnBrk="1" hangingPunct="1">
              <a:buClr>
                <a:schemeClr val="accent1">
                  <a:lumMod val="50000"/>
                </a:schemeClr>
              </a:buClr>
              <a:buFont typeface="Arial" panose="020B0604020202020204" pitchFamily="34" charset="0"/>
              <a:buNone/>
              <a:defRPr/>
            </a:pPr>
            <a:r>
              <a:rPr lang="en-GB" altLang="en-US" sz="2800" dirty="0" smtClean="0">
                <a:solidFill>
                  <a:schemeClr val="accent1">
                    <a:lumMod val="75000"/>
                  </a:schemeClr>
                </a:solidFill>
                <a:cs typeface="Arial" charset="0"/>
              </a:rPr>
              <a:t>       Supporters                    vs             </a:t>
            </a:r>
            <a:r>
              <a:rPr lang="en-GB" altLang="en-US" sz="2800" dirty="0" err="1">
                <a:solidFill>
                  <a:schemeClr val="accent1">
                    <a:lumMod val="75000"/>
                  </a:schemeClr>
                </a:solidFill>
                <a:cs typeface="Arial" charset="0"/>
              </a:rPr>
              <a:t>O</a:t>
            </a:r>
            <a:r>
              <a:rPr lang="en-GB" altLang="en-US" sz="2800" dirty="0" err="1" smtClean="0">
                <a:solidFill>
                  <a:schemeClr val="accent1">
                    <a:lumMod val="75000"/>
                  </a:schemeClr>
                </a:solidFill>
                <a:cs typeface="Arial" charset="0"/>
              </a:rPr>
              <a:t>pposers</a:t>
            </a:r>
            <a:endParaRPr lang="en-GB" altLang="en-US" sz="2800" dirty="0" smtClean="0">
              <a:solidFill>
                <a:schemeClr val="accent1">
                  <a:lumMod val="75000"/>
                </a:schemeClr>
              </a:solidFill>
              <a:cs typeface="Arial" charset="0"/>
            </a:endParaRPr>
          </a:p>
        </p:txBody>
      </p:sp>
      <p:sp>
        <p:nvSpPr>
          <p:cNvPr id="4" name="Rectangle 3"/>
          <p:cNvSpPr txBox="1">
            <a:spLocks noChangeArrowheads="1"/>
          </p:cNvSpPr>
          <p:nvPr/>
        </p:nvSpPr>
        <p:spPr bwMode="auto">
          <a:xfrm>
            <a:off x="179388" y="2997200"/>
            <a:ext cx="41052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accent1">
                  <a:lumMod val="50000"/>
                </a:schemeClr>
              </a:buClr>
              <a:defRPr/>
            </a:pPr>
            <a:r>
              <a:rPr lang="en-GB" altLang="en-US" sz="2800" dirty="0" smtClean="0">
                <a:solidFill>
                  <a:schemeClr val="accent1">
                    <a:lumMod val="75000"/>
                  </a:schemeClr>
                </a:solidFill>
                <a:cs typeface="Arial" panose="020B0604020202020204" pitchFamily="34" charset="0"/>
              </a:rPr>
              <a:t>E-cigarettes offer a harm reduction approach to tobacco control.</a:t>
            </a:r>
          </a:p>
          <a:p>
            <a:pPr eaLnBrk="1" hangingPunct="1">
              <a:buClr>
                <a:schemeClr val="accent1">
                  <a:lumMod val="50000"/>
                </a:schemeClr>
              </a:buClr>
              <a:defRPr/>
            </a:pPr>
            <a:r>
              <a:rPr lang="en-GB" altLang="en-US" sz="2800" dirty="0" smtClean="0">
                <a:solidFill>
                  <a:schemeClr val="accent1">
                    <a:lumMod val="75000"/>
                  </a:schemeClr>
                </a:solidFill>
                <a:cs typeface="Arial" panose="020B0604020202020204" pitchFamily="34" charset="0"/>
              </a:rPr>
              <a:t>Less harmful than conventional cigarettes for smokers</a:t>
            </a:r>
          </a:p>
          <a:p>
            <a:pPr eaLnBrk="1" hangingPunct="1">
              <a:buClr>
                <a:schemeClr val="accent1">
                  <a:lumMod val="50000"/>
                </a:schemeClr>
              </a:buClr>
              <a:buFont typeface="Wingdings" panose="05000000000000000000" pitchFamily="2" charset="2"/>
              <a:buChar char="Ø"/>
              <a:defRPr/>
            </a:pPr>
            <a:endParaRPr lang="en-GB" altLang="en-US" sz="2800" dirty="0" smtClean="0">
              <a:solidFill>
                <a:schemeClr val="accent1">
                  <a:lumMod val="75000"/>
                </a:schemeClr>
              </a:solidFill>
              <a:cs typeface="Arial" panose="020B0604020202020204" pitchFamily="34"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panose="020B0604020202020204" pitchFamily="34" charset="0"/>
              <a:cs typeface="Arial" panose="020B0604020202020204" pitchFamily="34" charset="0"/>
            </a:endParaRPr>
          </a:p>
          <a:p>
            <a:pPr marL="0" indent="0" eaLnBrk="1" hangingPunct="1">
              <a:buClr>
                <a:schemeClr val="accent1">
                  <a:lumMod val="50000"/>
                </a:schemeClr>
              </a:buClr>
              <a:buFont typeface="Arial" charset="0"/>
              <a:buNone/>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400" dirty="0">
              <a:solidFill>
                <a:schemeClr val="accent1">
                  <a:lumMod val="75000"/>
                </a:schemeClr>
              </a:solidFill>
              <a:latin typeface="Arial" charset="0"/>
              <a:cs typeface="Arial" charset="0"/>
            </a:endParaRPr>
          </a:p>
        </p:txBody>
      </p:sp>
      <p:sp>
        <p:nvSpPr>
          <p:cNvPr id="5" name="Rectangle 3"/>
          <p:cNvSpPr txBox="1">
            <a:spLocks noChangeArrowheads="1"/>
          </p:cNvSpPr>
          <p:nvPr/>
        </p:nvSpPr>
        <p:spPr bwMode="auto">
          <a:xfrm>
            <a:off x="4716463" y="2852738"/>
            <a:ext cx="40322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accent1">
                  <a:lumMod val="50000"/>
                </a:schemeClr>
              </a:buClr>
              <a:defRPr/>
            </a:pPr>
            <a:r>
              <a:rPr lang="en-GB" altLang="en-US" sz="2800" dirty="0" smtClean="0">
                <a:solidFill>
                  <a:schemeClr val="accent1">
                    <a:lumMod val="75000"/>
                  </a:schemeClr>
                </a:solidFill>
                <a:cs typeface="Arial" panose="020B0604020202020204" pitchFamily="34" charset="0"/>
              </a:rPr>
              <a:t>Take population view: e-cigarettes could re-normalise smoking and reverse years of progress</a:t>
            </a:r>
          </a:p>
          <a:p>
            <a:pPr eaLnBrk="1" hangingPunct="1">
              <a:buClr>
                <a:schemeClr val="accent1">
                  <a:lumMod val="50000"/>
                </a:schemeClr>
              </a:buClr>
              <a:defRPr/>
            </a:pPr>
            <a:r>
              <a:rPr lang="en-GB" altLang="en-US" sz="2800" dirty="0" smtClean="0">
                <a:solidFill>
                  <a:schemeClr val="accent1">
                    <a:lumMod val="75000"/>
                  </a:schemeClr>
                </a:solidFill>
                <a:cs typeface="Arial" panose="020B0604020202020204" pitchFamily="34" charset="0"/>
              </a:rPr>
              <a:t>Suspicious of tobacco industry motives</a:t>
            </a:r>
          </a:p>
          <a:p>
            <a:pPr eaLnBrk="1" hangingPunct="1">
              <a:buClr>
                <a:schemeClr val="accent1">
                  <a:lumMod val="50000"/>
                </a:schemeClr>
              </a:buClr>
              <a:buFont typeface="Wingdings" panose="05000000000000000000" pitchFamily="2" charset="2"/>
              <a:buChar char="Ø"/>
              <a:defRPr/>
            </a:pPr>
            <a:endParaRPr lang="en-GB" altLang="en-US" sz="2800" dirty="0" smtClean="0">
              <a:solidFill>
                <a:schemeClr val="accent1">
                  <a:lumMod val="75000"/>
                </a:schemeClr>
              </a:solidFill>
              <a:latin typeface="Arial" panose="020B0604020202020204" pitchFamily="34" charset="0"/>
              <a:cs typeface="Arial" panose="020B0604020202020204" pitchFamily="34"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panose="020B0604020202020204" pitchFamily="34" charset="0"/>
              <a:cs typeface="Arial" panose="020B0604020202020204" pitchFamily="34" charset="0"/>
            </a:endParaRPr>
          </a:p>
          <a:p>
            <a:pPr marL="0" indent="0" eaLnBrk="1" hangingPunct="1">
              <a:buClr>
                <a:schemeClr val="accent1">
                  <a:lumMod val="50000"/>
                </a:schemeClr>
              </a:buClr>
              <a:buFont typeface="Arial" charset="0"/>
              <a:buNone/>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800" dirty="0" smtClean="0">
              <a:solidFill>
                <a:schemeClr val="accent1">
                  <a:lumMod val="75000"/>
                </a:schemeClr>
              </a:solidFill>
              <a:latin typeface="Arial" charset="0"/>
              <a:cs typeface="Arial" charset="0"/>
            </a:endParaRPr>
          </a:p>
          <a:p>
            <a:pPr eaLnBrk="1" hangingPunct="1">
              <a:buClr>
                <a:schemeClr val="accent1">
                  <a:lumMod val="50000"/>
                </a:schemeClr>
              </a:buClr>
              <a:defRPr/>
            </a:pPr>
            <a:endParaRPr lang="en-GB" altLang="en-US" sz="2400" dirty="0">
              <a:solidFill>
                <a:schemeClr val="accent1">
                  <a:lumMod val="75000"/>
                </a:schemeClr>
              </a:solidFill>
              <a:latin typeface="Arial" charset="0"/>
              <a:cs typeface="Arial" charset="0"/>
            </a:endParaRPr>
          </a:p>
        </p:txBody>
      </p:sp>
      <p:sp>
        <p:nvSpPr>
          <p:cNvPr id="2" name="Rectangle 1"/>
          <p:cNvSpPr/>
          <p:nvPr/>
        </p:nvSpPr>
        <p:spPr>
          <a:xfrm>
            <a:off x="179388" y="2924175"/>
            <a:ext cx="4105275" cy="3024188"/>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4719638" y="2922588"/>
            <a:ext cx="4105275" cy="3025775"/>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163854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990600"/>
            <a:ext cx="8229600" cy="709613"/>
          </a:xfrm>
        </p:spPr>
        <p:txBody>
          <a:bodyPr/>
          <a:lstStyle/>
          <a:p>
            <a:pPr eaLnBrk="1" hangingPunct="1">
              <a:defRPr/>
            </a:pPr>
            <a:r>
              <a:rPr lang="en-US" altLang="en-US" sz="4000" dirty="0" smtClean="0">
                <a:solidFill>
                  <a:schemeClr val="accent1">
                    <a:lumMod val="75000"/>
                  </a:schemeClr>
                </a:solidFill>
                <a:latin typeface="+mn-lt"/>
                <a:cs typeface="Arial" charset="0"/>
              </a:rPr>
              <a:t>What should we tell patients?</a:t>
            </a:r>
          </a:p>
        </p:txBody>
      </p:sp>
      <p:sp>
        <p:nvSpPr>
          <p:cNvPr id="6147" name="Rectangle 3"/>
          <p:cNvSpPr>
            <a:spLocks noGrp="1" noChangeArrowheads="1"/>
          </p:cNvSpPr>
          <p:nvPr>
            <p:ph idx="1"/>
          </p:nvPr>
        </p:nvSpPr>
        <p:spPr>
          <a:xfrm>
            <a:off x="481013" y="1989138"/>
            <a:ext cx="8229600" cy="3960812"/>
          </a:xfrm>
        </p:spPr>
        <p:txBody>
          <a:bodyPr/>
          <a:lstStyle/>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E-cigarettes are not harm-free, but likely to be considerably less harmful than tobacco</a:t>
            </a:r>
          </a:p>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They may help you stop smoking, although most evidence is currently with licensed products and behavioural support offered by the NHS</a:t>
            </a:r>
          </a:p>
          <a:p>
            <a:pPr eaLnBrk="1" hangingPunct="1">
              <a:buClr>
                <a:schemeClr val="accent1">
                  <a:lumMod val="50000"/>
                </a:schemeClr>
              </a:buClr>
              <a:buFont typeface="Arial" panose="020B0604020202020204" pitchFamily="34" charset="0"/>
              <a:buChar char="•"/>
              <a:defRPr/>
            </a:pPr>
            <a:r>
              <a:rPr lang="en-GB" altLang="en-US" sz="2800" dirty="0" smtClean="0">
                <a:solidFill>
                  <a:schemeClr val="accent1">
                    <a:lumMod val="75000"/>
                  </a:schemeClr>
                </a:solidFill>
                <a:cs typeface="Arial" charset="0"/>
              </a:rPr>
              <a:t>The best thing you can do for your health is stop smoking: if e-cigarettes can help you do this, then we would encourage this. </a:t>
            </a:r>
          </a:p>
          <a:p>
            <a:pPr eaLnBrk="1" hangingPunct="1">
              <a:buClr>
                <a:schemeClr val="accent1">
                  <a:lumMod val="50000"/>
                </a:schemeClr>
              </a:buClr>
              <a:buFont typeface="Arial" panose="020B0604020202020204" pitchFamily="34" charset="0"/>
              <a:buChar char="•"/>
              <a:defRPr/>
            </a:pPr>
            <a:endParaRPr lang="en-GB" altLang="en-US" sz="2400" dirty="0">
              <a:solidFill>
                <a:schemeClr val="accent1">
                  <a:lumMod val="75000"/>
                </a:schemeClr>
              </a:solidFill>
              <a:cs typeface="Arial" charset="0"/>
            </a:endParaRPr>
          </a:p>
        </p:txBody>
      </p:sp>
    </p:spTree>
    <p:extLst>
      <p:ext uri="{BB962C8B-B14F-4D97-AF65-F5344CB8AC3E}">
        <p14:creationId xmlns:p14="http://schemas.microsoft.com/office/powerpoint/2010/main" val="434918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004" t="17601" r="26421" b="11075"/>
          <a:stretch/>
        </p:blipFill>
        <p:spPr bwMode="auto">
          <a:xfrm>
            <a:off x="1619672" y="476672"/>
            <a:ext cx="640346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369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Lung Optimal Pathway at time of referral</a:t>
            </a:r>
            <a:endParaRPr lang="en-GB" dirty="0"/>
          </a:p>
        </p:txBody>
      </p:sp>
      <p:sp>
        <p:nvSpPr>
          <p:cNvPr id="4" name="TextBox 3"/>
          <p:cNvSpPr txBox="1"/>
          <p:nvPr/>
        </p:nvSpPr>
        <p:spPr>
          <a:xfrm>
            <a:off x="2915816" y="1988840"/>
            <a:ext cx="3384376" cy="261610"/>
          </a:xfrm>
          <a:prstGeom prst="rect">
            <a:avLst/>
          </a:prstGeom>
          <a:noFill/>
        </p:spPr>
        <p:txBody>
          <a:bodyPr wrap="square" rtlCol="0">
            <a:spAutoFit/>
          </a:bodyPr>
          <a:lstStyle/>
          <a:p>
            <a:pPr algn="ctr"/>
            <a:r>
              <a:rPr lang="en-GB" sz="1100" b="1" dirty="0" smtClean="0"/>
              <a:t>High suspicion of cancer</a:t>
            </a:r>
            <a:endParaRPr lang="en-GB" sz="1100" b="1" dirty="0"/>
          </a:p>
        </p:txBody>
      </p:sp>
      <p:sp>
        <p:nvSpPr>
          <p:cNvPr id="5" name="TextBox 4"/>
          <p:cNvSpPr txBox="1"/>
          <p:nvPr/>
        </p:nvSpPr>
        <p:spPr>
          <a:xfrm>
            <a:off x="3959932" y="2669991"/>
            <a:ext cx="1296144" cy="261610"/>
          </a:xfrm>
          <a:prstGeom prst="rect">
            <a:avLst/>
          </a:prstGeom>
          <a:noFill/>
        </p:spPr>
        <p:txBody>
          <a:bodyPr wrap="square" rtlCol="0">
            <a:spAutoFit/>
          </a:bodyPr>
          <a:lstStyle/>
          <a:p>
            <a:pPr algn="ctr"/>
            <a:r>
              <a:rPr lang="en-GB" sz="1100" b="1" dirty="0" smtClean="0"/>
              <a:t>CXR</a:t>
            </a:r>
            <a:endParaRPr lang="en-GB" sz="1100" b="1" dirty="0"/>
          </a:p>
        </p:txBody>
      </p:sp>
      <p:sp>
        <p:nvSpPr>
          <p:cNvPr id="6" name="TextBox 5"/>
          <p:cNvSpPr txBox="1"/>
          <p:nvPr/>
        </p:nvSpPr>
        <p:spPr>
          <a:xfrm>
            <a:off x="1681929" y="3271042"/>
            <a:ext cx="1702327" cy="261610"/>
          </a:xfrm>
          <a:prstGeom prst="rect">
            <a:avLst/>
          </a:prstGeom>
          <a:noFill/>
        </p:spPr>
        <p:txBody>
          <a:bodyPr wrap="square" rtlCol="0">
            <a:spAutoFit/>
          </a:bodyPr>
          <a:lstStyle/>
          <a:p>
            <a:pPr algn="ctr"/>
            <a:r>
              <a:rPr lang="en-GB" sz="1100" b="1" dirty="0" smtClean="0"/>
              <a:t>CXR Abnormal</a:t>
            </a:r>
            <a:endParaRPr lang="en-GB" sz="1100" b="1" dirty="0"/>
          </a:p>
        </p:txBody>
      </p:sp>
      <p:sp>
        <p:nvSpPr>
          <p:cNvPr id="7" name="TextBox 6"/>
          <p:cNvSpPr txBox="1"/>
          <p:nvPr/>
        </p:nvSpPr>
        <p:spPr>
          <a:xfrm>
            <a:off x="5770819" y="3271042"/>
            <a:ext cx="1692188" cy="261610"/>
          </a:xfrm>
          <a:prstGeom prst="rect">
            <a:avLst/>
          </a:prstGeom>
          <a:noFill/>
        </p:spPr>
        <p:txBody>
          <a:bodyPr wrap="square" rtlCol="0">
            <a:spAutoFit/>
          </a:bodyPr>
          <a:lstStyle/>
          <a:p>
            <a:pPr algn="ctr"/>
            <a:r>
              <a:rPr lang="en-GB" sz="1100" b="1" dirty="0" smtClean="0"/>
              <a:t>CXR Normal</a:t>
            </a:r>
            <a:endParaRPr lang="en-GB" sz="1100" b="1" dirty="0"/>
          </a:p>
        </p:txBody>
      </p:sp>
      <p:sp>
        <p:nvSpPr>
          <p:cNvPr id="8" name="TextBox 7"/>
          <p:cNvSpPr txBox="1"/>
          <p:nvPr/>
        </p:nvSpPr>
        <p:spPr>
          <a:xfrm>
            <a:off x="827584" y="4039647"/>
            <a:ext cx="3384376" cy="261610"/>
          </a:xfrm>
          <a:prstGeom prst="rect">
            <a:avLst/>
          </a:prstGeom>
          <a:noFill/>
        </p:spPr>
        <p:txBody>
          <a:bodyPr wrap="square" rtlCol="0">
            <a:spAutoFit/>
          </a:bodyPr>
          <a:lstStyle/>
          <a:p>
            <a:pPr algn="ctr"/>
            <a:r>
              <a:rPr lang="en-GB" sz="1100" b="1" dirty="0" smtClean="0"/>
              <a:t>CT Scan</a:t>
            </a:r>
            <a:endParaRPr lang="en-GB" sz="1100" b="1" dirty="0"/>
          </a:p>
        </p:txBody>
      </p:sp>
      <p:sp>
        <p:nvSpPr>
          <p:cNvPr id="9" name="TextBox 8"/>
          <p:cNvSpPr txBox="1"/>
          <p:nvPr/>
        </p:nvSpPr>
        <p:spPr>
          <a:xfrm>
            <a:off x="1471168" y="4797152"/>
            <a:ext cx="2123848" cy="261610"/>
          </a:xfrm>
          <a:prstGeom prst="rect">
            <a:avLst/>
          </a:prstGeom>
          <a:noFill/>
        </p:spPr>
        <p:txBody>
          <a:bodyPr wrap="square" rtlCol="0">
            <a:spAutoFit/>
          </a:bodyPr>
          <a:lstStyle/>
          <a:p>
            <a:pPr algn="ctr"/>
            <a:r>
              <a:rPr lang="en-GB" sz="1100" b="1" dirty="0" smtClean="0"/>
              <a:t>Abnormal but non-cancer</a:t>
            </a:r>
            <a:endParaRPr lang="en-GB" sz="1100" b="1" dirty="0"/>
          </a:p>
        </p:txBody>
      </p:sp>
      <p:sp>
        <p:nvSpPr>
          <p:cNvPr id="10" name="TextBox 9"/>
          <p:cNvSpPr txBox="1"/>
          <p:nvPr/>
        </p:nvSpPr>
        <p:spPr>
          <a:xfrm>
            <a:off x="673817" y="4787689"/>
            <a:ext cx="1008112" cy="261610"/>
          </a:xfrm>
          <a:prstGeom prst="rect">
            <a:avLst/>
          </a:prstGeom>
          <a:noFill/>
        </p:spPr>
        <p:txBody>
          <a:bodyPr wrap="square" rtlCol="0">
            <a:spAutoFit/>
          </a:bodyPr>
          <a:lstStyle/>
          <a:p>
            <a:pPr algn="ctr"/>
            <a:r>
              <a:rPr lang="en-GB" sz="1100" b="1" dirty="0" smtClean="0"/>
              <a:t>Normal</a:t>
            </a:r>
            <a:endParaRPr lang="en-GB" sz="1100" b="1" dirty="0"/>
          </a:p>
        </p:txBody>
      </p:sp>
      <p:sp>
        <p:nvSpPr>
          <p:cNvPr id="11" name="TextBox 10"/>
          <p:cNvSpPr txBox="1"/>
          <p:nvPr/>
        </p:nvSpPr>
        <p:spPr>
          <a:xfrm>
            <a:off x="3240240" y="4787689"/>
            <a:ext cx="971720" cy="261610"/>
          </a:xfrm>
          <a:prstGeom prst="rect">
            <a:avLst/>
          </a:prstGeom>
          <a:noFill/>
        </p:spPr>
        <p:txBody>
          <a:bodyPr wrap="square" rtlCol="0">
            <a:spAutoFit/>
          </a:bodyPr>
          <a:lstStyle/>
          <a:p>
            <a:pPr algn="ctr"/>
            <a:r>
              <a:rPr lang="en-GB" sz="1100" b="1" dirty="0" smtClean="0"/>
              <a:t>Cancer</a:t>
            </a:r>
            <a:endParaRPr lang="en-GB" sz="1100" b="1" dirty="0"/>
          </a:p>
        </p:txBody>
      </p:sp>
      <p:sp>
        <p:nvSpPr>
          <p:cNvPr id="12" name="TextBox 11"/>
          <p:cNvSpPr txBox="1"/>
          <p:nvPr/>
        </p:nvSpPr>
        <p:spPr>
          <a:xfrm>
            <a:off x="4924725" y="3955159"/>
            <a:ext cx="3384376" cy="261610"/>
          </a:xfrm>
          <a:prstGeom prst="rect">
            <a:avLst/>
          </a:prstGeom>
          <a:noFill/>
        </p:spPr>
        <p:txBody>
          <a:bodyPr wrap="square" rtlCol="0">
            <a:spAutoFit/>
          </a:bodyPr>
          <a:lstStyle/>
          <a:p>
            <a:pPr algn="ctr"/>
            <a:r>
              <a:rPr lang="en-GB" sz="1100" b="1" dirty="0" smtClean="0"/>
              <a:t>CT Scan</a:t>
            </a:r>
            <a:endParaRPr lang="en-GB" sz="1100" b="1" dirty="0"/>
          </a:p>
        </p:txBody>
      </p:sp>
      <p:sp>
        <p:nvSpPr>
          <p:cNvPr id="13" name="TextBox 12"/>
          <p:cNvSpPr txBox="1"/>
          <p:nvPr/>
        </p:nvSpPr>
        <p:spPr>
          <a:xfrm>
            <a:off x="7120969" y="3582956"/>
            <a:ext cx="1195447" cy="430887"/>
          </a:xfrm>
          <a:prstGeom prst="rect">
            <a:avLst/>
          </a:prstGeom>
          <a:noFill/>
        </p:spPr>
        <p:txBody>
          <a:bodyPr wrap="square" rtlCol="0">
            <a:spAutoFit/>
          </a:bodyPr>
          <a:lstStyle/>
          <a:p>
            <a:pPr algn="ctr"/>
            <a:r>
              <a:rPr lang="en-GB" sz="1100" i="1" dirty="0" smtClean="0"/>
              <a:t>But suspicion of cancer high</a:t>
            </a:r>
            <a:endParaRPr lang="en-GB" sz="1100" i="1" dirty="0"/>
          </a:p>
        </p:txBody>
      </p:sp>
      <p:sp>
        <p:nvSpPr>
          <p:cNvPr id="14" name="TextBox 13"/>
          <p:cNvSpPr txBox="1"/>
          <p:nvPr/>
        </p:nvSpPr>
        <p:spPr>
          <a:xfrm>
            <a:off x="4942727" y="4787689"/>
            <a:ext cx="828092" cy="261610"/>
          </a:xfrm>
          <a:prstGeom prst="rect">
            <a:avLst/>
          </a:prstGeom>
          <a:noFill/>
        </p:spPr>
        <p:txBody>
          <a:bodyPr wrap="square" rtlCol="0">
            <a:spAutoFit/>
          </a:bodyPr>
          <a:lstStyle/>
          <a:p>
            <a:pPr algn="ctr"/>
            <a:r>
              <a:rPr lang="en-GB" sz="1100" b="1" dirty="0" smtClean="0"/>
              <a:t>Normal</a:t>
            </a:r>
            <a:endParaRPr lang="en-GB" sz="1100" b="1" dirty="0"/>
          </a:p>
        </p:txBody>
      </p:sp>
      <p:sp>
        <p:nvSpPr>
          <p:cNvPr id="15" name="TextBox 14"/>
          <p:cNvSpPr txBox="1"/>
          <p:nvPr/>
        </p:nvSpPr>
        <p:spPr>
          <a:xfrm>
            <a:off x="5770819" y="4797152"/>
            <a:ext cx="1692188" cy="261610"/>
          </a:xfrm>
          <a:prstGeom prst="rect">
            <a:avLst/>
          </a:prstGeom>
          <a:noFill/>
        </p:spPr>
        <p:txBody>
          <a:bodyPr wrap="square" rtlCol="0">
            <a:spAutoFit/>
          </a:bodyPr>
          <a:lstStyle/>
          <a:p>
            <a:pPr algn="ctr"/>
            <a:r>
              <a:rPr lang="en-GB" sz="1100" b="1" dirty="0" smtClean="0"/>
              <a:t>Abnormal but non-cancer</a:t>
            </a:r>
            <a:endParaRPr lang="en-GB" sz="1100" b="1" dirty="0"/>
          </a:p>
        </p:txBody>
      </p:sp>
      <p:sp>
        <p:nvSpPr>
          <p:cNvPr id="17" name="TextBox 16"/>
          <p:cNvSpPr txBox="1"/>
          <p:nvPr/>
        </p:nvSpPr>
        <p:spPr>
          <a:xfrm>
            <a:off x="7463007" y="4810432"/>
            <a:ext cx="1224136" cy="261610"/>
          </a:xfrm>
          <a:prstGeom prst="rect">
            <a:avLst/>
          </a:prstGeom>
          <a:noFill/>
        </p:spPr>
        <p:txBody>
          <a:bodyPr wrap="square" rtlCol="0">
            <a:spAutoFit/>
          </a:bodyPr>
          <a:lstStyle/>
          <a:p>
            <a:pPr algn="ctr"/>
            <a:r>
              <a:rPr lang="en-GB" sz="1100" b="1" dirty="0" smtClean="0"/>
              <a:t>Cancer</a:t>
            </a:r>
            <a:endParaRPr lang="en-GB" sz="1100" b="1" dirty="0"/>
          </a:p>
        </p:txBody>
      </p:sp>
      <p:cxnSp>
        <p:nvCxnSpPr>
          <p:cNvPr id="21" name="Straight Arrow Connector 20"/>
          <p:cNvCxnSpPr>
            <a:stCxn id="4" idx="2"/>
            <a:endCxn id="5" idx="0"/>
          </p:cNvCxnSpPr>
          <p:nvPr/>
        </p:nvCxnSpPr>
        <p:spPr>
          <a:xfrm>
            <a:off x="4608004" y="2250450"/>
            <a:ext cx="0" cy="419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a:endCxn id="6" idx="0"/>
          </p:cNvCxnSpPr>
          <p:nvPr/>
        </p:nvCxnSpPr>
        <p:spPr>
          <a:xfrm flipH="1">
            <a:off x="2533093" y="2931601"/>
            <a:ext cx="2074911" cy="33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2"/>
            <a:endCxn id="7" idx="0"/>
          </p:cNvCxnSpPr>
          <p:nvPr/>
        </p:nvCxnSpPr>
        <p:spPr>
          <a:xfrm>
            <a:off x="4608004" y="2931601"/>
            <a:ext cx="2008909" cy="33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a:endCxn id="8" idx="0"/>
          </p:cNvCxnSpPr>
          <p:nvPr/>
        </p:nvCxnSpPr>
        <p:spPr>
          <a:xfrm flipH="1">
            <a:off x="2519772" y="3532652"/>
            <a:ext cx="13321" cy="506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12" idx="0"/>
          </p:cNvCxnSpPr>
          <p:nvPr/>
        </p:nvCxnSpPr>
        <p:spPr>
          <a:xfrm>
            <a:off x="6616913" y="3532652"/>
            <a:ext cx="0" cy="422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a:endCxn id="9" idx="0"/>
          </p:cNvCxnSpPr>
          <p:nvPr/>
        </p:nvCxnSpPr>
        <p:spPr>
          <a:xfrm>
            <a:off x="2519772" y="4301257"/>
            <a:ext cx="13320" cy="495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2"/>
            <a:endCxn id="10" idx="0"/>
          </p:cNvCxnSpPr>
          <p:nvPr/>
        </p:nvCxnSpPr>
        <p:spPr>
          <a:xfrm flipH="1">
            <a:off x="1177873" y="4301257"/>
            <a:ext cx="1341899" cy="486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2"/>
          </p:cNvCxnSpPr>
          <p:nvPr/>
        </p:nvCxnSpPr>
        <p:spPr>
          <a:xfrm>
            <a:off x="2519772" y="4301257"/>
            <a:ext cx="1050776" cy="486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2"/>
            <a:endCxn id="15" idx="0"/>
          </p:cNvCxnSpPr>
          <p:nvPr/>
        </p:nvCxnSpPr>
        <p:spPr>
          <a:xfrm>
            <a:off x="6616913" y="4216769"/>
            <a:ext cx="0" cy="580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2" idx="2"/>
            <a:endCxn id="14" idx="0"/>
          </p:cNvCxnSpPr>
          <p:nvPr/>
        </p:nvCxnSpPr>
        <p:spPr>
          <a:xfrm flipH="1">
            <a:off x="5356773" y="4216769"/>
            <a:ext cx="1260140" cy="570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17" idx="0"/>
          </p:cNvCxnSpPr>
          <p:nvPr/>
        </p:nvCxnSpPr>
        <p:spPr>
          <a:xfrm>
            <a:off x="6616913" y="4216769"/>
            <a:ext cx="1458162" cy="593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31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16289" r="17451" b="6250"/>
          <a:stretch/>
        </p:blipFill>
        <p:spPr bwMode="auto">
          <a:xfrm>
            <a:off x="683568" y="548680"/>
            <a:ext cx="8038935" cy="566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502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8" t="16270" r="17117" b="13491"/>
          <a:stretch/>
        </p:blipFill>
        <p:spPr bwMode="auto">
          <a:xfrm>
            <a:off x="539552" y="836712"/>
            <a:ext cx="8186057" cy="513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1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7989124"/>
              </p:ext>
            </p:extLst>
          </p:nvPr>
        </p:nvGraphicFramePr>
        <p:xfrm>
          <a:off x="251520" y="1412776"/>
          <a:ext cx="8229600" cy="528945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67544" y="20503"/>
            <a:ext cx="8229600" cy="1143000"/>
          </a:xfrm>
        </p:spPr>
        <p:txBody>
          <a:bodyPr>
            <a:normAutofit fontScale="90000"/>
          </a:bodyPr>
          <a:lstStyle/>
          <a:p>
            <a:r>
              <a:rPr lang="en-GB" dirty="0" smtClean="0"/>
              <a:t>Good news! You are making a difference!</a:t>
            </a:r>
            <a:endParaRPr lang="en-GB" dirty="0"/>
          </a:p>
        </p:txBody>
      </p:sp>
    </p:spTree>
    <p:extLst>
      <p:ext uri="{BB962C8B-B14F-4D97-AF65-F5344CB8AC3E}">
        <p14:creationId xmlns:p14="http://schemas.microsoft.com/office/powerpoint/2010/main" val="2209428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25" t="16667" r="20686" b="6250"/>
          <a:stretch/>
        </p:blipFill>
        <p:spPr bwMode="auto">
          <a:xfrm>
            <a:off x="899592" y="548680"/>
            <a:ext cx="764902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17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024744" cy="1080120"/>
          </a:xfrm>
        </p:spPr>
        <p:txBody>
          <a:bodyPr>
            <a:normAutofit/>
          </a:bodyPr>
          <a:lstStyle/>
          <a:p>
            <a:r>
              <a:rPr lang="en-GB" sz="6000" dirty="0" smtClean="0"/>
              <a:t>SEA lung cancer</a:t>
            </a:r>
            <a:endParaRPr lang="en-GB" sz="6000" dirty="0"/>
          </a:p>
        </p:txBody>
      </p:sp>
      <p:sp>
        <p:nvSpPr>
          <p:cNvPr id="3" name="Content Placeholder 2"/>
          <p:cNvSpPr>
            <a:spLocks noGrp="1"/>
          </p:cNvSpPr>
          <p:nvPr>
            <p:ph idx="1"/>
          </p:nvPr>
        </p:nvSpPr>
        <p:spPr>
          <a:xfrm>
            <a:off x="467544" y="1772816"/>
            <a:ext cx="8208912" cy="4680520"/>
          </a:xfrm>
        </p:spPr>
        <p:txBody>
          <a:bodyPr>
            <a:noAutofit/>
          </a:bodyPr>
          <a:lstStyle/>
          <a:p>
            <a:r>
              <a:rPr lang="en-GB" sz="2800" b="1" dirty="0" smtClean="0"/>
              <a:t>Same as previous year</a:t>
            </a:r>
          </a:p>
          <a:p>
            <a:r>
              <a:rPr lang="en-GB" sz="2800" b="1" dirty="0" smtClean="0"/>
              <a:t>EMIS search ready - malignant neoplasm lung in last 3 years (12/10000)</a:t>
            </a:r>
          </a:p>
          <a:p>
            <a:r>
              <a:rPr lang="en-GB" sz="2800" b="1" dirty="0" smtClean="0"/>
              <a:t>Select interesting cases (1/3000 population)</a:t>
            </a:r>
          </a:p>
          <a:p>
            <a:r>
              <a:rPr lang="en-GB" sz="2800" b="1" dirty="0" smtClean="0"/>
              <a:t>Discuss in house</a:t>
            </a:r>
          </a:p>
          <a:p>
            <a:r>
              <a:rPr lang="en-GB" sz="2800" b="1" dirty="0" smtClean="0"/>
              <a:t>Share at locality</a:t>
            </a:r>
          </a:p>
          <a:p>
            <a:r>
              <a:rPr lang="en-GB" sz="2800" b="1" dirty="0" smtClean="0"/>
              <a:t>Learning and recommendations contribute to improved patient care</a:t>
            </a:r>
            <a:endParaRPr lang="en-GB" sz="2800" b="1" dirty="0"/>
          </a:p>
        </p:txBody>
      </p:sp>
      <p:sp>
        <p:nvSpPr>
          <p:cNvPr id="5" name="TextBox 4"/>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3807902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fety_netting_summary_table_20160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870" y="-238017"/>
            <a:ext cx="6704264" cy="9487379"/>
          </a:xfrm>
          <a:prstGeom prst="rect">
            <a:avLst/>
          </a:prstGeom>
        </p:spPr>
      </p:pic>
    </p:spTree>
    <p:extLst>
      <p:ext uri="{BB962C8B-B14F-4D97-AF65-F5344CB8AC3E}">
        <p14:creationId xmlns:p14="http://schemas.microsoft.com/office/powerpoint/2010/main" val="1278855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4968552" cy="1426170"/>
          </a:xfrm>
        </p:spPr>
        <p:txBody>
          <a:bodyPr>
            <a:noAutofit/>
          </a:bodyPr>
          <a:lstStyle/>
          <a:p>
            <a:r>
              <a:rPr lang="en-US" sz="5400" dirty="0" smtClean="0"/>
              <a:t>ONCOLOGICAL EMERGENCIES</a:t>
            </a:r>
            <a:endParaRPr lang="en-US" sz="5400" dirty="0"/>
          </a:p>
        </p:txBody>
      </p:sp>
      <p:sp>
        <p:nvSpPr>
          <p:cNvPr id="3" name="Content Placeholder 2"/>
          <p:cNvSpPr>
            <a:spLocks noGrp="1"/>
          </p:cNvSpPr>
          <p:nvPr>
            <p:ph idx="1"/>
          </p:nvPr>
        </p:nvSpPr>
        <p:spPr>
          <a:xfrm>
            <a:off x="0" y="2492896"/>
            <a:ext cx="9144000" cy="4525963"/>
          </a:xfrm>
        </p:spPr>
        <p:txBody>
          <a:bodyPr/>
          <a:lstStyle/>
          <a:p>
            <a:endParaRPr lang="en-US" dirty="0" smtClean="0"/>
          </a:p>
          <a:p>
            <a:r>
              <a:rPr lang="en-US" sz="3600" dirty="0" smtClean="0"/>
              <a:t>You are visiting a 58 year old women who is feeling unwell, complaining of back pain.</a:t>
            </a:r>
          </a:p>
          <a:p>
            <a:r>
              <a:rPr lang="en-US" sz="3600" dirty="0" smtClean="0"/>
              <a:t>She has recently had her 3</a:t>
            </a:r>
            <a:r>
              <a:rPr lang="en-US" sz="3600" baseline="30000" dirty="0" smtClean="0"/>
              <a:t>rd</a:t>
            </a:r>
            <a:r>
              <a:rPr lang="en-US" sz="3600" dirty="0" smtClean="0"/>
              <a:t> cycle of chemotherapy for recurrent breast cancer.</a:t>
            </a:r>
          </a:p>
          <a:p>
            <a:r>
              <a:rPr lang="en-US" sz="3600" dirty="0" smtClean="0"/>
              <a:t>What is your plan?</a:t>
            </a:r>
            <a:endParaRPr lang="en-US" sz="3600" dirty="0"/>
          </a:p>
        </p:txBody>
      </p:sp>
    </p:spTree>
    <p:extLst>
      <p:ext uri="{BB962C8B-B14F-4D97-AF65-F5344CB8AC3E}">
        <p14:creationId xmlns:p14="http://schemas.microsoft.com/office/powerpoint/2010/main" val="17031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NEUTROPENIC SEPSIS</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Potentially fatal complication of cancer treatment</a:t>
            </a:r>
          </a:p>
          <a:p>
            <a:r>
              <a:rPr lang="en-US" dirty="0" smtClean="0"/>
              <a:t>Chemotherapy within 6 week</a:t>
            </a:r>
          </a:p>
          <a:p>
            <a:r>
              <a:rPr lang="en-US" dirty="0" smtClean="0"/>
              <a:t>Radiotherapy - bone marrow suppression</a:t>
            </a:r>
          </a:p>
          <a:p>
            <a:r>
              <a:rPr lang="en-US" dirty="0" smtClean="0"/>
              <a:t>Mortality 2-21%</a:t>
            </a:r>
          </a:p>
          <a:p>
            <a:r>
              <a:rPr lang="en-US" dirty="0" smtClean="0"/>
              <a:t>Needs prompt recognition and IV antibiotics</a:t>
            </a:r>
          </a:p>
          <a:p>
            <a:r>
              <a:rPr lang="en-US" dirty="0" smtClean="0"/>
              <a:t>Medical emergency requires immediate hospitalisation for investigation and treatment</a:t>
            </a:r>
            <a:endParaRPr lang="en-US" dirty="0"/>
          </a:p>
        </p:txBody>
      </p:sp>
    </p:spTree>
    <p:extLst>
      <p:ext uri="{BB962C8B-B14F-4D97-AF65-F5344CB8AC3E}">
        <p14:creationId xmlns:p14="http://schemas.microsoft.com/office/powerpoint/2010/main" val="37973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Suspect neutropenic sepsis in patients having anticancer treatment (NG151)</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endParaRPr lang="en-US" sz="3600" dirty="0" smtClean="0"/>
          </a:p>
          <a:p>
            <a:r>
              <a:rPr lang="en-US" sz="3600" dirty="0" smtClean="0"/>
              <a:t>Who become unwell</a:t>
            </a:r>
          </a:p>
          <a:p>
            <a:r>
              <a:rPr lang="en-US" sz="3600" dirty="0" smtClean="0"/>
              <a:t>Are known to have neutrophils &lt;0.5</a:t>
            </a:r>
          </a:p>
          <a:p>
            <a:r>
              <a:rPr lang="en-US" sz="3600" dirty="0" smtClean="0"/>
              <a:t>Have a temperature &gt;38</a:t>
            </a:r>
          </a:p>
          <a:p>
            <a:r>
              <a:rPr lang="en-US" sz="3600" dirty="0" smtClean="0"/>
              <a:t>Have other signs or symptoms consistent with clinically significant sepsis</a:t>
            </a:r>
          </a:p>
          <a:p>
            <a:pPr marL="0" indent="0">
              <a:buNone/>
            </a:pPr>
            <a:r>
              <a:rPr lang="en-US" sz="3600" dirty="0" smtClean="0">
                <a:hlinkClick r:id="rId2"/>
              </a:rPr>
              <a:t>*https</a:t>
            </a:r>
            <a:r>
              <a:rPr lang="en-US" sz="3600" dirty="0">
                <a:hlinkClick r:id="rId2"/>
              </a:rPr>
              <a:t>://</a:t>
            </a:r>
            <a:r>
              <a:rPr lang="en-US" sz="3600" dirty="0" smtClean="0">
                <a:hlinkClick r:id="rId2"/>
              </a:rPr>
              <a:t>sepsistrust.org/wp-content/uploads/2017/08/GP-adult-NICE-Final-2.pdf</a:t>
            </a:r>
            <a:endParaRPr lang="en-US" sz="3600" dirty="0" smtClean="0"/>
          </a:p>
          <a:p>
            <a:endParaRPr lang="en-US" sz="3600" dirty="0"/>
          </a:p>
        </p:txBody>
      </p:sp>
    </p:spTree>
    <p:extLst>
      <p:ext uri="{BB962C8B-B14F-4D97-AF65-F5344CB8AC3E}">
        <p14:creationId xmlns:p14="http://schemas.microsoft.com/office/powerpoint/2010/main" val="4107287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ONCOLOGY PERSPECTIVE- </a:t>
            </a:r>
            <a:br>
              <a:rPr lang="en-US" dirty="0" smtClean="0"/>
            </a:br>
            <a:r>
              <a:rPr lang="en-US" dirty="0" err="1" smtClean="0"/>
              <a:t>Dr</a:t>
            </a:r>
            <a:r>
              <a:rPr lang="en-US" dirty="0" smtClean="0"/>
              <a:t> </a:t>
            </a:r>
            <a:r>
              <a:rPr lang="en-US" dirty="0" err="1" smtClean="0"/>
              <a:t>Jasima</a:t>
            </a:r>
            <a:r>
              <a:rPr lang="en-US" dirty="0" smtClean="0"/>
              <a:t> Latif </a:t>
            </a:r>
            <a:endParaRPr lang="en-US" dirty="0"/>
          </a:p>
        </p:txBody>
      </p:sp>
      <p:sp>
        <p:nvSpPr>
          <p:cNvPr id="3" name="Content Placeholder 2"/>
          <p:cNvSpPr>
            <a:spLocks noGrp="1"/>
          </p:cNvSpPr>
          <p:nvPr>
            <p:ph idx="1"/>
          </p:nvPr>
        </p:nvSpPr>
        <p:spPr>
          <a:xfrm>
            <a:off x="179512" y="1988840"/>
            <a:ext cx="8850241" cy="4525963"/>
          </a:xfrm>
        </p:spPr>
        <p:txBody>
          <a:bodyPr/>
          <a:lstStyle/>
          <a:p>
            <a:r>
              <a:rPr lang="en-US" dirty="0" smtClean="0"/>
              <a:t>What are patients and families told about the risk of their treatment?</a:t>
            </a:r>
          </a:p>
          <a:p>
            <a:r>
              <a:rPr lang="en-US" dirty="0" smtClean="0"/>
              <a:t>Who can the patient contact (other than G.P.)?</a:t>
            </a:r>
          </a:p>
          <a:p>
            <a:r>
              <a:rPr lang="en-US" dirty="0" smtClean="0"/>
              <a:t>Where can G.P.s get advice?</a:t>
            </a:r>
          </a:p>
          <a:p>
            <a:r>
              <a:rPr lang="en-US" dirty="0" smtClean="0"/>
              <a:t>What should a G.P. do if they suspect neutropenic sepsis?</a:t>
            </a:r>
          </a:p>
          <a:p>
            <a:r>
              <a:rPr lang="en-US" dirty="0" smtClean="0"/>
              <a:t>Briefly- what happens to the patient in hospital?</a:t>
            </a:r>
          </a:p>
          <a:p>
            <a:endParaRPr lang="en-US" dirty="0"/>
          </a:p>
        </p:txBody>
      </p:sp>
    </p:spTree>
    <p:extLst>
      <p:ext uri="{BB962C8B-B14F-4D97-AF65-F5344CB8AC3E}">
        <p14:creationId xmlns:p14="http://schemas.microsoft.com/office/powerpoint/2010/main" val="541360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METASTATIC SPINAL CORD COMPRESSION</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4000" dirty="0" smtClean="0"/>
              <a:t>Metastatic tumour grows into epidural space</a:t>
            </a:r>
          </a:p>
          <a:p>
            <a:r>
              <a:rPr lang="en-US" sz="4000" dirty="0" smtClean="0"/>
              <a:t>Impinges on </a:t>
            </a:r>
            <a:r>
              <a:rPr lang="en-US" sz="4000" dirty="0" err="1" smtClean="0"/>
              <a:t>dural</a:t>
            </a:r>
            <a:r>
              <a:rPr lang="en-US" sz="4000" dirty="0" smtClean="0"/>
              <a:t> sac &amp; contents</a:t>
            </a:r>
          </a:p>
          <a:p>
            <a:r>
              <a:rPr lang="en-US" sz="4000" dirty="0" smtClean="0"/>
              <a:t>Causes irreversible neurological damage</a:t>
            </a:r>
          </a:p>
          <a:p>
            <a:r>
              <a:rPr lang="en-US" sz="4000" dirty="0" err="1" smtClean="0"/>
              <a:t>Oncological</a:t>
            </a:r>
            <a:r>
              <a:rPr lang="en-US" sz="4000" dirty="0" smtClean="0"/>
              <a:t> emergency</a:t>
            </a:r>
          </a:p>
          <a:p>
            <a:r>
              <a:rPr lang="en-US" sz="4000" dirty="0" smtClean="0"/>
              <a:t>Requires early diagnosis and treatment</a:t>
            </a:r>
            <a:endParaRPr lang="en-US" sz="4000" dirty="0"/>
          </a:p>
        </p:txBody>
      </p:sp>
    </p:spTree>
    <p:extLst>
      <p:ext uri="{BB962C8B-B14F-4D97-AF65-F5344CB8AC3E}">
        <p14:creationId xmlns:p14="http://schemas.microsoft.com/office/powerpoint/2010/main" val="3545986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MSCC</a:t>
            </a:r>
            <a:endParaRPr lang="en-US" dirty="0"/>
          </a:p>
        </p:txBody>
      </p:sp>
      <p:sp>
        <p:nvSpPr>
          <p:cNvPr id="3" name="Content Placeholder 2"/>
          <p:cNvSpPr>
            <a:spLocks noGrp="1"/>
          </p:cNvSpPr>
          <p:nvPr>
            <p:ph idx="1"/>
          </p:nvPr>
        </p:nvSpPr>
        <p:spPr>
          <a:xfrm>
            <a:off x="180005" y="1600200"/>
            <a:ext cx="8870241" cy="4525963"/>
          </a:xfrm>
        </p:spPr>
        <p:txBody>
          <a:bodyPr>
            <a:normAutofit/>
          </a:bodyPr>
          <a:lstStyle/>
          <a:p>
            <a:r>
              <a:rPr lang="en-US" sz="3600" dirty="0" smtClean="0"/>
              <a:t>Any cancer</a:t>
            </a:r>
          </a:p>
          <a:p>
            <a:r>
              <a:rPr lang="en-US" sz="3600" dirty="0" smtClean="0"/>
              <a:t>Commonly prostate, breast, lung (80% all boney metastasis)</a:t>
            </a:r>
          </a:p>
          <a:p>
            <a:r>
              <a:rPr lang="en-US" sz="3600" dirty="0" smtClean="0"/>
              <a:t>Can be presenting symptom of cancer (late, co-morbidity and poor prognosis)</a:t>
            </a:r>
          </a:p>
          <a:p>
            <a:r>
              <a:rPr lang="en-US" sz="3600" dirty="0" smtClean="0"/>
              <a:t>BACK PAIN- increasing in severity with time</a:t>
            </a:r>
            <a:endParaRPr lang="en-US" sz="3600" dirty="0"/>
          </a:p>
        </p:txBody>
      </p:sp>
    </p:spTree>
    <p:extLst>
      <p:ext uri="{BB962C8B-B14F-4D97-AF65-F5344CB8AC3E}">
        <p14:creationId xmlns:p14="http://schemas.microsoft.com/office/powerpoint/2010/main" val="1928420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PAIN (MSCC)</a:t>
            </a:r>
            <a:endParaRPr lang="en-US" dirty="0"/>
          </a:p>
        </p:txBody>
      </p:sp>
      <p:sp>
        <p:nvSpPr>
          <p:cNvPr id="3" name="Content Placeholder 2"/>
          <p:cNvSpPr>
            <a:spLocks noGrp="1"/>
          </p:cNvSpPr>
          <p:nvPr>
            <p:ph idx="1"/>
          </p:nvPr>
        </p:nvSpPr>
        <p:spPr>
          <a:xfrm>
            <a:off x="170005" y="1600200"/>
            <a:ext cx="8870242" cy="4525963"/>
          </a:xfrm>
        </p:spPr>
        <p:txBody>
          <a:bodyPr/>
          <a:lstStyle/>
          <a:p>
            <a:r>
              <a:rPr lang="en-US" sz="4000" dirty="0" smtClean="0"/>
              <a:t>Lumbar, thoracic, cervical spinal pain</a:t>
            </a:r>
          </a:p>
          <a:p>
            <a:r>
              <a:rPr lang="en-US" sz="4000" dirty="0" smtClean="0"/>
              <a:t>Progressive, severe, unremitting</a:t>
            </a:r>
          </a:p>
          <a:p>
            <a:r>
              <a:rPr lang="en-US" sz="4000" dirty="0" smtClean="0"/>
              <a:t>Aggravated by straining, cough, sneeze</a:t>
            </a:r>
          </a:p>
          <a:p>
            <a:r>
              <a:rPr lang="en-US" sz="4000" dirty="0" smtClean="0"/>
              <a:t>Nocturnal, disturbing sleep</a:t>
            </a:r>
          </a:p>
          <a:p>
            <a:r>
              <a:rPr lang="en-US" sz="4000" dirty="0" err="1" smtClean="0"/>
              <a:t>Localised</a:t>
            </a:r>
            <a:r>
              <a:rPr lang="en-US" sz="4000" dirty="0" smtClean="0"/>
              <a:t> spinal tenderness</a:t>
            </a:r>
          </a:p>
          <a:p>
            <a:endParaRPr lang="en-US" dirty="0"/>
          </a:p>
        </p:txBody>
      </p:sp>
    </p:spTree>
    <p:extLst>
      <p:ext uri="{BB962C8B-B14F-4D97-AF65-F5344CB8AC3E}">
        <p14:creationId xmlns:p14="http://schemas.microsoft.com/office/powerpoint/2010/main" val="5098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8998121"/>
              </p:ext>
            </p:extLst>
          </p:nvPr>
        </p:nvGraphicFramePr>
        <p:xfrm>
          <a:off x="107504" y="188640"/>
          <a:ext cx="9036496" cy="6669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396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NEUROLOGICAL SYMPTOMS &amp; SIGNS</a:t>
            </a:r>
            <a:endParaRPr lang="en-US" dirty="0"/>
          </a:p>
        </p:txBody>
      </p:sp>
      <p:sp>
        <p:nvSpPr>
          <p:cNvPr id="3" name="Content Placeholder 2"/>
          <p:cNvSpPr>
            <a:spLocks noGrp="1"/>
          </p:cNvSpPr>
          <p:nvPr>
            <p:ph idx="1"/>
          </p:nvPr>
        </p:nvSpPr>
        <p:spPr>
          <a:xfrm>
            <a:off x="150003" y="1600200"/>
            <a:ext cx="8870243" cy="4525963"/>
          </a:xfrm>
        </p:spPr>
        <p:txBody>
          <a:bodyPr>
            <a:normAutofit lnSpcReduction="10000"/>
          </a:bodyPr>
          <a:lstStyle/>
          <a:p>
            <a:r>
              <a:rPr lang="en-US" sz="3600" dirty="0" smtClean="0"/>
              <a:t>Radicular pain</a:t>
            </a:r>
          </a:p>
          <a:p>
            <a:r>
              <a:rPr lang="en-US" sz="3600" dirty="0" smtClean="0"/>
              <a:t>Limb weakness</a:t>
            </a:r>
          </a:p>
          <a:p>
            <a:r>
              <a:rPr lang="en-US" sz="3600" dirty="0" smtClean="0"/>
              <a:t>Difficulty walking/ transferring</a:t>
            </a:r>
          </a:p>
          <a:p>
            <a:r>
              <a:rPr lang="en-US" sz="3600" dirty="0" smtClean="0"/>
              <a:t>Sensory loss</a:t>
            </a:r>
          </a:p>
          <a:p>
            <a:r>
              <a:rPr lang="en-US" sz="3600" dirty="0" smtClean="0"/>
              <a:t>Bladder/ bowel dysfunction</a:t>
            </a:r>
          </a:p>
          <a:p>
            <a:r>
              <a:rPr lang="en-US" sz="3600" dirty="0" smtClean="0"/>
              <a:t>Cauda </a:t>
            </a:r>
            <a:r>
              <a:rPr lang="en-US" sz="3600" dirty="0" err="1" smtClean="0"/>
              <a:t>equina</a:t>
            </a:r>
            <a:r>
              <a:rPr lang="en-US" sz="3600" dirty="0" smtClean="0"/>
              <a:t> syndrome </a:t>
            </a:r>
          </a:p>
          <a:p>
            <a:pPr marL="0" indent="0">
              <a:buNone/>
            </a:pPr>
            <a:r>
              <a:rPr lang="en-US" sz="3600" dirty="0" smtClean="0"/>
              <a:t>(below L1, sensory &gt; motor or pain)</a:t>
            </a:r>
            <a:endParaRPr lang="en-US" sz="3600" dirty="0"/>
          </a:p>
        </p:txBody>
      </p:sp>
    </p:spTree>
    <p:extLst>
      <p:ext uri="{BB962C8B-B14F-4D97-AF65-F5344CB8AC3E}">
        <p14:creationId xmlns:p14="http://schemas.microsoft.com/office/powerpoint/2010/main" val="3229647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ONCOLOGY PERSPECTIVE </a:t>
            </a:r>
            <a:r>
              <a:rPr lang="en-US" dirty="0"/>
              <a:t>–</a:t>
            </a:r>
            <a:br>
              <a:rPr lang="en-US" dirty="0"/>
            </a:br>
            <a:r>
              <a:rPr lang="en-US" dirty="0" err="1"/>
              <a:t>Dr</a:t>
            </a:r>
            <a:r>
              <a:rPr lang="en-US" dirty="0"/>
              <a:t> </a:t>
            </a:r>
            <a:r>
              <a:rPr lang="en-US" dirty="0" err="1"/>
              <a:t>Jasima</a:t>
            </a:r>
            <a:r>
              <a:rPr lang="en-US" dirty="0"/>
              <a:t> Latif </a:t>
            </a:r>
            <a:endParaRPr lang="en-US" dirty="0">
              <a:solidFill>
                <a:srgbClr val="FF0000"/>
              </a:solidFill>
            </a:endParaRPr>
          </a:p>
        </p:txBody>
      </p:sp>
      <p:sp>
        <p:nvSpPr>
          <p:cNvPr id="3" name="Content Placeholder 2"/>
          <p:cNvSpPr>
            <a:spLocks noGrp="1"/>
          </p:cNvSpPr>
          <p:nvPr>
            <p:ph idx="1"/>
          </p:nvPr>
        </p:nvSpPr>
        <p:spPr>
          <a:xfrm>
            <a:off x="179512" y="2204864"/>
            <a:ext cx="8850241" cy="4525963"/>
          </a:xfrm>
        </p:spPr>
        <p:txBody>
          <a:bodyPr/>
          <a:lstStyle/>
          <a:p>
            <a:r>
              <a:rPr lang="en-US" dirty="0" smtClean="0"/>
              <a:t>What are patients and families told about the risk of MSCC?</a:t>
            </a:r>
          </a:p>
          <a:p>
            <a:r>
              <a:rPr lang="en-US" dirty="0" smtClean="0"/>
              <a:t>Who can the patient contact (other than G.P.)?</a:t>
            </a:r>
          </a:p>
          <a:p>
            <a:r>
              <a:rPr lang="en-US" dirty="0" smtClean="0"/>
              <a:t>Where can G.P.s get advice?</a:t>
            </a:r>
          </a:p>
          <a:p>
            <a:r>
              <a:rPr lang="en-US" dirty="0" smtClean="0"/>
              <a:t>What should a G.P. do if they suspect metastatic spinal cord compression</a:t>
            </a:r>
          </a:p>
          <a:p>
            <a:r>
              <a:rPr lang="en-US" dirty="0" smtClean="0"/>
              <a:t>Briefly- what happens to the patient in hospital?</a:t>
            </a:r>
          </a:p>
          <a:p>
            <a:endParaRPr lang="en-US" dirty="0"/>
          </a:p>
        </p:txBody>
      </p:sp>
    </p:spTree>
    <p:extLst>
      <p:ext uri="{BB962C8B-B14F-4D97-AF65-F5344CB8AC3E}">
        <p14:creationId xmlns:p14="http://schemas.microsoft.com/office/powerpoint/2010/main" val="464775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1143000"/>
          </a:xfrm>
        </p:spPr>
        <p:txBody>
          <a:bodyPr>
            <a:normAutofit fontScale="90000"/>
          </a:bodyPr>
          <a:lstStyle/>
          <a:p>
            <a:r>
              <a:rPr lang="en-GB" dirty="0">
                <a:hlinkClick r:id="rId2"/>
              </a:rPr>
              <a:t>https://</a:t>
            </a:r>
            <a:r>
              <a:rPr lang="en-GB" dirty="0" smtClean="0">
                <a:hlinkClick r:id="rId2"/>
              </a:rPr>
              <a:t>www.youtube.com/watch?v=fDWFVI8PQOI</a:t>
            </a:r>
            <a:r>
              <a:rPr lang="en-GB" dirty="0" smtClean="0"/>
              <a:t> </a:t>
            </a:r>
            <a:endParaRPr lang="en-GB" dirty="0"/>
          </a:p>
        </p:txBody>
      </p:sp>
      <p:sp>
        <p:nvSpPr>
          <p:cNvPr id="3" name="Content Placeholder 2"/>
          <p:cNvSpPr>
            <a:spLocks noGrp="1"/>
          </p:cNvSpPr>
          <p:nvPr>
            <p:ph idx="1"/>
          </p:nvPr>
        </p:nvSpPr>
        <p:spPr>
          <a:xfrm>
            <a:off x="-14955" y="2852936"/>
            <a:ext cx="8892480" cy="3582988"/>
          </a:xfrm>
        </p:spPr>
        <p:txBody>
          <a:bodyPr>
            <a:normAutofit/>
          </a:bodyPr>
          <a:lstStyle/>
          <a:p>
            <a:r>
              <a:rPr lang="en-GB" dirty="0" smtClean="0"/>
              <a:t>How many animals can you name in 1 minute?</a:t>
            </a:r>
          </a:p>
          <a:p>
            <a:endParaRPr lang="en-GB" dirty="0"/>
          </a:p>
          <a:p>
            <a:r>
              <a:rPr lang="en-GB" dirty="0" smtClean="0"/>
              <a:t>What famous pop song has the contains the words “its as serious as cancer”</a:t>
            </a:r>
          </a:p>
          <a:p>
            <a:endParaRPr lang="en-GB" dirty="0"/>
          </a:p>
          <a:p>
            <a:r>
              <a:rPr lang="en-GB" dirty="0" smtClean="0"/>
              <a:t>What word is used to rhyme with cancer?</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0"/>
            <a:ext cx="1800225" cy="2543175"/>
          </a:xfrm>
          <a:prstGeom prst="rect">
            <a:avLst/>
          </a:prstGeom>
        </p:spPr>
      </p:pic>
    </p:spTree>
    <p:extLst>
      <p:ext uri="{BB962C8B-B14F-4D97-AF65-F5344CB8AC3E}">
        <p14:creationId xmlns:p14="http://schemas.microsoft.com/office/powerpoint/2010/main" val="443430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91023"/>
            <a:ext cx="7772400" cy="1470025"/>
          </a:xfrm>
        </p:spPr>
        <p:txBody>
          <a:bodyPr>
            <a:normAutofit/>
          </a:bodyPr>
          <a:lstStyle/>
          <a:p>
            <a:r>
              <a:rPr lang="en-GB" sz="6600" dirty="0" smtClean="0"/>
              <a:t>FIT testing</a:t>
            </a:r>
            <a:endParaRPr lang="en-GB" sz="6600" dirty="0"/>
          </a:p>
        </p:txBody>
      </p:sp>
    </p:spTree>
    <p:extLst>
      <p:ext uri="{BB962C8B-B14F-4D97-AF65-F5344CB8AC3E}">
        <p14:creationId xmlns:p14="http://schemas.microsoft.com/office/powerpoint/2010/main" val="550468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n-GB" dirty="0" smtClean="0"/>
              <a:t>FIT- Faecal Immunochemical Test</a:t>
            </a:r>
            <a:endParaRPr lang="en-GB" dirty="0"/>
          </a:p>
        </p:txBody>
      </p:sp>
      <p:sp>
        <p:nvSpPr>
          <p:cNvPr id="3" name="Content Placeholder 2"/>
          <p:cNvSpPr>
            <a:spLocks noGrp="1"/>
          </p:cNvSpPr>
          <p:nvPr>
            <p:ph idx="1"/>
          </p:nvPr>
        </p:nvSpPr>
        <p:spPr>
          <a:xfrm>
            <a:off x="0" y="1431329"/>
            <a:ext cx="8686800" cy="4525963"/>
          </a:xfrm>
        </p:spPr>
        <p:txBody>
          <a:bodyPr/>
          <a:lstStyle/>
          <a:p>
            <a:pPr marL="0" indent="0">
              <a:buNone/>
            </a:pPr>
            <a:r>
              <a:rPr lang="en-GB" dirty="0" smtClean="0"/>
              <a:t>BETTER THAN FOB faecal occult blood </a:t>
            </a:r>
          </a:p>
          <a:p>
            <a:r>
              <a:rPr lang="en-GB" dirty="0" smtClean="0"/>
              <a:t>Specific to human haemoglobin</a:t>
            </a:r>
          </a:p>
          <a:p>
            <a:r>
              <a:rPr lang="en-GB" dirty="0" smtClean="0"/>
              <a:t>Less influenced by diet and medication</a:t>
            </a:r>
          </a:p>
          <a:p>
            <a:r>
              <a:rPr lang="en-GB" dirty="0" smtClean="0"/>
              <a:t>Machine analysed- more accurate</a:t>
            </a:r>
          </a:p>
          <a:p>
            <a:r>
              <a:rPr lang="en-GB" dirty="0" smtClean="0"/>
              <a:t>More sensitivity to small amounts of blood so detects cancers and pre-cancers earlier </a:t>
            </a:r>
          </a:p>
          <a:p>
            <a:r>
              <a:rPr lang="en-GB" dirty="0" smtClean="0"/>
              <a:t>Only needs a single test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239" y="4797152"/>
            <a:ext cx="3500429" cy="1960240"/>
          </a:xfrm>
          <a:prstGeom prst="rect">
            <a:avLst/>
          </a:prstGeom>
        </p:spPr>
      </p:pic>
    </p:spTree>
    <p:extLst>
      <p:ext uri="{BB962C8B-B14F-4D97-AF65-F5344CB8AC3E}">
        <p14:creationId xmlns:p14="http://schemas.microsoft.com/office/powerpoint/2010/main" val="3052975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6000" dirty="0" smtClean="0"/>
              <a:t>1. FIT for screening</a:t>
            </a:r>
            <a:endParaRPr lang="en-GB" sz="6000" dirty="0"/>
          </a:p>
        </p:txBody>
      </p:sp>
      <p:sp>
        <p:nvSpPr>
          <p:cNvPr id="3" name="Content Placeholder 2"/>
          <p:cNvSpPr>
            <a:spLocks noGrp="1"/>
          </p:cNvSpPr>
          <p:nvPr>
            <p:ph idx="1"/>
          </p:nvPr>
        </p:nvSpPr>
        <p:spPr>
          <a:xfrm>
            <a:off x="107504" y="1340768"/>
            <a:ext cx="8856984" cy="5112568"/>
          </a:xfrm>
        </p:spPr>
        <p:txBody>
          <a:bodyPr>
            <a:normAutofit fontScale="92500" lnSpcReduction="20000"/>
          </a:bodyPr>
          <a:lstStyle/>
          <a:p>
            <a:pPr marL="0" indent="0">
              <a:buNone/>
            </a:pPr>
            <a:r>
              <a:rPr lang="en-GB" b="1" dirty="0" smtClean="0"/>
              <a:t>BIG SWITCH UNDER WAY</a:t>
            </a:r>
          </a:p>
          <a:p>
            <a:r>
              <a:rPr lang="en-GB" dirty="0" smtClean="0"/>
              <a:t>One sample using a brush</a:t>
            </a:r>
          </a:p>
          <a:p>
            <a:r>
              <a:rPr lang="en-GB" dirty="0" smtClean="0"/>
              <a:t>Similar costs</a:t>
            </a:r>
          </a:p>
          <a:p>
            <a:r>
              <a:rPr lang="en-GB" dirty="0" smtClean="0"/>
              <a:t>More acceptable</a:t>
            </a:r>
          </a:p>
          <a:p>
            <a:pPr marL="0" indent="0">
              <a:buNone/>
            </a:pPr>
            <a:r>
              <a:rPr lang="en-GB" b="1" dirty="0" smtClean="0"/>
              <a:t>Evidence in GUT 2016</a:t>
            </a:r>
          </a:p>
          <a:p>
            <a:r>
              <a:rPr lang="en-GB" dirty="0" smtClean="0"/>
              <a:t>7% overall uptake screening (from 59% to 66%)</a:t>
            </a:r>
          </a:p>
          <a:p>
            <a:r>
              <a:rPr lang="en-GB" dirty="0" smtClean="0"/>
              <a:t>Double previous none responders (especially in men)</a:t>
            </a:r>
          </a:p>
          <a:p>
            <a:r>
              <a:rPr lang="en-GB" dirty="0" smtClean="0"/>
              <a:t>FIT positivity 7.8%</a:t>
            </a:r>
          </a:p>
          <a:p>
            <a:r>
              <a:rPr lang="en-GB" dirty="0" smtClean="0"/>
              <a:t>Increased detection cancer x 2 and advanced adenoma x 5</a:t>
            </a:r>
          </a:p>
          <a:p>
            <a:pPr marL="0" indent="0">
              <a:buNone/>
            </a:pPr>
            <a:r>
              <a:rPr lang="en-GB" u="sng" dirty="0" smtClean="0"/>
              <a:t>BUT will increase pressure on colonoscopy</a:t>
            </a:r>
          </a:p>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24744"/>
            <a:ext cx="3776935" cy="212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239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6876256" cy="936104"/>
          </a:xfrm>
        </p:spPr>
        <p:txBody>
          <a:bodyPr>
            <a:normAutofit fontScale="90000"/>
          </a:bodyPr>
          <a:lstStyle/>
          <a:p>
            <a:r>
              <a:rPr lang="en-GB" sz="6000" dirty="0" smtClean="0"/>
              <a:t>2 FIT for early diagnosis in symptomatic</a:t>
            </a:r>
            <a:br>
              <a:rPr lang="en-GB" sz="6000" dirty="0" smtClean="0"/>
            </a:br>
            <a:endParaRPr lang="en-GB" sz="6000" dirty="0"/>
          </a:p>
        </p:txBody>
      </p:sp>
      <p:sp>
        <p:nvSpPr>
          <p:cNvPr id="3" name="Content Placeholder 2"/>
          <p:cNvSpPr>
            <a:spLocks noGrp="1"/>
          </p:cNvSpPr>
          <p:nvPr>
            <p:ph idx="1"/>
          </p:nvPr>
        </p:nvSpPr>
        <p:spPr>
          <a:xfrm>
            <a:off x="0" y="2132856"/>
            <a:ext cx="8686800" cy="4525963"/>
          </a:xfrm>
        </p:spPr>
        <p:txBody>
          <a:bodyPr/>
          <a:lstStyle/>
          <a:p>
            <a:pPr marL="0" indent="0">
              <a:buNone/>
            </a:pPr>
            <a:r>
              <a:rPr lang="en-GB" dirty="0" smtClean="0"/>
              <a:t>GUT 2015:10.1136</a:t>
            </a:r>
          </a:p>
          <a:p>
            <a:r>
              <a:rPr lang="en-GB" dirty="0" smtClean="0"/>
              <a:t>In primary care a negative FIT has a negative predictive value of 98% for cancer and higher risk adenomas </a:t>
            </a:r>
          </a:p>
          <a:p>
            <a:r>
              <a:rPr lang="en-GB" dirty="0" smtClean="0"/>
              <a:t>Concluded “reliable and objective tool” to guide who needs referral and is a useful “rule out” test for significant bowel disease.</a:t>
            </a:r>
          </a:p>
          <a:p>
            <a:pPr>
              <a:buNone/>
            </a:pPr>
            <a:r>
              <a:rPr lang="en-GB" b="1" dirty="0" smtClean="0"/>
              <a:t>Be aware lower threshold than screening FIT</a:t>
            </a:r>
          </a:p>
          <a:p>
            <a:pPr>
              <a:buNone/>
            </a:pPr>
            <a:endParaRPr lang="en-GB" dirty="0"/>
          </a:p>
        </p:txBody>
      </p:sp>
    </p:spTree>
    <p:extLst>
      <p:ext uri="{BB962C8B-B14F-4D97-AF65-F5344CB8AC3E}">
        <p14:creationId xmlns:p14="http://schemas.microsoft.com/office/powerpoint/2010/main" val="2820374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NICE GUIDANCE NG12 /DG30</a:t>
            </a:r>
            <a:endParaRPr lang="en-GB" dirty="0"/>
          </a:p>
        </p:txBody>
      </p:sp>
      <p:sp>
        <p:nvSpPr>
          <p:cNvPr id="3" name="Content Placeholder 2"/>
          <p:cNvSpPr>
            <a:spLocks noGrp="1"/>
          </p:cNvSpPr>
          <p:nvPr>
            <p:ph idx="1"/>
          </p:nvPr>
        </p:nvSpPr>
        <p:spPr>
          <a:xfrm>
            <a:off x="0" y="1600200"/>
            <a:ext cx="9036496" cy="4525963"/>
          </a:xfrm>
        </p:spPr>
        <p:txBody>
          <a:bodyPr>
            <a:normAutofit fontScale="77500" lnSpcReduction="20000"/>
          </a:bodyPr>
          <a:lstStyle/>
          <a:p>
            <a:pPr marL="0" indent="0">
              <a:buNone/>
            </a:pPr>
            <a:r>
              <a:rPr lang="en-GB" dirty="0" smtClean="0"/>
              <a:t>“Use FIT in primary </a:t>
            </a:r>
            <a:r>
              <a:rPr lang="en-GB" dirty="0"/>
              <a:t>care to guide referral for suspected colorectal cancer in people without rectal bleeding who have unexplained symptoms but do not meet the criteria for a suspected cancer pathway </a:t>
            </a:r>
            <a:r>
              <a:rPr lang="en-GB" dirty="0" smtClean="0"/>
              <a:t>referral” </a:t>
            </a:r>
          </a:p>
          <a:p>
            <a:pPr marL="0" indent="0">
              <a:buNone/>
            </a:pPr>
            <a:endParaRPr lang="en-GB" dirty="0" smtClean="0"/>
          </a:p>
          <a:p>
            <a:pPr marL="0" indent="0">
              <a:buNone/>
            </a:pPr>
            <a:r>
              <a:rPr lang="en-GB" dirty="0" smtClean="0"/>
              <a:t>aged </a:t>
            </a:r>
            <a:r>
              <a:rPr lang="en-GB" dirty="0"/>
              <a:t>50 or over with unexplained:</a:t>
            </a:r>
          </a:p>
          <a:p>
            <a:pPr>
              <a:buFont typeface="Arial"/>
              <a:buChar char="•"/>
            </a:pPr>
            <a:r>
              <a:rPr lang="en-GB" dirty="0"/>
              <a:t>abdominal pain or</a:t>
            </a:r>
          </a:p>
          <a:p>
            <a:pPr>
              <a:buFont typeface="Arial"/>
              <a:buChar char="•"/>
            </a:pPr>
            <a:r>
              <a:rPr lang="en-GB" dirty="0"/>
              <a:t>weight loss or</a:t>
            </a:r>
          </a:p>
          <a:p>
            <a:pPr marL="0" indent="0">
              <a:buNone/>
            </a:pPr>
            <a:r>
              <a:rPr lang="en-GB" dirty="0" smtClean="0"/>
              <a:t>aged </a:t>
            </a:r>
            <a:r>
              <a:rPr lang="en-GB" dirty="0"/>
              <a:t>under 60 with:</a:t>
            </a:r>
          </a:p>
          <a:p>
            <a:pPr>
              <a:buFont typeface="Arial"/>
              <a:buChar char="•"/>
            </a:pPr>
            <a:r>
              <a:rPr lang="en-GB" dirty="0"/>
              <a:t>changes in their bowel habit or</a:t>
            </a:r>
          </a:p>
          <a:p>
            <a:pPr>
              <a:buFont typeface="Arial"/>
              <a:buChar char="•"/>
            </a:pPr>
            <a:r>
              <a:rPr lang="en-GB" dirty="0"/>
              <a:t>iron-deficiency anaemia or</a:t>
            </a:r>
          </a:p>
          <a:p>
            <a:pPr marL="0" indent="0">
              <a:buNone/>
            </a:pPr>
            <a:r>
              <a:rPr lang="en-GB" dirty="0"/>
              <a:t>are aged 60 or over and have anaemia without iron deficiency.</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531" y="2996952"/>
            <a:ext cx="3873534" cy="1872208"/>
          </a:xfrm>
          <a:prstGeom prst="rect">
            <a:avLst/>
          </a:prstGeom>
        </p:spPr>
      </p:pic>
    </p:spTree>
    <p:extLst>
      <p:ext uri="{BB962C8B-B14F-4D97-AF65-F5344CB8AC3E}">
        <p14:creationId xmlns:p14="http://schemas.microsoft.com/office/powerpoint/2010/main" val="1230567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GB" sz="4800" b="1" dirty="0" smtClean="0"/>
              <a:t>Still refer 2ww- do not do FIT</a:t>
            </a:r>
            <a:endParaRPr lang="en-GB" sz="4800" b="1" dirty="0"/>
          </a:p>
        </p:txBody>
      </p:sp>
      <p:pic>
        <p:nvPicPr>
          <p:cNvPr id="4" name="Content Placeholder 3" descr="2ww lower GI.PNG"/>
          <p:cNvPicPr>
            <a:picLocks noGrp="1" noChangeAspect="1"/>
          </p:cNvPicPr>
          <p:nvPr>
            <p:ph idx="1"/>
          </p:nvPr>
        </p:nvPicPr>
        <p:blipFill>
          <a:blip r:embed="rId2"/>
          <a:stretch>
            <a:fillRect/>
          </a:stretch>
        </p:blipFill>
        <p:spPr>
          <a:xfrm>
            <a:off x="-32451" y="1357298"/>
            <a:ext cx="9317211" cy="5497154"/>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IRON DEFICIENCY ANAEMIA 2ww</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patient should have a new </a:t>
            </a:r>
            <a:r>
              <a:rPr lang="en-GB" b="1" dirty="0" smtClean="0"/>
              <a:t>UNEXPLAINED</a:t>
            </a:r>
            <a:r>
              <a:rPr lang="en-GB" dirty="0" smtClean="0"/>
              <a:t> Iron Deficiency Anaemia</a:t>
            </a:r>
          </a:p>
          <a:p>
            <a:r>
              <a:rPr lang="en-GB" dirty="0" smtClean="0"/>
              <a:t>Definition :- </a:t>
            </a:r>
            <a:r>
              <a:rPr lang="en-GB" b="1" dirty="0" smtClean="0"/>
              <a:t>Anaemia</a:t>
            </a:r>
            <a:r>
              <a:rPr lang="en-GB" dirty="0" smtClean="0"/>
              <a:t> (</a:t>
            </a:r>
            <a:r>
              <a:rPr lang="en-GB" dirty="0" err="1" smtClean="0"/>
              <a:t>Hb</a:t>
            </a:r>
            <a:r>
              <a:rPr lang="en-GB" dirty="0" smtClean="0"/>
              <a:t>&lt;120g/l male: &lt;100 g/l female) </a:t>
            </a:r>
            <a:r>
              <a:rPr lang="en-GB" b="1" dirty="0" smtClean="0"/>
              <a:t>and iron deficiency</a:t>
            </a:r>
            <a:r>
              <a:rPr lang="en-GB" dirty="0" smtClean="0"/>
              <a:t>  (MCV&lt;79  or low ferritin or low iron saturation)</a:t>
            </a:r>
          </a:p>
          <a:p>
            <a:pPr>
              <a:buNone/>
            </a:pPr>
            <a:r>
              <a:rPr lang="en-GB" dirty="0" smtClean="0"/>
              <a:t>(menstruating females if they have:    </a:t>
            </a:r>
          </a:p>
          <a:p>
            <a:pPr>
              <a:buNone/>
            </a:pPr>
            <a:r>
              <a:rPr lang="en-GB" dirty="0" smtClean="0"/>
              <a:t> GI symptoms, Age 50 or over, or Strong family history of GI cancer = one first degree relative diagnosed under the age of 45 or 2 affected first degree  relatives)</a:t>
            </a:r>
          </a:p>
          <a:p>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94150461"/>
              </p:ext>
            </p:extLst>
          </p:nvPr>
        </p:nvGraphicFramePr>
        <p:xfrm>
          <a:off x="611560" y="620688"/>
          <a:ext cx="7632848" cy="4872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61975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Which patients should have a FIT?</a:t>
            </a:r>
            <a:endParaRPr lang="en-GB" b="1" dirty="0"/>
          </a:p>
        </p:txBody>
      </p:sp>
      <p:pic>
        <p:nvPicPr>
          <p:cNvPr id="4" name="Content Placeholder 3" descr="FIT test.PNG"/>
          <p:cNvPicPr>
            <a:picLocks noGrp="1" noChangeAspect="1"/>
          </p:cNvPicPr>
          <p:nvPr>
            <p:ph idx="1"/>
          </p:nvPr>
        </p:nvPicPr>
        <p:blipFill>
          <a:blip r:embed="rId2"/>
          <a:stretch>
            <a:fillRect/>
          </a:stretch>
        </p:blipFill>
        <p:spPr>
          <a:xfrm>
            <a:off x="-77672" y="1785925"/>
            <a:ext cx="9221672" cy="5072075"/>
          </a:xfrm>
        </p:spPr>
      </p:pic>
      <p:sp>
        <p:nvSpPr>
          <p:cNvPr id="5" name="Multiply 4"/>
          <p:cNvSpPr/>
          <p:nvPr/>
        </p:nvSpPr>
        <p:spPr>
          <a:xfrm>
            <a:off x="2928926" y="2357430"/>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Multiply 5"/>
          <p:cNvSpPr/>
          <p:nvPr/>
        </p:nvSpPr>
        <p:spPr>
          <a:xfrm>
            <a:off x="3643306" y="2357430"/>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Multiply 6"/>
          <p:cNvSpPr/>
          <p:nvPr/>
        </p:nvSpPr>
        <p:spPr>
          <a:xfrm>
            <a:off x="4286248" y="2357430"/>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Multiply 7"/>
          <p:cNvSpPr/>
          <p:nvPr/>
        </p:nvSpPr>
        <p:spPr>
          <a:xfrm>
            <a:off x="2928926" y="2928934"/>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Multiply 8"/>
          <p:cNvSpPr/>
          <p:nvPr/>
        </p:nvSpPr>
        <p:spPr>
          <a:xfrm>
            <a:off x="3571868" y="2928934"/>
            <a:ext cx="914400" cy="9144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T result.PNG"/>
          <p:cNvPicPr>
            <a:picLocks noGrp="1" noChangeAspect="1"/>
          </p:cNvPicPr>
          <p:nvPr>
            <p:ph idx="1"/>
          </p:nvPr>
        </p:nvPicPr>
        <p:blipFill>
          <a:blip r:embed="rId2"/>
          <a:stretch>
            <a:fillRect/>
          </a:stretch>
        </p:blipFill>
        <p:spPr>
          <a:xfrm>
            <a:off x="239148" y="94610"/>
            <a:ext cx="8261941" cy="6549101"/>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FIT- practicalities- </a:t>
            </a:r>
            <a:br>
              <a:rPr lang="en-GB" dirty="0" smtClean="0"/>
            </a:br>
            <a:r>
              <a:rPr lang="en-GB" dirty="0" smtClean="0"/>
              <a:t>Jane Oakley Consultant Biochemist</a:t>
            </a:r>
            <a:endParaRPr lang="en-GB" dirty="0"/>
          </a:p>
        </p:txBody>
      </p:sp>
      <p:sp>
        <p:nvSpPr>
          <p:cNvPr id="3" name="Content Placeholder 2"/>
          <p:cNvSpPr>
            <a:spLocks noGrp="1"/>
          </p:cNvSpPr>
          <p:nvPr>
            <p:ph idx="1"/>
          </p:nvPr>
        </p:nvSpPr>
        <p:spPr>
          <a:xfrm>
            <a:off x="251520" y="1916832"/>
            <a:ext cx="8445624" cy="4525963"/>
          </a:xfrm>
        </p:spPr>
        <p:txBody>
          <a:bodyPr>
            <a:normAutofit/>
          </a:bodyPr>
          <a:lstStyle/>
          <a:p>
            <a:r>
              <a:rPr lang="en-GB" sz="4000" dirty="0" smtClean="0"/>
              <a:t>How do G.P.s get hold of the test?</a:t>
            </a:r>
          </a:p>
          <a:p>
            <a:r>
              <a:rPr lang="en-GB" sz="4000" dirty="0" smtClean="0"/>
              <a:t>What should they say to patients?</a:t>
            </a:r>
          </a:p>
          <a:p>
            <a:r>
              <a:rPr lang="en-GB" sz="4000" dirty="0" smtClean="0"/>
              <a:t>What happens at the lab?</a:t>
            </a:r>
          </a:p>
          <a:p>
            <a:r>
              <a:rPr lang="en-GB" sz="4000" dirty="0" smtClean="0"/>
              <a:t>What should G.P.s do when they get the result?</a:t>
            </a:r>
            <a:endParaRPr lang="en-GB" sz="4000" dirty="0"/>
          </a:p>
        </p:txBody>
      </p:sp>
    </p:spTree>
    <p:extLst>
      <p:ext uri="{BB962C8B-B14F-4D97-AF65-F5344CB8AC3E}">
        <p14:creationId xmlns:p14="http://schemas.microsoft.com/office/powerpoint/2010/main" val="29970014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3717032"/>
            <a:ext cx="6392333" cy="2624667"/>
          </a:xfrm>
        </p:spPr>
        <p:txBody>
          <a:bodyPr/>
          <a:lstStyle/>
          <a:p>
            <a:pPr marL="0" lvl="0" indent="0" algn="ctr" defTabSz="914400" fontAlgn="base">
              <a:spcAft>
                <a:spcPct val="0"/>
              </a:spcAft>
            </a:pPr>
            <a:r>
              <a:rPr lang="en-GB" altLang="en-US" sz="3200" b="1" dirty="0" smtClean="0">
                <a:solidFill>
                  <a:srgbClr val="17A6BE"/>
                </a:solidFill>
                <a:latin typeface="Arial" charset="0"/>
                <a:cs typeface="Arial" charset="0"/>
              </a:rPr>
              <a:t>Jane Oakey</a:t>
            </a:r>
          </a:p>
          <a:p>
            <a:pPr marL="0" lvl="0" indent="0" algn="ctr" defTabSz="914400" fontAlgn="base">
              <a:spcAft>
                <a:spcPct val="0"/>
              </a:spcAft>
            </a:pPr>
            <a:r>
              <a:rPr lang="en-GB" altLang="en-US" sz="3200" b="1" dirty="0" smtClean="0">
                <a:solidFill>
                  <a:srgbClr val="17A6BE"/>
                </a:solidFill>
                <a:latin typeface="Arial" charset="0"/>
                <a:cs typeface="Arial" charset="0"/>
              </a:rPr>
              <a:t>Consultant Biochemist</a:t>
            </a:r>
          </a:p>
          <a:p>
            <a:pPr marL="0" lvl="0" indent="0" algn="ctr" defTabSz="914400" fontAlgn="base">
              <a:spcAft>
                <a:spcPct val="0"/>
              </a:spcAft>
            </a:pPr>
            <a:r>
              <a:rPr lang="en-GB" altLang="en-US" sz="3200" b="1" dirty="0" smtClean="0">
                <a:solidFill>
                  <a:srgbClr val="17A6BE"/>
                </a:solidFill>
                <a:latin typeface="Arial" charset="0"/>
                <a:cs typeface="Arial" charset="0"/>
              </a:rPr>
              <a:t>Clinical Laboratory Medicine</a:t>
            </a:r>
          </a:p>
          <a:p>
            <a:pPr marL="0" lvl="0" indent="0" algn="ctr" defTabSz="914400" fontAlgn="base">
              <a:spcAft>
                <a:spcPct val="0"/>
              </a:spcAft>
            </a:pPr>
            <a:endParaRPr lang="en-GB" altLang="en-US" sz="3200" b="1" dirty="0" smtClean="0">
              <a:solidFill>
                <a:srgbClr val="17A6BE"/>
              </a:solidFill>
              <a:latin typeface="Arial" charset="0"/>
              <a:cs typeface="Arial" charset="0"/>
            </a:endParaRPr>
          </a:p>
          <a:p>
            <a:pPr marL="0" lvl="0" indent="0" algn="ctr" defTabSz="914400" fontAlgn="base">
              <a:spcAft>
                <a:spcPct val="0"/>
              </a:spcAft>
            </a:pPr>
            <a:endParaRPr lang="en-GB" altLang="en-US" sz="3200" b="1" dirty="0">
              <a:solidFill>
                <a:srgbClr val="17A6BE"/>
              </a:solidFill>
              <a:latin typeface="Arial" charset="0"/>
              <a:cs typeface="Arial" charset="0"/>
            </a:endParaRPr>
          </a:p>
        </p:txBody>
      </p:sp>
      <p:sp>
        <p:nvSpPr>
          <p:cNvPr id="3" name="Title 2"/>
          <p:cNvSpPr>
            <a:spLocks noGrp="1"/>
          </p:cNvSpPr>
          <p:nvPr>
            <p:ph type="ctrTitle"/>
          </p:nvPr>
        </p:nvSpPr>
        <p:spPr>
          <a:xfrm>
            <a:off x="465256" y="2022986"/>
            <a:ext cx="8355216" cy="804881"/>
          </a:xfrm>
        </p:spPr>
        <p:txBody>
          <a:bodyPr>
            <a:noAutofit/>
          </a:bodyPr>
          <a:lstStyle/>
          <a:p>
            <a:pPr algn="ctr"/>
            <a:r>
              <a:rPr lang="en-US" sz="4000" dirty="0" err="1" smtClean="0"/>
              <a:t>Faecal</a:t>
            </a:r>
            <a:r>
              <a:rPr lang="en-US" sz="4000" dirty="0" smtClean="0"/>
              <a:t> Immunochemical Testing- Practical Considerations</a:t>
            </a:r>
            <a:endParaRPr lang="en-US" sz="4000" dirty="0"/>
          </a:p>
        </p:txBody>
      </p:sp>
      <p:pic>
        <p:nvPicPr>
          <p:cNvPr id="4" name="Picture 2" descr="E Lancashire NHS C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646" y="272184"/>
            <a:ext cx="331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98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solidFill>
                  <a:srgbClr val="7030A0"/>
                </a:solidFill>
                <a:latin typeface="Arial" panose="020B0604020202020204" pitchFamily="34" charset="0"/>
                <a:cs typeface="Arial" panose="020B0604020202020204" pitchFamily="34" charset="0"/>
              </a:rPr>
              <a:t>FIT</a:t>
            </a:r>
            <a:endParaRPr lang="en-GB"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600200"/>
            <a:ext cx="8964488" cy="4525963"/>
          </a:xfrm>
        </p:spPr>
        <p:txBody>
          <a:bodyPr/>
          <a:lstStyle/>
          <a:p>
            <a:r>
              <a:rPr lang="en-GB" dirty="0" smtClean="0">
                <a:latin typeface="Arial" panose="020B0604020202020204" pitchFamily="34" charset="0"/>
                <a:cs typeface="Arial" panose="020B0604020202020204" pitchFamily="34" charset="0"/>
              </a:rPr>
              <a:t>Test will be available across Lancashire &amp; South Cumbria using the same analyser, same cut-off and same clinical pathway</a:t>
            </a:r>
          </a:p>
          <a:p>
            <a:pPr marL="0" indent="0">
              <a:buNone/>
            </a:pPr>
            <a:endParaRPr lang="en-GB" dirty="0" smtClean="0">
              <a:latin typeface="Arial" panose="020B0604020202020204" pitchFamily="34" charset="0"/>
              <a:cs typeface="Arial" panose="020B0604020202020204" pitchFamily="34" charset="0"/>
            </a:endParaRPr>
          </a:p>
          <a:p>
            <a:r>
              <a:rPr lang="en-GB" b="1" i="1" dirty="0" smtClean="0">
                <a:latin typeface="Arial" panose="020B0604020202020204" pitchFamily="34" charset="0"/>
                <a:cs typeface="Arial" panose="020B0604020202020204" pitchFamily="34" charset="0"/>
              </a:rPr>
              <a:t>Start date to be confirmed</a:t>
            </a:r>
          </a:p>
        </p:txBody>
      </p:sp>
    </p:spTree>
    <p:extLst>
      <p:ext uri="{BB962C8B-B14F-4D97-AF65-F5344CB8AC3E}">
        <p14:creationId xmlns:p14="http://schemas.microsoft.com/office/powerpoint/2010/main" val="350053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Arial" panose="020B0604020202020204" pitchFamily="34" charset="0"/>
                <a:cs typeface="Arial" panose="020B0604020202020204" pitchFamily="34" charset="0"/>
              </a:rPr>
              <a:t>How to do the test?</a:t>
            </a:r>
            <a:endParaRPr lang="en-GB"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7" y="1484784"/>
            <a:ext cx="8700889" cy="1152128"/>
          </a:xfrm>
        </p:spPr>
        <p:txBody>
          <a:bodyPr>
            <a:noAutofit/>
          </a:bodyPr>
          <a:lstStyle/>
          <a:p>
            <a:r>
              <a:rPr lang="en-GB" sz="3000" dirty="0" smtClean="0">
                <a:latin typeface="Arial" panose="020B0604020202020204" pitchFamily="34" charset="0"/>
                <a:cs typeface="Arial" panose="020B0604020202020204" pitchFamily="34" charset="0"/>
              </a:rPr>
              <a:t>Sample tubes for FIT will be available as part of the laboratory consumable ordering process</a:t>
            </a:r>
          </a:p>
          <a:p>
            <a:pPr marL="0" indent="0">
              <a:buNone/>
            </a:pPr>
            <a:endParaRPr lang="en-GB" sz="1000" dirty="0" smtClean="0">
              <a:latin typeface="Arial" panose="020B0604020202020204" pitchFamily="34" charset="0"/>
              <a:cs typeface="Arial" panose="020B0604020202020204" pitchFamily="34" charset="0"/>
            </a:endParaRPr>
          </a:p>
          <a:p>
            <a:r>
              <a:rPr lang="en-GB" sz="3000" dirty="0" smtClean="0">
                <a:latin typeface="Arial" panose="020B0604020202020204" pitchFamily="34" charset="0"/>
                <a:cs typeface="Arial" panose="020B0604020202020204" pitchFamily="34" charset="0"/>
              </a:rPr>
              <a:t>The test will be available to request on the ICE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70987"/>
            <a:ext cx="2940249" cy="323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149080"/>
            <a:ext cx="6264696" cy="2400657"/>
          </a:xfrm>
          <a:prstGeom prst="rect">
            <a:avLst/>
          </a:prstGeom>
          <a:noFill/>
        </p:spPr>
        <p:txBody>
          <a:bodyPr wrap="square" rtlCol="0">
            <a:spAutoFit/>
          </a:bodyPr>
          <a:lstStyle/>
          <a:p>
            <a:pPr marL="285750" indent="-285750">
              <a:buFont typeface="Arial" panose="020B0604020202020204" pitchFamily="34" charset="0"/>
              <a:buChar char="•"/>
            </a:pPr>
            <a:r>
              <a:rPr lang="en-GB" sz="3000" dirty="0" smtClean="0">
                <a:latin typeface="Arial" panose="020B0604020202020204" pitchFamily="34" charset="0"/>
                <a:cs typeface="Arial" panose="020B0604020202020204" pitchFamily="34" charset="0"/>
              </a:rPr>
              <a:t>The patient needs to return the sample to their GP surgery for routine transport onto the laboratory</a:t>
            </a:r>
          </a:p>
          <a:p>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9282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dirty="0" smtClean="0">
                <a:solidFill>
                  <a:srgbClr val="7030A0"/>
                </a:solidFill>
              </a:rPr>
              <a:t>FIT Information for patients</a:t>
            </a:r>
            <a:endParaRPr lang="en-GB" b="1" dirty="0">
              <a:solidFill>
                <a:srgbClr val="7030A0"/>
              </a:solidFill>
            </a:endParaRPr>
          </a:p>
        </p:txBody>
      </p:sp>
      <p:sp>
        <p:nvSpPr>
          <p:cNvPr id="3" name="Content Placeholder 2"/>
          <p:cNvSpPr>
            <a:spLocks noGrp="1"/>
          </p:cNvSpPr>
          <p:nvPr>
            <p:ph idx="1"/>
          </p:nvPr>
        </p:nvSpPr>
        <p:spPr>
          <a:xfrm>
            <a:off x="179512" y="1268760"/>
            <a:ext cx="8964488" cy="5832648"/>
          </a:xfrm>
        </p:spPr>
        <p:txBody>
          <a:bodyPr>
            <a:normAutofit fontScale="92500" lnSpcReduction="20000"/>
          </a:bodyPr>
          <a:lstStyle/>
          <a:p>
            <a:r>
              <a:rPr lang="en-GB" dirty="0"/>
              <a:t>The </a:t>
            </a:r>
            <a:r>
              <a:rPr lang="en-GB" dirty="0" smtClean="0"/>
              <a:t>test </a:t>
            </a:r>
            <a:r>
              <a:rPr lang="en-GB" dirty="0"/>
              <a:t>checks for blood in your faeces. </a:t>
            </a:r>
            <a:endParaRPr lang="en-GB" dirty="0" smtClean="0"/>
          </a:p>
          <a:p>
            <a:r>
              <a:rPr lang="en-GB" dirty="0" smtClean="0"/>
              <a:t>The </a:t>
            </a:r>
            <a:r>
              <a:rPr lang="en-GB" dirty="0"/>
              <a:t>main use for the FOB test is as a screen for </a:t>
            </a:r>
            <a:r>
              <a:rPr lang="en-GB" dirty="0" smtClean="0"/>
              <a:t>early bowel cancer</a:t>
            </a:r>
            <a:r>
              <a:rPr lang="en-GB" dirty="0"/>
              <a:t> </a:t>
            </a:r>
            <a:endParaRPr lang="en-GB" dirty="0" smtClean="0"/>
          </a:p>
          <a:p>
            <a:pPr lvl="1"/>
            <a:r>
              <a:rPr lang="en-GB" dirty="0" smtClean="0"/>
              <a:t> </a:t>
            </a:r>
            <a:r>
              <a:rPr lang="en-GB" dirty="0"/>
              <a:t>A positive FOB test does not necessarily 'prove' that you have cancer. There are other possible causes of bleeding and other follow-up procedures will need to be done to find the source of the </a:t>
            </a:r>
            <a:r>
              <a:rPr lang="en-GB" dirty="0" smtClean="0"/>
              <a:t>bleeding.</a:t>
            </a:r>
          </a:p>
          <a:p>
            <a:pPr marL="457200" lvl="1" indent="0">
              <a:buNone/>
            </a:pPr>
            <a:endParaRPr lang="en-GB" sz="1200" dirty="0" smtClean="0"/>
          </a:p>
          <a:p>
            <a:r>
              <a:rPr lang="en-GB" dirty="0" smtClean="0"/>
              <a:t>No dietary requirements prior to collecting the sample</a:t>
            </a:r>
          </a:p>
          <a:p>
            <a:r>
              <a:rPr lang="en-GB" dirty="0" smtClean="0"/>
              <a:t>No changes to medications prior to collecting the sample</a:t>
            </a:r>
          </a:p>
          <a:p>
            <a:r>
              <a:rPr lang="en-GB" dirty="0" smtClean="0"/>
              <a:t>They can collect the sample at any time</a:t>
            </a:r>
          </a:p>
          <a:p>
            <a:pPr marL="0" indent="0">
              <a:buNone/>
            </a:pPr>
            <a:endParaRPr lang="en-GB" sz="1100" dirty="0" smtClean="0"/>
          </a:p>
          <a:p>
            <a:pPr marL="0" indent="0" algn="ctr">
              <a:buNone/>
            </a:pPr>
            <a:r>
              <a:rPr lang="en-GB" b="1" i="1" dirty="0" smtClean="0">
                <a:solidFill>
                  <a:srgbClr val="7030A0"/>
                </a:solidFill>
              </a:rPr>
              <a:t>Information for patients available at Lab Tests Online UK</a:t>
            </a:r>
            <a:endParaRPr lang="en-GB" b="1" i="1" dirty="0">
              <a:solidFill>
                <a:srgbClr val="7030A0"/>
              </a:solidFill>
            </a:endParaRPr>
          </a:p>
        </p:txBody>
      </p:sp>
    </p:spTree>
    <p:extLst>
      <p:ext uri="{BB962C8B-B14F-4D97-AF65-F5344CB8AC3E}">
        <p14:creationId xmlns:p14="http://schemas.microsoft.com/office/powerpoint/2010/main" val="11973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00"/>
            <a:ext cx="7772400" cy="1470025"/>
          </a:xfrm>
        </p:spPr>
        <p:txBody>
          <a:bodyPr/>
          <a:lstStyle/>
          <a:p>
            <a:r>
              <a:rPr lang="en-GB" b="1" dirty="0" smtClean="0">
                <a:solidFill>
                  <a:srgbClr val="7030A0"/>
                </a:solidFill>
                <a:latin typeface="Arial" panose="020B0604020202020204" pitchFamily="34" charset="0"/>
                <a:cs typeface="Arial" panose="020B0604020202020204" pitchFamily="34" charset="0"/>
              </a:rPr>
              <a:t>Patient Information Sheet</a:t>
            </a:r>
            <a:endParaRPr lang="en-GB" b="1" dirty="0">
              <a:solidFill>
                <a:srgbClr val="7030A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40481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279" y="971203"/>
            <a:ext cx="409575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1334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30"/>
            <a:ext cx="8229600" cy="1143000"/>
          </a:xfrm>
        </p:spPr>
        <p:txBody>
          <a:bodyPr/>
          <a:lstStyle/>
          <a:p>
            <a:r>
              <a:rPr lang="en-GB" b="1" dirty="0" smtClean="0">
                <a:solidFill>
                  <a:srgbClr val="7030A0"/>
                </a:solidFill>
                <a:latin typeface="Arial" panose="020B0604020202020204" pitchFamily="34" charset="0"/>
                <a:cs typeface="Arial" panose="020B0604020202020204" pitchFamily="34" charset="0"/>
              </a:rPr>
              <a:t>In the lab</a:t>
            </a:r>
            <a:endParaRPr lang="en-GB"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1124744"/>
            <a:ext cx="9036496" cy="4525963"/>
          </a:xfrm>
        </p:spPr>
        <p:txBody>
          <a:bodyPr/>
          <a:lstStyle/>
          <a:p>
            <a:r>
              <a:rPr lang="en-GB" dirty="0" smtClean="0"/>
              <a:t>The samples will be analysed in batches using an immunochemical method to detect haemoglobin in faeces</a:t>
            </a:r>
          </a:p>
          <a:p>
            <a:r>
              <a:rPr lang="en-GB" dirty="0" smtClean="0"/>
              <a:t>Results will be reported as </a:t>
            </a:r>
            <a:r>
              <a:rPr lang="en-GB" b="1" dirty="0" smtClean="0"/>
              <a:t>‘Positive’ </a:t>
            </a:r>
            <a:r>
              <a:rPr lang="en-GB" dirty="0" smtClean="0"/>
              <a:t>or </a:t>
            </a:r>
            <a:r>
              <a:rPr lang="en-GB" b="1" dirty="0" smtClean="0"/>
              <a:t>‘Negative’ </a:t>
            </a:r>
            <a:r>
              <a:rPr lang="en-GB" dirty="0" smtClean="0"/>
              <a:t>using the NICE recommended cut-off of 10µg </a:t>
            </a:r>
            <a:r>
              <a:rPr lang="en-GB" dirty="0" err="1" smtClean="0"/>
              <a:t>Hb</a:t>
            </a:r>
            <a:r>
              <a:rPr lang="en-GB" dirty="0" smtClean="0"/>
              <a:t>/g faeces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365104"/>
            <a:ext cx="4033391" cy="212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95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latin typeface="Arial" panose="020B0604020202020204" pitchFamily="34" charset="0"/>
                <a:cs typeface="Arial" panose="020B0604020202020204" pitchFamily="34" charset="0"/>
              </a:rPr>
              <a:t>What to do with the result? </a:t>
            </a:r>
            <a:endParaRPr lang="en-GB" b="1" dirty="0">
              <a:solidFill>
                <a:srgbClr val="7030A0"/>
              </a:solidFill>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688632" cy="44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222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dirty="0" smtClean="0"/>
              <a:t>2WW REFERRALS INTO ELHT </a:t>
            </a:r>
            <a:r>
              <a:rPr lang="en-GB" sz="1700" dirty="0" smtClean="0"/>
              <a:t>(Source: ELHT)</a:t>
            </a:r>
            <a:endParaRPr lang="en-GB" sz="1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009888"/>
              </p:ext>
            </p:extLst>
          </p:nvPr>
        </p:nvGraphicFramePr>
        <p:xfrm>
          <a:off x="457200" y="1124744"/>
          <a:ext cx="8229600" cy="50014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95" y="116632"/>
            <a:ext cx="8928992" cy="1143000"/>
          </a:xfrm>
        </p:spPr>
        <p:txBody>
          <a:bodyPr>
            <a:normAutofit fontScale="90000"/>
          </a:bodyPr>
          <a:lstStyle/>
          <a:p>
            <a:r>
              <a:rPr lang="en-GB" b="1" dirty="0" smtClean="0">
                <a:solidFill>
                  <a:srgbClr val="7030A0"/>
                </a:solidFill>
                <a:latin typeface="Arial" panose="020B0604020202020204" pitchFamily="34" charset="0"/>
                <a:cs typeface="Arial" panose="020B0604020202020204" pitchFamily="34" charset="0"/>
              </a:rPr>
              <a:t>Further information and start date to follow</a:t>
            </a:r>
            <a:endParaRPr lang="en-GB" b="1" dirty="0">
              <a:solidFill>
                <a:srgbClr val="7030A0"/>
              </a:solidFill>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3816424" cy="538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08104" y="2348880"/>
            <a:ext cx="3096344" cy="1815882"/>
          </a:xfrm>
          <a:prstGeom prst="rect">
            <a:avLst/>
          </a:prstGeom>
          <a:noFill/>
        </p:spPr>
        <p:txBody>
          <a:bodyPr wrap="square" rtlCol="0">
            <a:spAutoFit/>
          </a:bodyPr>
          <a:lstStyle/>
          <a:p>
            <a:pPr algn="ctr"/>
            <a:r>
              <a:rPr lang="en-GB" sz="2800" dirty="0" smtClean="0">
                <a:solidFill>
                  <a:srgbClr val="7030A0"/>
                </a:solidFill>
                <a:latin typeface="Arial" panose="020B0604020202020204" pitchFamily="34" charset="0"/>
                <a:cs typeface="Arial" panose="020B0604020202020204" pitchFamily="34" charset="0"/>
              </a:rPr>
              <a:t>For further information on FIT, please contact us!</a:t>
            </a:r>
            <a:endParaRPr lang="en-GB"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5850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92888" cy="1143000"/>
          </a:xfrm>
        </p:spPr>
        <p:txBody>
          <a:bodyPr>
            <a:noAutofit/>
          </a:bodyPr>
          <a:lstStyle/>
          <a:p>
            <a:r>
              <a:rPr lang="en-GB" sz="4400" dirty="0" smtClean="0"/>
              <a:t>RESULTS </a:t>
            </a:r>
            <a:br>
              <a:rPr lang="en-GB" sz="4400" dirty="0" smtClean="0"/>
            </a:br>
            <a:r>
              <a:rPr lang="en-GB" sz="4400" dirty="0" smtClean="0"/>
              <a:t>URGENT DIAGNOSTIC TEST</a:t>
            </a:r>
            <a:endParaRPr lang="en-GB" sz="4400" dirty="0"/>
          </a:p>
        </p:txBody>
      </p:sp>
      <p:sp>
        <p:nvSpPr>
          <p:cNvPr id="3" name="Content Placeholder 2"/>
          <p:cNvSpPr>
            <a:spLocks noGrp="1"/>
          </p:cNvSpPr>
          <p:nvPr>
            <p:ph idx="1"/>
          </p:nvPr>
        </p:nvSpPr>
        <p:spPr>
          <a:xfrm>
            <a:off x="611560" y="2323652"/>
            <a:ext cx="7992888" cy="4057676"/>
          </a:xfrm>
        </p:spPr>
        <p:txBody>
          <a:bodyPr>
            <a:normAutofit lnSpcReduction="10000"/>
          </a:bodyPr>
          <a:lstStyle/>
          <a:p>
            <a:r>
              <a:rPr lang="en-GB" sz="3600" dirty="0" smtClean="0"/>
              <a:t>1350 Urgent test request</a:t>
            </a:r>
          </a:p>
          <a:p>
            <a:r>
              <a:rPr lang="en-GB" sz="3600" dirty="0" smtClean="0"/>
              <a:t>787 no evidence cancer found</a:t>
            </a:r>
          </a:p>
          <a:p>
            <a:r>
              <a:rPr lang="en-GB" sz="3600" dirty="0" smtClean="0"/>
              <a:t>290 resulted in 2WR (21% of requests)</a:t>
            </a:r>
          </a:p>
          <a:p>
            <a:r>
              <a:rPr lang="en-GB" sz="3600" dirty="0" smtClean="0"/>
              <a:t>170 malignancies found (13%)</a:t>
            </a:r>
          </a:p>
          <a:p>
            <a:r>
              <a:rPr lang="en-GB" sz="3600" dirty="0" smtClean="0"/>
              <a:t>62% conversion rate of 2WR where test done first</a:t>
            </a:r>
            <a:endParaRPr lang="en-GB" sz="3600" dirty="0"/>
          </a:p>
        </p:txBody>
      </p:sp>
      <p:sp>
        <p:nvSpPr>
          <p:cNvPr id="8" name="TextBox 7"/>
          <p:cNvSpPr txBox="1"/>
          <p:nvPr/>
        </p:nvSpPr>
        <p:spPr>
          <a:xfrm>
            <a:off x="4644008" y="0"/>
            <a:ext cx="3490058" cy="523220"/>
          </a:xfrm>
          <a:prstGeom prst="rect">
            <a:avLst/>
          </a:prstGeom>
          <a:noFill/>
        </p:spPr>
        <p:txBody>
          <a:bodyPr wrap="none" rtlCol="0">
            <a:spAutoFit/>
          </a:bodyPr>
          <a:lstStyle/>
          <a:p>
            <a:r>
              <a:rPr lang="en-GB" sz="2800" dirty="0" smtClean="0">
                <a:solidFill>
                  <a:schemeClr val="bg1"/>
                </a:solidFill>
              </a:rPr>
              <a:t>Cancer LIS 2017/18</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64896" cy="1143000"/>
          </a:xfrm>
        </p:spPr>
        <p:txBody>
          <a:bodyPr>
            <a:normAutofit fontScale="90000"/>
          </a:bodyPr>
          <a:lstStyle/>
          <a:p>
            <a:r>
              <a:rPr lang="en-GB" dirty="0" smtClean="0"/>
              <a:t>RESULTS </a:t>
            </a:r>
            <a:br>
              <a:rPr lang="en-GB" dirty="0" smtClean="0"/>
            </a:br>
            <a:r>
              <a:rPr lang="en-GB" dirty="0" smtClean="0"/>
              <a:t>MALIGNANCY UNKNOWN ORIGIN</a:t>
            </a:r>
            <a:endParaRPr lang="en-GB" dirty="0"/>
          </a:p>
        </p:txBody>
      </p:sp>
      <p:sp>
        <p:nvSpPr>
          <p:cNvPr id="3" name="Content Placeholder 2"/>
          <p:cNvSpPr>
            <a:spLocks noGrp="1"/>
          </p:cNvSpPr>
          <p:nvPr>
            <p:ph idx="1"/>
          </p:nvPr>
        </p:nvSpPr>
        <p:spPr>
          <a:xfrm>
            <a:off x="539552" y="2323652"/>
            <a:ext cx="8064896" cy="4129684"/>
          </a:xfrm>
        </p:spPr>
        <p:txBody>
          <a:bodyPr>
            <a:normAutofit/>
          </a:bodyPr>
          <a:lstStyle/>
          <a:p>
            <a:r>
              <a:rPr lang="en-GB" dirty="0" smtClean="0"/>
              <a:t>498 MUO referrals coded</a:t>
            </a:r>
          </a:p>
          <a:p>
            <a:r>
              <a:rPr lang="en-GB" dirty="0" smtClean="0"/>
              <a:t>218 no evidence cancer found</a:t>
            </a:r>
          </a:p>
          <a:p>
            <a:r>
              <a:rPr lang="en-GB" dirty="0" smtClean="0"/>
              <a:t>18 MUO cases picked up (half of all in ELHT)</a:t>
            </a:r>
          </a:p>
          <a:p>
            <a:r>
              <a:rPr lang="en-GB" dirty="0" smtClean="0"/>
              <a:t>3 other cancers found</a:t>
            </a:r>
          </a:p>
          <a:p>
            <a:endParaRPr lang="en-GB" dirty="0"/>
          </a:p>
          <a:p>
            <a:r>
              <a:rPr lang="en-GB" dirty="0" smtClean="0"/>
              <a:t>Appreciate access to diagnostics to rule out cancer</a:t>
            </a:r>
          </a:p>
          <a:p>
            <a:r>
              <a:rPr lang="en-GB" dirty="0" smtClean="0"/>
              <a:t>Reduced referrals</a:t>
            </a:r>
          </a:p>
          <a:p>
            <a:r>
              <a:rPr lang="en-GB" dirty="0" smtClean="0"/>
              <a:t>Valued the service, rapid consultant input</a:t>
            </a:r>
          </a:p>
          <a:p>
            <a:endParaRPr lang="en-GB" dirty="0"/>
          </a:p>
        </p:txBody>
      </p:sp>
      <p:sp>
        <p:nvSpPr>
          <p:cNvPr id="4" name="TextBox 3"/>
          <p:cNvSpPr txBox="1"/>
          <p:nvPr/>
        </p:nvSpPr>
        <p:spPr>
          <a:xfrm>
            <a:off x="4644008" y="0"/>
            <a:ext cx="3490058" cy="523220"/>
          </a:xfrm>
          <a:prstGeom prst="rect">
            <a:avLst/>
          </a:prstGeom>
          <a:noFill/>
        </p:spPr>
        <p:txBody>
          <a:bodyPr wrap="none" rtlCol="0">
            <a:spAutoFit/>
          </a:bodyPr>
          <a:lstStyle/>
          <a:p>
            <a:r>
              <a:rPr lang="en-GB" sz="2800" dirty="0" smtClean="0">
                <a:solidFill>
                  <a:schemeClr val="bg1"/>
                </a:solidFill>
              </a:rPr>
              <a:t>Cancer LIS 2017/18</a:t>
            </a:r>
            <a:endParaRPr lang="en-GB" sz="2800" dirty="0">
              <a:solidFill>
                <a:schemeClr val="bg1"/>
              </a:solidFill>
            </a:endParaRPr>
          </a:p>
        </p:txBody>
      </p:sp>
    </p:spTree>
    <p:extLst>
      <p:ext uri="{BB962C8B-B14F-4D97-AF65-F5344CB8AC3E}">
        <p14:creationId xmlns:p14="http://schemas.microsoft.com/office/powerpoint/2010/main" val="9519598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REMINDER ABOUT URGENT TESTS AND REFERRALS</a:t>
            </a:r>
            <a:endParaRPr lang="en-GB" dirty="0"/>
          </a:p>
        </p:txBody>
      </p:sp>
      <p:sp>
        <p:nvSpPr>
          <p:cNvPr id="3" name="Content Placeholder 2"/>
          <p:cNvSpPr>
            <a:spLocks noGrp="1"/>
          </p:cNvSpPr>
          <p:nvPr>
            <p:ph idx="1"/>
          </p:nvPr>
        </p:nvSpPr>
        <p:spPr>
          <a:xfrm>
            <a:off x="107504" y="1628800"/>
            <a:ext cx="9036496" cy="5069160"/>
          </a:xfrm>
        </p:spPr>
        <p:txBody>
          <a:bodyPr>
            <a:normAutofit fontScale="85000" lnSpcReduction="20000"/>
          </a:bodyPr>
          <a:lstStyle/>
          <a:p>
            <a:r>
              <a:rPr lang="en-GB" dirty="0"/>
              <a:t>ELHT ICE system urgent </a:t>
            </a:r>
            <a:r>
              <a:rPr lang="en-GB" dirty="0">
                <a:solidFill>
                  <a:srgbClr val="FF0000"/>
                </a:solidFill>
              </a:rPr>
              <a:t>2WW </a:t>
            </a:r>
            <a:r>
              <a:rPr lang="en-GB" dirty="0" smtClean="0">
                <a:solidFill>
                  <a:srgbClr val="FF0000"/>
                </a:solidFill>
              </a:rPr>
              <a:t>CANCER</a:t>
            </a:r>
          </a:p>
          <a:p>
            <a:endParaRPr lang="en-GB" dirty="0"/>
          </a:p>
          <a:p>
            <a:r>
              <a:rPr lang="en-GB" dirty="0" smtClean="0"/>
              <a:t>Read </a:t>
            </a:r>
            <a:r>
              <a:rPr lang="en-GB" dirty="0"/>
              <a:t>codes</a:t>
            </a:r>
          </a:p>
          <a:p>
            <a:pPr>
              <a:buFont typeface="Wingdings" panose="05000000000000000000" pitchFamily="2" charset="2"/>
              <a:buChar char="ü"/>
            </a:pPr>
            <a:r>
              <a:rPr lang="en-GB" b="1" dirty="0"/>
              <a:t>1J0</a:t>
            </a:r>
            <a:r>
              <a:rPr lang="en-GB" dirty="0"/>
              <a:t> suspected </a:t>
            </a:r>
            <a:r>
              <a:rPr lang="en-GB" dirty="0" smtClean="0"/>
              <a:t>cancer (only for urgent investigations for suspected cancer)</a:t>
            </a:r>
            <a:endParaRPr lang="en-GB" dirty="0"/>
          </a:p>
          <a:p>
            <a:pPr>
              <a:buFont typeface="Wingdings" panose="05000000000000000000" pitchFamily="2" charset="2"/>
              <a:buChar char="ü"/>
            </a:pPr>
            <a:r>
              <a:rPr lang="en-GB" b="1" dirty="0"/>
              <a:t>1l2</a:t>
            </a:r>
            <a:r>
              <a:rPr lang="en-GB" dirty="0"/>
              <a:t> no evidence cancer found</a:t>
            </a:r>
          </a:p>
          <a:p>
            <a:pPr>
              <a:buFont typeface="Wingdings" panose="05000000000000000000" pitchFamily="2" charset="2"/>
              <a:buChar char="ü"/>
            </a:pPr>
            <a:r>
              <a:rPr lang="en-GB" b="1" dirty="0"/>
              <a:t>B</a:t>
            </a:r>
            <a:r>
              <a:rPr lang="en-GB" dirty="0"/>
              <a:t> code- malignant neoplasm of </a:t>
            </a:r>
            <a:r>
              <a:rPr lang="en-GB" dirty="0" smtClean="0"/>
              <a:t>….</a:t>
            </a:r>
          </a:p>
          <a:p>
            <a:pPr marL="0" indent="0">
              <a:buNone/>
            </a:pPr>
            <a:r>
              <a:rPr lang="en-GB" dirty="0"/>
              <a:t>All </a:t>
            </a:r>
            <a:r>
              <a:rPr lang="en-GB" dirty="0" smtClean="0"/>
              <a:t>2WW </a:t>
            </a:r>
            <a:r>
              <a:rPr lang="en-GB" dirty="0"/>
              <a:t>referral forms automatically coded (no need to code twice)</a:t>
            </a:r>
          </a:p>
          <a:p>
            <a:pPr marL="0" indent="0">
              <a:buNone/>
            </a:pPr>
            <a:endParaRPr lang="en-GB" dirty="0">
              <a:solidFill>
                <a:schemeClr val="tx2"/>
              </a:solidFill>
            </a:endParaRPr>
          </a:p>
          <a:p>
            <a:r>
              <a:rPr lang="en-GB" dirty="0" smtClean="0"/>
              <a:t>Only refer MUO pathway after CT chest abdomen and pelvis when result suggest MUO</a:t>
            </a:r>
            <a:endParaRPr lang="en-GB" dirty="0"/>
          </a:p>
        </p:txBody>
      </p:sp>
    </p:spTree>
    <p:extLst>
      <p:ext uri="{BB962C8B-B14F-4D97-AF65-F5344CB8AC3E}">
        <p14:creationId xmlns:p14="http://schemas.microsoft.com/office/powerpoint/2010/main" val="1944954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23220"/>
            <a:ext cx="7600690" cy="745540"/>
          </a:xfrm>
        </p:spPr>
        <p:txBody>
          <a:bodyPr>
            <a:normAutofit fontScale="90000"/>
          </a:bodyPr>
          <a:lstStyle/>
          <a:p>
            <a:r>
              <a:rPr lang="en-GB" sz="4400" b="1" dirty="0" smtClean="0"/>
              <a:t>URGENT SCANS</a:t>
            </a:r>
            <a:endParaRPr lang="en-GB" sz="4400" b="1" dirty="0"/>
          </a:p>
        </p:txBody>
      </p:sp>
      <p:sp>
        <p:nvSpPr>
          <p:cNvPr id="3" name="Content Placeholder 2"/>
          <p:cNvSpPr>
            <a:spLocks noGrp="1"/>
          </p:cNvSpPr>
          <p:nvPr>
            <p:ph idx="1"/>
          </p:nvPr>
        </p:nvSpPr>
        <p:spPr>
          <a:xfrm>
            <a:off x="539552" y="1196752"/>
            <a:ext cx="8064896" cy="5256584"/>
          </a:xfrm>
        </p:spPr>
        <p:txBody>
          <a:bodyPr/>
          <a:lstStyle/>
          <a:p>
            <a:pPr marL="68580" indent="0">
              <a:buNone/>
            </a:pPr>
            <a:endParaRPr lang="en-GB" dirty="0"/>
          </a:p>
        </p:txBody>
      </p:sp>
      <p:sp>
        <p:nvSpPr>
          <p:cNvPr id="4" name="TextBox 3"/>
          <p:cNvSpPr txBox="1"/>
          <p:nvPr/>
        </p:nvSpPr>
        <p:spPr>
          <a:xfrm>
            <a:off x="4644008" y="0"/>
            <a:ext cx="3490058" cy="523220"/>
          </a:xfrm>
          <a:prstGeom prst="rect">
            <a:avLst/>
          </a:prstGeom>
          <a:noFill/>
        </p:spPr>
        <p:txBody>
          <a:bodyPr wrap="none" rtlCol="0">
            <a:spAutoFit/>
          </a:bodyPr>
          <a:lstStyle/>
          <a:p>
            <a:r>
              <a:rPr lang="en-GB" sz="2800" dirty="0" smtClean="0">
                <a:solidFill>
                  <a:schemeClr val="bg1"/>
                </a:solidFill>
              </a:rPr>
              <a:t>Cancer LIS 2017/19</a:t>
            </a:r>
            <a:endParaRPr lang="en-GB" sz="2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9660300"/>
              </p:ext>
            </p:extLst>
          </p:nvPr>
        </p:nvGraphicFramePr>
        <p:xfrm>
          <a:off x="539552" y="4869160"/>
          <a:ext cx="7272808" cy="1637534"/>
        </p:xfrm>
        <a:graphic>
          <a:graphicData uri="http://schemas.openxmlformats.org/drawingml/2006/table">
            <a:tbl>
              <a:tblPr firstRow="1" firstCol="1" bandRow="1"/>
              <a:tblGrid>
                <a:gridCol w="7272808"/>
              </a:tblGrid>
              <a:tr h="1637534">
                <a:tc>
                  <a:txBody>
                    <a:bodyPr/>
                    <a:lstStyle/>
                    <a:p>
                      <a:pPr marL="342900" lvl="0" indent="-342900">
                        <a:lnSpc>
                          <a:spcPct val="115000"/>
                        </a:lnSpc>
                        <a:spcAft>
                          <a:spcPts val="0"/>
                        </a:spcAft>
                        <a:buFont typeface="+mj-lt"/>
                        <a:buAutoNum type="alphaUcPeriod" startAt="3"/>
                      </a:pPr>
                      <a:r>
                        <a:rPr lang="en-GB" sz="1100" b="1" u="none" strike="noStrike" dirty="0">
                          <a:effectLst/>
                          <a:latin typeface="Calibri"/>
                          <a:ea typeface="Calibri"/>
                          <a:cs typeface="Times New Roman"/>
                        </a:rPr>
                        <a:t>USS URGENTLY AT SAME TIME AS 2WW REFERRAL </a:t>
                      </a:r>
                      <a:endParaRPr lang="en-GB" sz="1100" u="none" strike="noStrike" dirty="0">
                        <a:effectLst/>
                        <a:latin typeface="Calibri"/>
                        <a:ea typeface="Calibri"/>
                        <a:cs typeface="Times New Roman"/>
                      </a:endParaRPr>
                    </a:p>
                    <a:p>
                      <a:pPr marL="228600">
                        <a:lnSpc>
                          <a:spcPct val="115000"/>
                        </a:lnSpc>
                        <a:spcAft>
                          <a:spcPts val="0"/>
                        </a:spcAft>
                      </a:pPr>
                      <a:r>
                        <a:rPr lang="en-GB" sz="1100" b="1" dirty="0">
                          <a:effectLst/>
                          <a:latin typeface="Calibri"/>
                          <a:ea typeface="Calibri"/>
                          <a:cs typeface="Times New Roman"/>
                        </a:rPr>
                        <a:t>(both within 24 hours of seeing the patient- ideally at the same time)</a:t>
                      </a:r>
                      <a:endParaRPr lang="en-GB" sz="1100" dirty="0">
                        <a:effectLst/>
                        <a:latin typeface="Calibri"/>
                        <a:ea typeface="Calibri"/>
                        <a:cs typeface="Times New Roman"/>
                      </a:endParaRPr>
                    </a:p>
                    <a:p>
                      <a:pPr marL="201930">
                        <a:lnSpc>
                          <a:spcPct val="115000"/>
                        </a:lnSpc>
                        <a:spcAft>
                          <a:spcPts val="0"/>
                        </a:spcAft>
                      </a:pPr>
                      <a:r>
                        <a:rPr lang="en-GB" sz="1100" b="1" i="1" dirty="0">
                          <a:effectLst/>
                          <a:latin typeface="Calibri"/>
                          <a:ea typeface="Calibri"/>
                          <a:cs typeface="Times New Roman"/>
                        </a:rPr>
                        <a:t>Gynaecology Ovarian</a:t>
                      </a:r>
                      <a:r>
                        <a:rPr lang="en-GB" sz="1100" dirty="0">
                          <a:effectLst/>
                          <a:latin typeface="Calibri"/>
                          <a:ea typeface="Calibri"/>
                          <a:cs typeface="Times New Roman"/>
                        </a:rPr>
                        <a:t>- CA125 &gt;30 </a:t>
                      </a:r>
                    </a:p>
                    <a:p>
                      <a:pPr marL="201930">
                        <a:lnSpc>
                          <a:spcPct val="115000"/>
                        </a:lnSpc>
                        <a:spcAft>
                          <a:spcPts val="0"/>
                        </a:spcAft>
                      </a:pPr>
                      <a:r>
                        <a:rPr lang="en-GB" sz="1100" b="1" i="1" dirty="0">
                          <a:effectLst/>
                          <a:latin typeface="Calibri"/>
                          <a:ea typeface="Calibri"/>
                          <a:cs typeface="Times New Roman"/>
                        </a:rPr>
                        <a:t>Gynaecology PMB</a:t>
                      </a:r>
                      <a:r>
                        <a:rPr lang="en-GB" sz="1100" dirty="0">
                          <a:effectLst/>
                          <a:latin typeface="Calibri"/>
                          <a:ea typeface="Calibri"/>
                          <a:cs typeface="Times New Roman"/>
                        </a:rPr>
                        <a:t>- women aged 55 and over with postmenopausal bleeding</a:t>
                      </a:r>
                    </a:p>
                    <a:p>
                      <a:pPr marL="201930">
                        <a:lnSpc>
                          <a:spcPct val="115000"/>
                        </a:lnSpc>
                        <a:spcAft>
                          <a:spcPts val="0"/>
                        </a:spcAft>
                      </a:pPr>
                      <a:r>
                        <a:rPr lang="en-GB" sz="1100" b="1" i="1" dirty="0">
                          <a:effectLst/>
                          <a:latin typeface="Calibri"/>
                          <a:ea typeface="Calibri"/>
                          <a:cs typeface="Times New Roman"/>
                        </a:rPr>
                        <a:t>Jaundice/Upper abdominal mass</a:t>
                      </a:r>
                      <a:endParaRPr lang="en-GB" sz="1100" dirty="0">
                        <a:effectLst/>
                        <a:latin typeface="Calibri"/>
                        <a:ea typeface="Calibri"/>
                        <a:cs typeface="Times New Roman"/>
                      </a:endParaRPr>
                    </a:p>
                    <a:p>
                      <a:pPr marL="201930">
                        <a:lnSpc>
                          <a:spcPct val="115000"/>
                        </a:lnSpc>
                        <a:spcAft>
                          <a:spcPts val="0"/>
                        </a:spcAft>
                      </a:pPr>
                      <a:r>
                        <a:rPr lang="en-GB" sz="1100" b="1" i="1" dirty="0">
                          <a:effectLst/>
                          <a:latin typeface="Calibri"/>
                          <a:ea typeface="Calibri"/>
                          <a:cs typeface="Times New Roman"/>
                        </a:rPr>
                        <a:t>Testicular-</a:t>
                      </a:r>
                      <a:r>
                        <a:rPr lang="en-GB" sz="1100" i="1" dirty="0">
                          <a:effectLst/>
                          <a:latin typeface="Calibri"/>
                          <a:ea typeface="Calibri"/>
                          <a:cs typeface="Times New Roman"/>
                        </a:rPr>
                        <a:t> non painful enlargement or change in shape or texture of the testes</a:t>
                      </a:r>
                      <a:endParaRPr lang="en-GB" sz="1100" dirty="0">
                        <a:effectLst/>
                        <a:latin typeface="Calibri"/>
                        <a:ea typeface="Calibri"/>
                        <a:cs typeface="Times New Roman"/>
                      </a:endParaRPr>
                    </a:p>
                    <a:p>
                      <a:pPr marL="457200">
                        <a:lnSpc>
                          <a:spcPct val="115000"/>
                        </a:lnSpc>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7843729"/>
              </p:ext>
            </p:extLst>
          </p:nvPr>
        </p:nvGraphicFramePr>
        <p:xfrm>
          <a:off x="539552" y="1268760"/>
          <a:ext cx="7344816" cy="1008112"/>
        </p:xfrm>
        <a:graphic>
          <a:graphicData uri="http://schemas.openxmlformats.org/presentationml/2006/ole">
            <mc:AlternateContent xmlns:mc="http://schemas.openxmlformats.org/markup-compatibility/2006">
              <mc:Choice xmlns:v="urn:schemas-microsoft-com:vml" Requires="v">
                <p:oleObj spid="_x0000_s1173" name="Document" r:id="rId3" imgW="6214624" imgH="847470" progId="Word.Document.12">
                  <p:embed/>
                </p:oleObj>
              </mc:Choice>
              <mc:Fallback>
                <p:oleObj name="Document" r:id="rId3" imgW="6214624" imgH="847470" progId="Word.Document.12">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7344816"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23935742"/>
              </p:ext>
            </p:extLst>
          </p:nvPr>
        </p:nvGraphicFramePr>
        <p:xfrm>
          <a:off x="539553" y="1988840"/>
          <a:ext cx="7344816" cy="3168352"/>
        </p:xfrm>
        <a:graphic>
          <a:graphicData uri="http://schemas.openxmlformats.org/presentationml/2006/ole">
            <mc:AlternateContent xmlns:mc="http://schemas.openxmlformats.org/markup-compatibility/2006">
              <mc:Choice xmlns:v="urn:schemas-microsoft-com:vml" Requires="v">
                <p:oleObj spid="_x0000_s1174" name="Document" r:id="rId5" imgW="6214624" imgH="2691457" progId="Word.Document.12">
                  <p:embed/>
                </p:oleObj>
              </mc:Choice>
              <mc:Fallback>
                <p:oleObj name="Document" r:id="rId5" imgW="6214624" imgH="2691457" progId="Word.Document.12">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3" y="1988840"/>
                        <a:ext cx="7344816" cy="3168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8866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3" y="142388"/>
            <a:ext cx="5184913" cy="6598980"/>
          </a:xfrm>
        </p:spPr>
      </p:pic>
      <p:sp>
        <p:nvSpPr>
          <p:cNvPr id="6" name="Content Placeholder 5"/>
          <p:cNvSpPr>
            <a:spLocks noGrp="1"/>
          </p:cNvSpPr>
          <p:nvPr>
            <p:ph sz="half" idx="2"/>
          </p:nvPr>
        </p:nvSpPr>
        <p:spPr>
          <a:xfrm>
            <a:off x="5364088" y="1600200"/>
            <a:ext cx="3779912" cy="4525963"/>
          </a:xfrm>
        </p:spPr>
        <p:txBody>
          <a:bodyPr/>
          <a:lstStyle/>
          <a:p>
            <a:pPr marL="0" indent="0">
              <a:buNone/>
            </a:pPr>
            <a:r>
              <a:rPr lang="en-GB" dirty="0" smtClean="0"/>
              <a:t>Screening is best way to </a:t>
            </a:r>
          </a:p>
          <a:p>
            <a:r>
              <a:rPr lang="en-GB" dirty="0"/>
              <a:t>D</a:t>
            </a:r>
            <a:r>
              <a:rPr lang="en-GB" dirty="0" smtClean="0"/>
              <a:t>etect cancer early</a:t>
            </a:r>
          </a:p>
          <a:p>
            <a:r>
              <a:rPr lang="en-GB" dirty="0" smtClean="0"/>
              <a:t>Early treatment</a:t>
            </a:r>
          </a:p>
          <a:p>
            <a:r>
              <a:rPr lang="en-GB" dirty="0" smtClean="0"/>
              <a:t>Cure</a:t>
            </a:r>
          </a:p>
          <a:p>
            <a:r>
              <a:rPr lang="en-GB" dirty="0" smtClean="0"/>
              <a:t>Save lives</a:t>
            </a:r>
            <a:endParaRPr lang="en-GB" dirty="0"/>
          </a:p>
        </p:txBody>
      </p:sp>
    </p:spTree>
    <p:extLst>
      <p:ext uri="{BB962C8B-B14F-4D97-AF65-F5344CB8AC3E}">
        <p14:creationId xmlns:p14="http://schemas.microsoft.com/office/powerpoint/2010/main" val="1541662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836712"/>
            <a:ext cx="7024744" cy="1143000"/>
          </a:xfrm>
        </p:spPr>
        <p:txBody>
          <a:bodyPr>
            <a:normAutofit fontScale="90000"/>
          </a:bodyPr>
          <a:lstStyle/>
          <a:p>
            <a:r>
              <a:rPr lang="en-GB" dirty="0" smtClean="0"/>
              <a:t>RESULTS- CERVICAL CANCER SCREENING- so far</a:t>
            </a:r>
            <a:endParaRPr lang="en-GB" dirty="0"/>
          </a:p>
        </p:txBody>
      </p:sp>
      <p:sp>
        <p:nvSpPr>
          <p:cNvPr id="6" name="Content Placeholder 5"/>
          <p:cNvSpPr>
            <a:spLocks noGrp="1"/>
          </p:cNvSpPr>
          <p:nvPr>
            <p:ph idx="1"/>
          </p:nvPr>
        </p:nvSpPr>
        <p:spPr>
          <a:xfrm>
            <a:off x="683568" y="2323652"/>
            <a:ext cx="7848872" cy="4057676"/>
          </a:xfrm>
        </p:spPr>
        <p:txBody>
          <a:bodyPr>
            <a:normAutofit lnSpcReduction="10000"/>
          </a:bodyPr>
          <a:lstStyle/>
          <a:p>
            <a:r>
              <a:rPr lang="en-GB" dirty="0" smtClean="0"/>
              <a:t>Overall smear uptake 71% </a:t>
            </a:r>
            <a:r>
              <a:rPr lang="en-GB" dirty="0" err="1" smtClean="0"/>
              <a:t>BwD</a:t>
            </a:r>
            <a:r>
              <a:rPr lang="en-GB" dirty="0" smtClean="0"/>
              <a:t>, 76% ELCCG</a:t>
            </a:r>
          </a:p>
          <a:p>
            <a:endParaRPr lang="en-GB" dirty="0" smtClean="0"/>
          </a:p>
          <a:p>
            <a:r>
              <a:rPr lang="en-GB" dirty="0" smtClean="0"/>
              <a:t>25-29 age group 58% </a:t>
            </a:r>
            <a:r>
              <a:rPr lang="en-GB" dirty="0" err="1" smtClean="0"/>
              <a:t>BwD</a:t>
            </a:r>
            <a:r>
              <a:rPr lang="en-GB" dirty="0" smtClean="0"/>
              <a:t>, 66% ELCCG</a:t>
            </a:r>
          </a:p>
          <a:p>
            <a:endParaRPr lang="en-GB" dirty="0"/>
          </a:p>
          <a:p>
            <a:r>
              <a:rPr lang="en-GB" dirty="0" smtClean="0"/>
              <a:t>Baseline results- pre-intervention only </a:t>
            </a:r>
            <a:r>
              <a:rPr lang="en-GB" b="1" dirty="0" smtClean="0"/>
              <a:t>35% </a:t>
            </a:r>
            <a:r>
              <a:rPr lang="en-GB" dirty="0" smtClean="0"/>
              <a:t>of 25 year olds engaged</a:t>
            </a:r>
            <a:endParaRPr lang="en-GB" b="1" dirty="0" smtClean="0"/>
          </a:p>
          <a:p>
            <a:endParaRPr lang="en-GB" dirty="0"/>
          </a:p>
          <a:p>
            <a:r>
              <a:rPr lang="en-GB" dirty="0" smtClean="0"/>
              <a:t>Intervention group after card and text =</a:t>
            </a:r>
            <a:r>
              <a:rPr lang="en-GB" b="1" dirty="0" smtClean="0"/>
              <a:t>45%</a:t>
            </a:r>
          </a:p>
          <a:p>
            <a:endParaRPr lang="en-GB" dirty="0"/>
          </a:p>
          <a:p>
            <a:r>
              <a:rPr lang="en-GB" dirty="0" smtClean="0"/>
              <a:t>Preliminary results, ongoing over next year</a:t>
            </a:r>
            <a:endParaRPr lang="en-GB" dirty="0"/>
          </a:p>
        </p:txBody>
      </p:sp>
      <p:sp>
        <p:nvSpPr>
          <p:cNvPr id="7" name="TextBox 6"/>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59275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352928" cy="936104"/>
          </a:xfrm>
        </p:spPr>
        <p:txBody>
          <a:bodyPr>
            <a:normAutofit fontScale="90000"/>
          </a:bodyPr>
          <a:lstStyle/>
          <a:p>
            <a:r>
              <a:rPr lang="en-GB" dirty="0" smtClean="0"/>
              <a:t/>
            </a:r>
            <a:br>
              <a:rPr lang="en-GB" dirty="0" smtClean="0"/>
            </a:br>
            <a:r>
              <a:rPr lang="en-GB" dirty="0"/>
              <a:t/>
            </a:r>
            <a:br>
              <a:rPr lang="en-GB" dirty="0"/>
            </a:br>
            <a:r>
              <a:rPr lang="en-GB" sz="4900" b="1" dirty="0" smtClean="0"/>
              <a:t> #25itstime</a:t>
            </a:r>
            <a:br>
              <a:rPr lang="en-GB" sz="4900" b="1" dirty="0" smtClean="0"/>
            </a:br>
            <a:r>
              <a:rPr lang="en-GB" sz="4400" b="1" dirty="0" smtClean="0"/>
              <a:t>CERVICAL CANCER SCREENING</a:t>
            </a:r>
            <a:endParaRPr lang="en-GB" sz="4400" b="1" dirty="0"/>
          </a:p>
        </p:txBody>
      </p:sp>
      <p:sp>
        <p:nvSpPr>
          <p:cNvPr id="3" name="Content Placeholder 2"/>
          <p:cNvSpPr>
            <a:spLocks noGrp="1"/>
          </p:cNvSpPr>
          <p:nvPr>
            <p:ph idx="1"/>
          </p:nvPr>
        </p:nvSpPr>
        <p:spPr>
          <a:xfrm>
            <a:off x="539552" y="2323652"/>
            <a:ext cx="8064896" cy="4057676"/>
          </a:xfrm>
        </p:spPr>
        <p:txBody>
          <a:bodyPr>
            <a:normAutofit fontScale="92500"/>
          </a:bodyPr>
          <a:lstStyle/>
          <a:p>
            <a:r>
              <a:rPr lang="en-GB" sz="3600" dirty="0" smtClean="0"/>
              <a:t>Second </a:t>
            </a:r>
            <a:r>
              <a:rPr lang="en-GB" sz="3600" dirty="0"/>
              <a:t>year of project focussing on 25 year age group- </a:t>
            </a:r>
            <a:endParaRPr lang="en-GB" sz="3600" dirty="0" smtClean="0"/>
          </a:p>
          <a:p>
            <a:r>
              <a:rPr lang="en-GB" sz="3600" dirty="0" smtClean="0"/>
              <a:t>Cancer </a:t>
            </a:r>
            <a:r>
              <a:rPr lang="en-GB" sz="3600" dirty="0"/>
              <a:t>champions run a quarterly EMIS search to identify if a patient has participated in screening </a:t>
            </a:r>
            <a:endParaRPr lang="en-GB" sz="3600" dirty="0" smtClean="0"/>
          </a:p>
          <a:p>
            <a:r>
              <a:rPr lang="en-GB" sz="3600" dirty="0" smtClean="0"/>
              <a:t>If </a:t>
            </a:r>
            <a:r>
              <a:rPr lang="en-GB" sz="3600" dirty="0"/>
              <a:t>not, contact them again to offer further encouragement.</a:t>
            </a:r>
          </a:p>
        </p:txBody>
      </p:sp>
      <p:sp>
        <p:nvSpPr>
          <p:cNvPr id="4" name="TextBox 3"/>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1138775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7024744" cy="1143000"/>
          </a:xfrm>
        </p:spPr>
        <p:txBody>
          <a:bodyPr>
            <a:normAutofit fontScale="90000"/>
          </a:bodyPr>
          <a:lstStyle/>
          <a:p>
            <a:r>
              <a:rPr lang="en-GB" dirty="0" smtClean="0"/>
              <a:t>Bowel Screening Hub results – April 17 – February 18</a:t>
            </a:r>
            <a:br>
              <a:rPr lang="en-GB" dirty="0" smtClean="0"/>
            </a:br>
            <a:endParaRPr lang="en-GB" dirty="0"/>
          </a:p>
        </p:txBody>
      </p:sp>
      <p:sp>
        <p:nvSpPr>
          <p:cNvPr id="3" name="Content Placeholder 2"/>
          <p:cNvSpPr>
            <a:spLocks noGrp="1"/>
          </p:cNvSpPr>
          <p:nvPr>
            <p:ph idx="1"/>
          </p:nvPr>
        </p:nvSpPr>
        <p:spPr>
          <a:xfrm>
            <a:off x="611560" y="2132856"/>
            <a:ext cx="7920880" cy="4536504"/>
          </a:xfrm>
        </p:spPr>
        <p:txBody>
          <a:bodyPr>
            <a:normAutofit fontScale="62500" lnSpcReduction="20000"/>
          </a:bodyPr>
          <a:lstStyle/>
          <a:p>
            <a:r>
              <a:rPr lang="en-GB" sz="4500" b="1" dirty="0" smtClean="0"/>
              <a:t>Bowel screening template &gt;3,000  </a:t>
            </a:r>
          </a:p>
          <a:p>
            <a:pPr marL="68580" indent="0">
              <a:buNone/>
            </a:pPr>
            <a:r>
              <a:rPr lang="en-GB" sz="4500" b="1" dirty="0" smtClean="0"/>
              <a:t>(54M, 46%F, 6.9/1,000- asked 2/1000) </a:t>
            </a:r>
          </a:p>
          <a:p>
            <a:r>
              <a:rPr lang="en-GB" sz="4500" b="1" dirty="0" smtClean="0"/>
              <a:t>Kits sent by HUB		     &gt;2,500</a:t>
            </a:r>
          </a:p>
          <a:p>
            <a:r>
              <a:rPr lang="en-GB" sz="4500" b="1" dirty="0" smtClean="0"/>
              <a:t>Kits returned by patient       &gt;1,000     </a:t>
            </a:r>
          </a:p>
          <a:p>
            <a:r>
              <a:rPr lang="en-GB" sz="4500" b="1" dirty="0" smtClean="0"/>
              <a:t>Percentage success            &gt;40% </a:t>
            </a:r>
          </a:p>
          <a:p>
            <a:r>
              <a:rPr lang="en-GB" sz="4500" b="1" dirty="0" smtClean="0"/>
              <a:t>Screening increase              &gt;1.5%</a:t>
            </a:r>
          </a:p>
          <a:p>
            <a:endParaRPr lang="en-GB" sz="4500" b="1" dirty="0"/>
          </a:p>
          <a:p>
            <a:r>
              <a:rPr lang="en-GB" sz="4500" b="1" dirty="0"/>
              <a:t>Positive results                       &gt;</a:t>
            </a:r>
            <a:r>
              <a:rPr lang="en-GB" sz="4500" b="1" dirty="0" smtClean="0"/>
              <a:t>42</a:t>
            </a:r>
          </a:p>
          <a:p>
            <a:r>
              <a:rPr lang="en-GB" sz="4500" b="1" dirty="0"/>
              <a:t>Estimated neoplasia </a:t>
            </a:r>
            <a:r>
              <a:rPr lang="en-GB" sz="4500" b="1" dirty="0" smtClean="0"/>
              <a:t>found  &gt;</a:t>
            </a:r>
            <a:r>
              <a:rPr lang="en-GB" sz="4500" b="1" dirty="0"/>
              <a:t>15	</a:t>
            </a:r>
          </a:p>
          <a:p>
            <a:pPr marL="68580" indent="0">
              <a:buNone/>
            </a:pPr>
            <a:r>
              <a:rPr lang="en-GB" sz="3200" dirty="0" smtClean="0"/>
              <a:t>	</a:t>
            </a:r>
          </a:p>
          <a:p>
            <a:endParaRPr lang="en-GB" dirty="0"/>
          </a:p>
        </p:txBody>
      </p:sp>
      <p:sp>
        <p:nvSpPr>
          <p:cNvPr id="4" name="TextBox 3"/>
          <p:cNvSpPr txBox="1"/>
          <p:nvPr/>
        </p:nvSpPr>
        <p:spPr>
          <a:xfrm>
            <a:off x="4644008" y="0"/>
            <a:ext cx="3490058" cy="523220"/>
          </a:xfrm>
          <a:prstGeom prst="rect">
            <a:avLst/>
          </a:prstGeom>
          <a:noFill/>
        </p:spPr>
        <p:txBody>
          <a:bodyPr wrap="none" rtlCol="0">
            <a:spAutoFit/>
          </a:bodyPr>
          <a:lstStyle/>
          <a:p>
            <a:r>
              <a:rPr lang="en-GB" sz="2800" dirty="0" smtClean="0">
                <a:solidFill>
                  <a:schemeClr val="bg1"/>
                </a:solidFill>
              </a:rPr>
              <a:t>Cancer LIS 2017/18</a:t>
            </a:r>
            <a:endParaRPr lang="en-GB" sz="2800" dirty="0">
              <a:solidFill>
                <a:schemeClr val="bg1"/>
              </a:solidFill>
            </a:endParaRPr>
          </a:p>
        </p:txBody>
      </p:sp>
    </p:spTree>
    <p:extLst>
      <p:ext uri="{BB962C8B-B14F-4D97-AF65-F5344CB8AC3E}">
        <p14:creationId xmlns:p14="http://schemas.microsoft.com/office/powerpoint/2010/main" val="3826892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CHALLENGES- BOWEL CANCER SCREENING</a:t>
            </a:r>
            <a:endParaRPr lang="en-GB" dirty="0"/>
          </a:p>
        </p:txBody>
      </p:sp>
      <p:sp>
        <p:nvSpPr>
          <p:cNvPr id="3" name="Content Placeholder 2"/>
          <p:cNvSpPr>
            <a:spLocks noGrp="1"/>
          </p:cNvSpPr>
          <p:nvPr>
            <p:ph idx="1"/>
          </p:nvPr>
        </p:nvSpPr>
        <p:spPr/>
        <p:txBody>
          <a:bodyPr/>
          <a:lstStyle/>
          <a:p>
            <a:r>
              <a:rPr lang="en-GB" dirty="0" smtClean="0"/>
              <a:t>Not every practice engaged (HUB data 68/83, CCG data 61/83 returns</a:t>
            </a:r>
          </a:p>
          <a:p>
            <a:r>
              <a:rPr lang="en-GB" dirty="0" smtClean="0"/>
              <a:t>Different data sets (HUB v returns)</a:t>
            </a:r>
          </a:p>
          <a:p>
            <a:r>
              <a:rPr lang="en-GB" dirty="0"/>
              <a:t>Some practices asking patients to </a:t>
            </a:r>
            <a:r>
              <a:rPr lang="en-GB" dirty="0" smtClean="0"/>
              <a:t>phone</a:t>
            </a:r>
          </a:p>
          <a:p>
            <a:pPr marL="0" indent="0">
              <a:buNone/>
            </a:pPr>
            <a:endParaRPr lang="en-GB" dirty="0"/>
          </a:p>
          <a:p>
            <a:r>
              <a:rPr lang="en-GB" b="1" dirty="0" smtClean="0"/>
              <a:t>Please keep going and use “bowel </a:t>
            </a:r>
            <a:r>
              <a:rPr lang="en-GB" b="1" dirty="0"/>
              <a:t>screening kit request template</a:t>
            </a:r>
            <a:r>
              <a:rPr lang="en-GB" b="1" dirty="0" smtClean="0"/>
              <a:t>” to record discussion</a:t>
            </a:r>
          </a:p>
        </p:txBody>
      </p:sp>
    </p:spTree>
    <p:extLst>
      <p:ext uri="{BB962C8B-B14F-4D97-AF65-F5344CB8AC3E}">
        <p14:creationId xmlns:p14="http://schemas.microsoft.com/office/powerpoint/2010/main" val="285732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REFERRALS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1939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9799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6005420"/>
              </p:ext>
            </p:extLst>
          </p:nvPr>
        </p:nvGraphicFramePr>
        <p:xfrm>
          <a:off x="10344" y="0"/>
          <a:ext cx="9133656"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6574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to positive results?</a:t>
            </a:r>
            <a:endParaRPr lang="en-GB" dirty="0"/>
          </a:p>
        </p:txBody>
      </p:sp>
      <p:sp>
        <p:nvSpPr>
          <p:cNvPr id="3" name="Content Placeholder 2"/>
          <p:cNvSpPr>
            <a:spLocks noGrp="1"/>
          </p:cNvSpPr>
          <p:nvPr>
            <p:ph idx="1"/>
          </p:nvPr>
        </p:nvSpPr>
        <p:spPr>
          <a:xfrm>
            <a:off x="107504" y="1600200"/>
            <a:ext cx="9036496" cy="5141168"/>
          </a:xfrm>
        </p:spPr>
        <p:txBody>
          <a:bodyPr>
            <a:normAutofit fontScale="92500" lnSpcReduction="10000"/>
          </a:bodyPr>
          <a:lstStyle/>
          <a:p>
            <a:r>
              <a:rPr lang="en-GB" dirty="0" smtClean="0"/>
              <a:t>2% screening test positive</a:t>
            </a:r>
          </a:p>
          <a:p>
            <a:r>
              <a:rPr lang="en-GB" dirty="0" smtClean="0"/>
              <a:t>Of those with positive result (G.P. told ‘no action’)</a:t>
            </a:r>
          </a:p>
          <a:p>
            <a:pPr>
              <a:buFont typeface="Wingdings" panose="05000000000000000000" pitchFamily="2" charset="2"/>
              <a:buChar char="Ø"/>
            </a:pPr>
            <a:r>
              <a:rPr lang="en-GB" dirty="0" smtClean="0"/>
              <a:t>10% have bowel cancer, </a:t>
            </a:r>
          </a:p>
          <a:p>
            <a:pPr>
              <a:buFont typeface="Wingdings" panose="05000000000000000000" pitchFamily="2" charset="2"/>
              <a:buChar char="Ø"/>
            </a:pPr>
            <a:r>
              <a:rPr lang="en-GB" dirty="0" smtClean="0"/>
              <a:t>20-30% adenomatous polyps</a:t>
            </a:r>
          </a:p>
          <a:p>
            <a:pPr>
              <a:buFont typeface="Wingdings" panose="05000000000000000000" pitchFamily="2" charset="2"/>
              <a:buChar char="Ø"/>
            </a:pPr>
            <a:r>
              <a:rPr lang="en-GB" dirty="0" smtClean="0"/>
              <a:t>36% colorectal neoplasia</a:t>
            </a:r>
          </a:p>
          <a:p>
            <a:pPr marL="0" indent="0">
              <a:buNone/>
            </a:pPr>
            <a:endParaRPr lang="en-GB" dirty="0" smtClean="0"/>
          </a:p>
          <a:p>
            <a:pPr marL="0" indent="0">
              <a:buNone/>
            </a:pPr>
            <a:r>
              <a:rPr lang="en-GB" dirty="0" smtClean="0"/>
              <a:t>BUT 10% of those with positive results do not attend for follow up and colonoscopy</a:t>
            </a:r>
          </a:p>
          <a:p>
            <a:pPr marL="0" indent="0">
              <a:buNone/>
            </a:pPr>
            <a:r>
              <a:rPr lang="en-GB" dirty="0" smtClean="0"/>
              <a:t>Practice 10,000 patients approximately 2 unknown patients who have a 36% risk bowel Cancer</a:t>
            </a:r>
            <a:endParaRPr lang="en-GB" dirty="0"/>
          </a:p>
        </p:txBody>
      </p:sp>
    </p:spTree>
    <p:extLst>
      <p:ext uri="{BB962C8B-B14F-4D97-AF65-F5344CB8AC3E}">
        <p14:creationId xmlns:p14="http://schemas.microsoft.com/office/powerpoint/2010/main" val="33210994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920880" cy="936104"/>
          </a:xfrm>
        </p:spPr>
        <p:txBody>
          <a:bodyPr>
            <a:normAutofit fontScale="90000"/>
          </a:bodyPr>
          <a:lstStyle/>
          <a:p>
            <a:r>
              <a:rPr lang="en-GB" dirty="0" smtClean="0"/>
              <a:t/>
            </a:r>
            <a:br>
              <a:rPr lang="en-GB" dirty="0" smtClean="0"/>
            </a:br>
            <a:r>
              <a:rPr lang="en-GB" dirty="0"/>
              <a:t/>
            </a:r>
            <a:br>
              <a:rPr lang="en-GB" dirty="0"/>
            </a:br>
            <a:r>
              <a:rPr lang="en-GB" sz="4900" b="1" dirty="0" smtClean="0"/>
              <a:t>BOWEL CANCER SCREENING</a:t>
            </a:r>
            <a:endParaRPr lang="en-GB" sz="4900" b="1" dirty="0"/>
          </a:p>
        </p:txBody>
      </p:sp>
      <p:sp>
        <p:nvSpPr>
          <p:cNvPr id="3" name="Content Placeholder 2"/>
          <p:cNvSpPr>
            <a:spLocks noGrp="1"/>
          </p:cNvSpPr>
          <p:nvPr>
            <p:ph idx="1"/>
          </p:nvPr>
        </p:nvSpPr>
        <p:spPr>
          <a:xfrm>
            <a:off x="323528" y="2323652"/>
            <a:ext cx="8424936" cy="4057676"/>
          </a:xfrm>
        </p:spPr>
        <p:txBody>
          <a:bodyPr>
            <a:normAutofit/>
          </a:bodyPr>
          <a:lstStyle/>
          <a:p>
            <a:r>
              <a:rPr lang="en-GB" sz="3200" dirty="0" smtClean="0"/>
              <a:t>Agree Banner</a:t>
            </a:r>
          </a:p>
          <a:p>
            <a:r>
              <a:rPr lang="en-GB" sz="3200" dirty="0" smtClean="0"/>
              <a:t>Advocate screening opportunistically</a:t>
            </a:r>
          </a:p>
          <a:p>
            <a:r>
              <a:rPr lang="en-GB" sz="3200" dirty="0" smtClean="0"/>
              <a:t>Same numbers 2/1000</a:t>
            </a:r>
          </a:p>
          <a:p>
            <a:r>
              <a:rPr lang="en-GB" sz="3200" dirty="0" smtClean="0"/>
              <a:t>Search on positives in last 2 years,   audit to ensure attended colonoscopy &amp; discuss if not</a:t>
            </a:r>
          </a:p>
        </p:txBody>
      </p:sp>
      <p:sp>
        <p:nvSpPr>
          <p:cNvPr id="4" name="TextBox 3"/>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1889763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VAGUE SYMPTOMS</a:t>
            </a:r>
            <a:endParaRPr lang="en-GB" dirty="0"/>
          </a:p>
        </p:txBody>
      </p:sp>
      <p:sp>
        <p:nvSpPr>
          <p:cNvPr id="3" name="Content Placeholder 2"/>
          <p:cNvSpPr>
            <a:spLocks noGrp="1"/>
          </p:cNvSpPr>
          <p:nvPr>
            <p:ph idx="1"/>
          </p:nvPr>
        </p:nvSpPr>
        <p:spPr>
          <a:xfrm>
            <a:off x="-35931" y="1772816"/>
            <a:ext cx="8028384" cy="4896544"/>
          </a:xfrm>
        </p:spPr>
        <p:txBody>
          <a:bodyPr>
            <a:normAutofit fontScale="92500" lnSpcReduction="10000"/>
          </a:bodyPr>
          <a:lstStyle/>
          <a:p>
            <a:r>
              <a:rPr lang="en-GB" dirty="0" smtClean="0"/>
              <a:t>A 67 year old woman </a:t>
            </a:r>
          </a:p>
          <a:p>
            <a:r>
              <a:rPr lang="en-GB" dirty="0" smtClean="0"/>
              <a:t>3</a:t>
            </a:r>
            <a:r>
              <a:rPr lang="en-GB" baseline="30000" dirty="0" smtClean="0"/>
              <a:t>rd</a:t>
            </a:r>
            <a:r>
              <a:rPr lang="en-GB" dirty="0" smtClean="0"/>
              <a:t> appointment in 6 weeks.</a:t>
            </a:r>
          </a:p>
          <a:p>
            <a:r>
              <a:rPr lang="en-GB" dirty="0" smtClean="0"/>
              <a:t>She is feeling tired, with reduced appetite and says her daughter thinks she has lost weight.</a:t>
            </a:r>
          </a:p>
          <a:p>
            <a:r>
              <a:rPr lang="en-GB" dirty="0" smtClean="0"/>
              <a:t>You have already done a few blood test but they have not helped.</a:t>
            </a:r>
          </a:p>
          <a:p>
            <a:r>
              <a:rPr lang="en-GB" dirty="0" smtClean="0"/>
              <a:t>There is nothing obvious from her history and examination but you have this 6</a:t>
            </a:r>
            <a:r>
              <a:rPr lang="en-GB" baseline="30000" dirty="0" smtClean="0"/>
              <a:t>th</a:t>
            </a:r>
            <a:r>
              <a:rPr lang="en-GB" dirty="0" smtClean="0"/>
              <a:t> sense that she may have cancer.</a:t>
            </a:r>
          </a:p>
          <a:p>
            <a:r>
              <a:rPr lang="en-GB" dirty="0" smtClean="0"/>
              <a:t>What can you do now?</a:t>
            </a: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VAGUE SYMPTOMS</a:t>
            </a:r>
            <a:endParaRPr lang="en-GB" dirty="0"/>
          </a:p>
        </p:txBody>
      </p:sp>
      <p:sp>
        <p:nvSpPr>
          <p:cNvPr id="3" name="Content Placeholder 2"/>
          <p:cNvSpPr>
            <a:spLocks noGrp="1"/>
          </p:cNvSpPr>
          <p:nvPr>
            <p:ph idx="1"/>
          </p:nvPr>
        </p:nvSpPr>
        <p:spPr>
          <a:xfrm>
            <a:off x="0" y="1600200"/>
            <a:ext cx="9144000" cy="5043510"/>
          </a:xfrm>
        </p:spPr>
        <p:txBody>
          <a:bodyPr>
            <a:normAutofit/>
          </a:bodyPr>
          <a:lstStyle/>
          <a:p>
            <a:r>
              <a:rPr lang="en-GB" sz="2800" dirty="0" smtClean="0"/>
              <a:t>Some cancer diagnoses are easier than others (haemoptysis, dysphagia, haematuria)</a:t>
            </a:r>
          </a:p>
          <a:p>
            <a:r>
              <a:rPr lang="en-GB" sz="2800" dirty="0" smtClean="0"/>
              <a:t>Most cancers present with undifferentiated symptoms</a:t>
            </a:r>
          </a:p>
          <a:p>
            <a:r>
              <a:rPr lang="en-GB" sz="2800" dirty="0" smtClean="0"/>
              <a:t>Most people with vague symptoms do not have cancer</a:t>
            </a:r>
          </a:p>
          <a:p>
            <a:r>
              <a:rPr lang="en-GB" sz="2800" dirty="0" smtClean="0"/>
              <a:t>Myeloma usually presents late as emergency after multiple appointment</a:t>
            </a:r>
          </a:p>
          <a:p>
            <a:r>
              <a:rPr lang="en-GB" sz="2800" dirty="0" smtClean="0"/>
              <a:t>Pancreatic cancer no obvious early symptoms and signs and often have false reassurance from normal test</a:t>
            </a:r>
          </a:p>
          <a:p>
            <a:r>
              <a:rPr lang="en-GB" sz="2800" dirty="0" smtClean="0"/>
              <a:t>Lung cancer commonest early symptom is fatigue</a:t>
            </a:r>
            <a:endParaRPr lang="en-GB"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GB" dirty="0" smtClean="0"/>
              <a:t>NG12 – investigations and referral for</a:t>
            </a:r>
            <a:br>
              <a:rPr lang="en-GB" dirty="0" smtClean="0"/>
            </a:br>
            <a:r>
              <a:rPr lang="en-GB" dirty="0" smtClean="0"/>
              <a:t>none specific features of cancer</a:t>
            </a:r>
            <a:br>
              <a:rPr lang="en-GB" dirty="0" smtClean="0"/>
            </a:br>
            <a:endParaRPr lang="en-GB" dirty="0"/>
          </a:p>
        </p:txBody>
      </p:sp>
      <p:sp>
        <p:nvSpPr>
          <p:cNvPr id="3" name="Content Placeholder 2"/>
          <p:cNvSpPr>
            <a:spLocks noGrp="1"/>
          </p:cNvSpPr>
          <p:nvPr>
            <p:ph sz="half" idx="1"/>
          </p:nvPr>
        </p:nvSpPr>
        <p:spPr>
          <a:xfrm>
            <a:off x="142844" y="1600200"/>
            <a:ext cx="4352956" cy="4525963"/>
          </a:xfrm>
        </p:spPr>
        <p:txBody>
          <a:bodyPr>
            <a:normAutofit fontScale="92500" lnSpcReduction="10000"/>
          </a:bodyPr>
          <a:lstStyle/>
          <a:p>
            <a:r>
              <a:rPr lang="en-GB" sz="6000" dirty="0" smtClean="0"/>
              <a:t>Weight loss</a:t>
            </a:r>
          </a:p>
          <a:p>
            <a:r>
              <a:rPr lang="en-GB" sz="6000" dirty="0" smtClean="0"/>
              <a:t>Appetite loss</a:t>
            </a:r>
          </a:p>
          <a:p>
            <a:r>
              <a:rPr lang="en-GB" sz="6000" dirty="0" smtClean="0"/>
              <a:t>Fatigue</a:t>
            </a:r>
          </a:p>
        </p:txBody>
      </p:sp>
      <p:sp>
        <p:nvSpPr>
          <p:cNvPr id="4" name="Content Placeholder 3"/>
          <p:cNvSpPr>
            <a:spLocks noGrp="1"/>
          </p:cNvSpPr>
          <p:nvPr>
            <p:ph sz="half" idx="2"/>
          </p:nvPr>
        </p:nvSpPr>
        <p:spPr/>
        <p:txBody>
          <a:bodyPr>
            <a:normAutofit fontScale="92500" lnSpcReduction="10000"/>
          </a:bodyPr>
          <a:lstStyle/>
          <a:p>
            <a:r>
              <a:rPr lang="en-GB" sz="3900" dirty="0" smtClean="0"/>
              <a:t>DVT</a:t>
            </a:r>
          </a:p>
          <a:p>
            <a:r>
              <a:rPr lang="en-GB" sz="3900" dirty="0" smtClean="0"/>
              <a:t>Diabetes</a:t>
            </a:r>
          </a:p>
          <a:p>
            <a:r>
              <a:rPr lang="en-GB" sz="3900" dirty="0" smtClean="0"/>
              <a:t>Fever</a:t>
            </a:r>
          </a:p>
          <a:p>
            <a:r>
              <a:rPr lang="en-GB" sz="3900" dirty="0" smtClean="0"/>
              <a:t>Infections</a:t>
            </a:r>
          </a:p>
          <a:p>
            <a:r>
              <a:rPr lang="en-GB" sz="3900" dirty="0" smtClean="0"/>
              <a:t>Night sweats</a:t>
            </a:r>
          </a:p>
          <a:p>
            <a:r>
              <a:rPr lang="en-GB" sz="3900" dirty="0" smtClean="0"/>
              <a:t>Pallor</a:t>
            </a:r>
          </a:p>
          <a:p>
            <a:r>
              <a:rPr lang="en-GB" sz="3900" dirty="0" err="1" smtClean="0"/>
              <a:t>Pruritis</a:t>
            </a:r>
            <a:endParaRPr lang="en-GB" sz="3900" dirty="0" smtClean="0"/>
          </a:p>
          <a:p>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Content Placeholder 6" descr="None specific feartures of cancer.PNG"/>
          <p:cNvPicPr>
            <a:picLocks noGrp="1" noChangeAspect="1"/>
          </p:cNvPicPr>
          <p:nvPr>
            <p:ph idx="1"/>
          </p:nvPr>
        </p:nvPicPr>
        <p:blipFill>
          <a:blip r:embed="rId2"/>
          <a:stretch>
            <a:fillRect/>
          </a:stretch>
        </p:blipFill>
        <p:spPr>
          <a:xfrm>
            <a:off x="0" y="-1"/>
            <a:ext cx="9143999" cy="6858001"/>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Multi-diagnostic centres for cancer</a:t>
            </a:r>
            <a:br>
              <a:rPr lang="en-GB" dirty="0" smtClean="0"/>
            </a:br>
            <a:r>
              <a:rPr lang="en-GB" dirty="0" smtClean="0"/>
              <a:t>One stop shop</a:t>
            </a:r>
            <a:br>
              <a:rPr lang="en-GB" dirty="0" smtClean="0"/>
            </a:br>
            <a:endParaRPr lang="en-GB" dirty="0"/>
          </a:p>
        </p:txBody>
      </p:sp>
      <p:sp>
        <p:nvSpPr>
          <p:cNvPr id="3" name="Content Placeholder 2"/>
          <p:cNvSpPr>
            <a:spLocks noGrp="1"/>
          </p:cNvSpPr>
          <p:nvPr>
            <p:ph idx="1"/>
          </p:nvPr>
        </p:nvSpPr>
        <p:spPr>
          <a:xfrm>
            <a:off x="0" y="1600200"/>
            <a:ext cx="9144000" cy="4525963"/>
          </a:xfrm>
        </p:spPr>
        <p:txBody>
          <a:bodyPr>
            <a:normAutofit/>
          </a:bodyPr>
          <a:lstStyle/>
          <a:p>
            <a:r>
              <a:rPr lang="en-GB" dirty="0" smtClean="0"/>
              <a:t>High G.P. suspicion but no pathway</a:t>
            </a:r>
          </a:p>
          <a:p>
            <a:r>
              <a:rPr lang="en-GB" dirty="0" smtClean="0"/>
              <a:t>CRUK- ACE project of pilots</a:t>
            </a:r>
          </a:p>
          <a:p>
            <a:r>
              <a:rPr lang="en-GB" dirty="0" smtClean="0"/>
              <a:t>Useful for G.P.s and patients</a:t>
            </a:r>
          </a:p>
          <a:p>
            <a:r>
              <a:rPr lang="en-GB" dirty="0" smtClean="0"/>
              <a:t>Not overwhelming if well organised</a:t>
            </a:r>
          </a:p>
          <a:p>
            <a:r>
              <a:rPr lang="en-GB" dirty="0" smtClean="0"/>
              <a:t>Nice guidelines (weight loss, appetite loss, fatigue)</a:t>
            </a:r>
          </a:p>
          <a:p>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t>OUTCOMES of vague symptom pilots</a:t>
            </a:r>
            <a:endParaRPr lang="en-GB" dirty="0"/>
          </a:p>
        </p:txBody>
      </p:sp>
      <p:sp>
        <p:nvSpPr>
          <p:cNvPr id="3" name="Content Placeholder 2"/>
          <p:cNvSpPr>
            <a:spLocks noGrp="1"/>
          </p:cNvSpPr>
          <p:nvPr>
            <p:ph idx="1"/>
          </p:nvPr>
        </p:nvSpPr>
        <p:spPr>
          <a:xfrm>
            <a:off x="0" y="1600200"/>
            <a:ext cx="9144000" cy="4525963"/>
          </a:xfrm>
        </p:spPr>
        <p:txBody>
          <a:bodyPr/>
          <a:lstStyle/>
          <a:p>
            <a:r>
              <a:rPr lang="en-GB" sz="3600" dirty="0" smtClean="0"/>
              <a:t>Conversion rates 3-48% (depends on referral criteria)</a:t>
            </a:r>
          </a:p>
          <a:p>
            <a:r>
              <a:rPr lang="en-GB" sz="3600" dirty="0" smtClean="0"/>
              <a:t>Picked up other diseases (GI, lung, cardiac)</a:t>
            </a:r>
          </a:p>
          <a:p>
            <a:r>
              <a:rPr lang="en-GB" sz="3600" dirty="0" smtClean="0"/>
              <a:t>Types cancer- wide range as variable systems</a:t>
            </a:r>
          </a:p>
          <a:p>
            <a:r>
              <a:rPr lang="en-GB" sz="3600" dirty="0" smtClean="0"/>
              <a:t>Often late stage/ metastatic (prompt but not early diagnosis)</a:t>
            </a:r>
          </a:p>
          <a:p>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Proposed Multi-diagnostic Centre/ vague symptom clinic*</a:t>
            </a:r>
            <a:endParaRPr lang="en-GB" dirty="0"/>
          </a:p>
        </p:txBody>
      </p:sp>
      <p:pic>
        <p:nvPicPr>
          <p:cNvPr id="4" name="Content Placeholder 3" descr="VS1.PNG"/>
          <p:cNvPicPr>
            <a:picLocks noGrp="1" noChangeAspect="1"/>
          </p:cNvPicPr>
          <p:nvPr>
            <p:ph sz="half" idx="1"/>
          </p:nvPr>
        </p:nvPicPr>
        <p:blipFill>
          <a:blip r:embed="rId2"/>
          <a:stretch>
            <a:fillRect/>
          </a:stretch>
        </p:blipFill>
        <p:spPr>
          <a:xfrm>
            <a:off x="214282" y="1428736"/>
            <a:ext cx="8929718" cy="3395462"/>
          </a:xfrm>
        </p:spPr>
      </p:pic>
      <p:sp>
        <p:nvSpPr>
          <p:cNvPr id="6" name="Content Placeholder 5"/>
          <p:cNvSpPr>
            <a:spLocks noGrp="1"/>
          </p:cNvSpPr>
          <p:nvPr>
            <p:ph sz="half" idx="2"/>
          </p:nvPr>
        </p:nvSpPr>
        <p:spPr>
          <a:xfrm>
            <a:off x="500034" y="4857761"/>
            <a:ext cx="8358246" cy="2000240"/>
          </a:xfrm>
        </p:spPr>
        <p:txBody>
          <a:bodyPr>
            <a:normAutofit lnSpcReduction="10000"/>
          </a:bodyPr>
          <a:lstStyle/>
          <a:p>
            <a:pPr lvl="0">
              <a:buNone/>
            </a:pPr>
            <a:r>
              <a:rPr lang="en-GB" dirty="0" smtClean="0"/>
              <a:t>Minimum baseline tests: (but you can do more!)</a:t>
            </a:r>
          </a:p>
          <a:p>
            <a:pPr lvl="0"/>
            <a:r>
              <a:rPr lang="en-GB" dirty="0" smtClean="0"/>
              <a:t>Urinalysis, Chest X-ray, </a:t>
            </a:r>
          </a:p>
          <a:p>
            <a:pPr lvl="0"/>
            <a:r>
              <a:rPr lang="en-GB" dirty="0" smtClean="0"/>
              <a:t>FBC, U&amp;E, </a:t>
            </a:r>
            <a:r>
              <a:rPr lang="en-GB" dirty="0" err="1" smtClean="0"/>
              <a:t>eGFR</a:t>
            </a:r>
            <a:r>
              <a:rPr lang="en-GB" dirty="0" smtClean="0"/>
              <a:t>, ESR, CRP, LFT, TFT, Calcium, </a:t>
            </a:r>
          </a:p>
          <a:p>
            <a:pPr lvl="0"/>
            <a:r>
              <a:rPr lang="en-GB" dirty="0" smtClean="0"/>
              <a:t>PSA or Ca 125</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57166"/>
            <a:ext cx="7961538" cy="1214446"/>
          </a:xfrm>
        </p:spPr>
        <p:txBody>
          <a:bodyPr>
            <a:noAutofit/>
          </a:bodyPr>
          <a:lstStyle/>
          <a:p>
            <a:r>
              <a:rPr lang="en-US" b="1" dirty="0" smtClean="0"/>
              <a:t>2 week wait </a:t>
            </a:r>
            <a:br>
              <a:rPr lang="en-US" b="1" dirty="0" smtClean="0"/>
            </a:br>
            <a:r>
              <a:rPr lang="en-US" b="1" dirty="0" smtClean="0"/>
              <a:t>referrals for suspected cancer</a:t>
            </a:r>
            <a:endParaRPr lang="en-US" b="1" dirty="0"/>
          </a:p>
        </p:txBody>
      </p:sp>
      <p:sp>
        <p:nvSpPr>
          <p:cNvPr id="3" name="Content Placeholder 2"/>
          <p:cNvSpPr>
            <a:spLocks noGrp="1"/>
          </p:cNvSpPr>
          <p:nvPr>
            <p:ph idx="1"/>
          </p:nvPr>
        </p:nvSpPr>
        <p:spPr>
          <a:xfrm>
            <a:off x="467544" y="1785926"/>
            <a:ext cx="8424936" cy="4572032"/>
          </a:xfrm>
        </p:spPr>
        <p:txBody>
          <a:bodyPr>
            <a:normAutofit/>
          </a:bodyPr>
          <a:lstStyle/>
          <a:p>
            <a:r>
              <a:rPr lang="en-US" sz="3200" dirty="0" smtClean="0"/>
              <a:t>2018 all referrals electronic</a:t>
            </a:r>
          </a:p>
          <a:p>
            <a:r>
              <a:rPr lang="en-US" sz="3200" dirty="0" smtClean="0"/>
              <a:t>Most already using E referral system</a:t>
            </a:r>
          </a:p>
          <a:p>
            <a:r>
              <a:rPr lang="en-US" sz="3200" dirty="0" smtClean="0"/>
              <a:t>18,000 2ww to ELHT</a:t>
            </a:r>
          </a:p>
          <a:p>
            <a:r>
              <a:rPr lang="en-US" sz="3200" dirty="0" smtClean="0"/>
              <a:t>Sorry- update</a:t>
            </a:r>
            <a:r>
              <a:rPr lang="en-US" sz="3200" dirty="0" smtClean="0">
                <a:solidFill>
                  <a:schemeClr val="tx1"/>
                </a:solidFill>
              </a:rPr>
              <a:t>d</a:t>
            </a:r>
            <a:r>
              <a:rPr lang="en-US" sz="3200" dirty="0" smtClean="0"/>
              <a:t> forms needed</a:t>
            </a:r>
          </a:p>
          <a:p>
            <a:r>
              <a:rPr lang="en-US" sz="3200" dirty="0" smtClean="0"/>
              <a:t>Minimal impact G.P.s</a:t>
            </a:r>
          </a:p>
          <a:p>
            <a:r>
              <a:rPr lang="en-US" sz="3200" dirty="0" smtClean="0"/>
              <a:t>Cancer champion/ managers/ secretaries training event 24/</a:t>
            </a:r>
            <a:r>
              <a:rPr lang="en-US" sz="3200" dirty="0" smtClean="0">
                <a:solidFill>
                  <a:schemeClr val="tx1"/>
                </a:solidFill>
              </a:rPr>
              <a:t>4</a:t>
            </a:r>
            <a:r>
              <a:rPr lang="en-US" sz="3200" dirty="0" smtClean="0"/>
              <a:t>/18 </a:t>
            </a:r>
          </a:p>
          <a:p>
            <a:endParaRPr lang="en-US" dirty="0" smtClean="0"/>
          </a:p>
          <a:p>
            <a:endParaRPr lang="en-US" dirty="0" smtClean="0"/>
          </a:p>
        </p:txBody>
      </p:sp>
      <p:sp>
        <p:nvSpPr>
          <p:cNvPr id="5" name="TextBox 4"/>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34509472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 clinical review- THINK</a:t>
            </a:r>
            <a:endParaRPr lang="en-GB" dirty="0"/>
          </a:p>
        </p:txBody>
      </p:sp>
      <p:pic>
        <p:nvPicPr>
          <p:cNvPr id="5" name="Content Placeholder 4" descr="VS2.PNG"/>
          <p:cNvPicPr>
            <a:picLocks noGrp="1" noChangeAspect="1"/>
          </p:cNvPicPr>
          <p:nvPr>
            <p:ph sz="half" idx="1"/>
          </p:nvPr>
        </p:nvPicPr>
        <p:blipFill>
          <a:blip r:embed="rId2"/>
          <a:stretch>
            <a:fillRect/>
          </a:stretch>
        </p:blipFill>
        <p:spPr>
          <a:xfrm>
            <a:off x="232139" y="1357298"/>
            <a:ext cx="8563574" cy="3146841"/>
          </a:xfrm>
        </p:spPr>
      </p:pic>
      <p:sp>
        <p:nvSpPr>
          <p:cNvPr id="4" name="Content Placeholder 3"/>
          <p:cNvSpPr>
            <a:spLocks noGrp="1"/>
          </p:cNvSpPr>
          <p:nvPr>
            <p:ph sz="half" idx="2"/>
          </p:nvPr>
        </p:nvSpPr>
        <p:spPr>
          <a:xfrm>
            <a:off x="285720" y="4714884"/>
            <a:ext cx="8396318" cy="1928826"/>
          </a:xfrm>
        </p:spPr>
        <p:txBody>
          <a:bodyPr/>
          <a:lstStyle/>
          <a:p>
            <a:r>
              <a:rPr lang="en-GB" dirty="0" smtClean="0"/>
              <a:t>Can these symptoms be “explained”</a:t>
            </a:r>
          </a:p>
          <a:p>
            <a:r>
              <a:rPr lang="en-GB" dirty="0" smtClean="0"/>
              <a:t>Dentition, depression, degree of weight loss &gt;5%</a:t>
            </a:r>
          </a:p>
          <a:p>
            <a:r>
              <a:rPr lang="en-GB" dirty="0" smtClean="0"/>
              <a:t> GI,  rheumatologic, cardiovascular</a:t>
            </a:r>
            <a:endParaRPr lang="en-GB"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S3.PNG"/>
          <p:cNvPicPr>
            <a:picLocks noGrp="1" noChangeAspect="1"/>
          </p:cNvPicPr>
          <p:nvPr>
            <p:ph sz="half" idx="1"/>
          </p:nvPr>
        </p:nvPicPr>
        <p:blipFill>
          <a:blip r:embed="rId2"/>
          <a:stretch>
            <a:fillRect/>
          </a:stretch>
        </p:blipFill>
        <p:spPr>
          <a:xfrm>
            <a:off x="-20124" y="357166"/>
            <a:ext cx="9266696" cy="4857784"/>
          </a:xfrm>
        </p:spPr>
      </p:pic>
      <p:sp>
        <p:nvSpPr>
          <p:cNvPr id="4" name="Content Placeholder 3"/>
          <p:cNvSpPr>
            <a:spLocks noGrp="1"/>
          </p:cNvSpPr>
          <p:nvPr>
            <p:ph sz="half" idx="2"/>
          </p:nvPr>
        </p:nvSpPr>
        <p:spPr>
          <a:xfrm>
            <a:off x="285720" y="5857868"/>
            <a:ext cx="8258204" cy="1000132"/>
          </a:xfrm>
        </p:spPr>
        <p:txBody>
          <a:bodyPr>
            <a:normAutofit/>
          </a:bodyPr>
          <a:lstStyle/>
          <a:p>
            <a:pPr>
              <a:buNone/>
            </a:pPr>
            <a:r>
              <a:rPr lang="en-GB" sz="3600" dirty="0" smtClean="0"/>
              <a:t>New vague symptoms referral form</a:t>
            </a:r>
            <a:endParaRPr lang="en-GB" sz="3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S4.PNG"/>
          <p:cNvPicPr>
            <a:picLocks noGrp="1" noChangeAspect="1"/>
          </p:cNvPicPr>
          <p:nvPr>
            <p:ph sz="half" idx="1"/>
          </p:nvPr>
        </p:nvPicPr>
        <p:blipFill>
          <a:blip r:embed="rId2"/>
          <a:stretch>
            <a:fillRect/>
          </a:stretch>
        </p:blipFill>
        <p:spPr>
          <a:xfrm>
            <a:off x="214282" y="214291"/>
            <a:ext cx="8929718" cy="6357982"/>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786842" cy="1143000"/>
          </a:xfrm>
        </p:spPr>
        <p:txBody>
          <a:bodyPr>
            <a:normAutofit fontScale="90000"/>
          </a:bodyPr>
          <a:lstStyle/>
          <a:p>
            <a:r>
              <a:rPr lang="en-GB" dirty="0" smtClean="0"/>
              <a:t>What about MUO or other test?</a:t>
            </a:r>
            <a:br>
              <a:rPr lang="en-GB" dirty="0" smtClean="0"/>
            </a:br>
            <a:r>
              <a:rPr lang="en-GB" sz="4000" dirty="0" smtClean="0"/>
              <a:t>not essential but consider based on patient</a:t>
            </a:r>
            <a:endParaRPr lang="en-GB" sz="4000" dirty="0"/>
          </a:p>
        </p:txBody>
      </p:sp>
      <p:sp>
        <p:nvSpPr>
          <p:cNvPr id="5" name="Content Placeholder 4"/>
          <p:cNvSpPr>
            <a:spLocks noGrp="1"/>
          </p:cNvSpPr>
          <p:nvPr>
            <p:ph idx="1"/>
          </p:nvPr>
        </p:nvSpPr>
        <p:spPr>
          <a:xfrm>
            <a:off x="0" y="1600200"/>
            <a:ext cx="8929718" cy="4900634"/>
          </a:xfrm>
        </p:spPr>
        <p:txBody>
          <a:bodyPr>
            <a:normAutofit fontScale="92500" lnSpcReduction="10000"/>
          </a:bodyPr>
          <a:lstStyle/>
          <a:p>
            <a:r>
              <a:rPr lang="en-GB" dirty="0" smtClean="0"/>
              <a:t>CT (Chest abdomen pelvis still available to G.P.s- you now have options)</a:t>
            </a:r>
          </a:p>
          <a:p>
            <a:r>
              <a:rPr lang="en-GB" dirty="0" smtClean="0"/>
              <a:t>USS- </a:t>
            </a:r>
            <a:r>
              <a:rPr lang="en-GB" dirty="0" err="1" smtClean="0"/>
              <a:t>abdo</a:t>
            </a:r>
            <a:r>
              <a:rPr lang="en-GB" dirty="0" smtClean="0"/>
              <a:t>/pelvis, soft tissue</a:t>
            </a:r>
          </a:p>
          <a:p>
            <a:r>
              <a:rPr lang="en-GB" dirty="0" smtClean="0"/>
              <a:t>FIT</a:t>
            </a:r>
          </a:p>
          <a:p>
            <a:r>
              <a:rPr lang="en-GB" dirty="0" smtClean="0"/>
              <a:t>Benz Jones protein and plasma electrophoresis</a:t>
            </a:r>
          </a:p>
          <a:p>
            <a:r>
              <a:rPr lang="en-GB" dirty="0" smtClean="0"/>
              <a:t>No proven value of other (than PSA and Ca125) tumour markers in primary care</a:t>
            </a:r>
          </a:p>
          <a:p>
            <a:r>
              <a:rPr lang="en-GB" dirty="0" smtClean="0"/>
              <a:t>Virology HIV, hepatitis, mononucleosis </a:t>
            </a:r>
          </a:p>
          <a:p>
            <a:r>
              <a:rPr lang="en-GB" dirty="0" smtClean="0"/>
              <a:t>Fe, </a:t>
            </a:r>
            <a:r>
              <a:rPr lang="en-GB" dirty="0" err="1" smtClean="0"/>
              <a:t>folate</a:t>
            </a:r>
            <a:r>
              <a:rPr lang="en-GB" dirty="0" smtClean="0"/>
              <a:t>, B12, Glucose, HBA1c, PTH, INR </a:t>
            </a:r>
          </a:p>
          <a:p>
            <a:r>
              <a:rPr lang="en-GB" dirty="0" err="1" smtClean="0"/>
              <a:t>Coeliac</a:t>
            </a:r>
            <a:r>
              <a:rPr lang="en-GB" dirty="0" smtClean="0"/>
              <a:t> screen, auto-antibodies, autoimmune panel</a:t>
            </a:r>
            <a:endParaRPr lang="en-GB"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ELHT perspective</a:t>
            </a:r>
            <a:endParaRPr lang="en-GB" dirty="0"/>
          </a:p>
        </p:txBody>
      </p:sp>
      <p:sp>
        <p:nvSpPr>
          <p:cNvPr id="3" name="Content Placeholder 2"/>
          <p:cNvSpPr>
            <a:spLocks noGrp="1"/>
          </p:cNvSpPr>
          <p:nvPr>
            <p:ph idx="1"/>
          </p:nvPr>
        </p:nvSpPr>
        <p:spPr>
          <a:xfrm>
            <a:off x="0" y="1600200"/>
            <a:ext cx="9144000" cy="5257800"/>
          </a:xfrm>
        </p:spPr>
        <p:txBody>
          <a:bodyPr/>
          <a:lstStyle/>
          <a:p>
            <a:r>
              <a:rPr lang="en-GB" dirty="0" smtClean="0"/>
              <a:t>What are to challenges for the hospital to provide this service?</a:t>
            </a:r>
          </a:p>
          <a:p>
            <a:r>
              <a:rPr lang="en-GB" dirty="0" smtClean="0"/>
              <a:t>Who and where is it likely to be delivered?</a:t>
            </a:r>
          </a:p>
          <a:p>
            <a:r>
              <a:rPr lang="en-GB" dirty="0" smtClean="0"/>
              <a:t>What will be the experience like from a patient perspective?</a:t>
            </a:r>
          </a:p>
          <a:p>
            <a:r>
              <a:rPr lang="en-GB" dirty="0" smtClean="0"/>
              <a:t>How is this going to be evaluated?</a:t>
            </a:r>
          </a:p>
          <a:p>
            <a:r>
              <a:rPr lang="en-GB" dirty="0" smtClean="0"/>
              <a:t>What do G.P.s need to do to make it work?</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920880" cy="936104"/>
          </a:xfrm>
        </p:spPr>
        <p:txBody>
          <a:bodyPr>
            <a:normAutofit fontScale="90000"/>
          </a:bodyPr>
          <a:lstStyle/>
          <a:p>
            <a:r>
              <a:rPr lang="en-GB" dirty="0" smtClean="0"/>
              <a:t/>
            </a:r>
            <a:br>
              <a:rPr lang="en-GB" dirty="0" smtClean="0"/>
            </a:br>
            <a:r>
              <a:rPr lang="en-GB" dirty="0"/>
              <a:t/>
            </a:r>
            <a:br>
              <a:rPr lang="en-GB" dirty="0"/>
            </a:br>
            <a:r>
              <a:rPr lang="en-GB" sz="4900" b="1" dirty="0" smtClean="0"/>
              <a:t>REFERRALS </a:t>
            </a:r>
            <a:br>
              <a:rPr lang="en-GB" sz="4900" b="1" dirty="0" smtClean="0"/>
            </a:br>
            <a:r>
              <a:rPr lang="en-GB" sz="4900" b="1" dirty="0" smtClean="0"/>
              <a:t>FOR SUSPECTED CANCER</a:t>
            </a:r>
            <a:endParaRPr lang="en-GB" sz="4900" b="1" dirty="0"/>
          </a:p>
        </p:txBody>
      </p:sp>
      <p:sp>
        <p:nvSpPr>
          <p:cNvPr id="3" name="Content Placeholder 2"/>
          <p:cNvSpPr>
            <a:spLocks noGrp="1"/>
          </p:cNvSpPr>
          <p:nvPr>
            <p:ph idx="1"/>
          </p:nvPr>
        </p:nvSpPr>
        <p:spPr>
          <a:xfrm>
            <a:off x="539552" y="2323652"/>
            <a:ext cx="8136904" cy="4057676"/>
          </a:xfrm>
        </p:spPr>
        <p:txBody>
          <a:bodyPr>
            <a:normAutofit/>
          </a:bodyPr>
          <a:lstStyle/>
          <a:p>
            <a:r>
              <a:rPr lang="en-GB" sz="3600" dirty="0" smtClean="0"/>
              <a:t>E Referral System- all 2ww (cancer champion event 24/04 /18</a:t>
            </a:r>
          </a:p>
          <a:p>
            <a:r>
              <a:rPr lang="en-GB" sz="3600" dirty="0" smtClean="0"/>
              <a:t>Vague symptoms pathway</a:t>
            </a:r>
          </a:p>
          <a:p>
            <a:pPr>
              <a:buFont typeface="Wingdings" pitchFamily="2" charset="2"/>
              <a:buChar char="Ø"/>
            </a:pPr>
            <a:r>
              <a:rPr lang="en-GB" sz="3600" dirty="0" smtClean="0"/>
              <a:t>Closely monitored</a:t>
            </a:r>
          </a:p>
          <a:p>
            <a:pPr>
              <a:buFont typeface="Wingdings" pitchFamily="2" charset="2"/>
              <a:buChar char="Ø"/>
            </a:pPr>
            <a:r>
              <a:rPr lang="en-GB" sz="3600" dirty="0" smtClean="0"/>
              <a:t>Work up patients first- H, E, I</a:t>
            </a:r>
          </a:p>
          <a:p>
            <a:pPr>
              <a:buFont typeface="Wingdings" pitchFamily="2" charset="2"/>
              <a:buChar char="Ø"/>
            </a:pPr>
            <a:r>
              <a:rPr lang="en-GB" sz="3600" dirty="0" smtClean="0"/>
              <a:t>Only then accepted</a:t>
            </a:r>
            <a:endParaRPr lang="en-GB" sz="3600" dirty="0"/>
          </a:p>
        </p:txBody>
      </p:sp>
      <p:sp>
        <p:nvSpPr>
          <p:cNvPr id="4" name="TextBox 3"/>
          <p:cNvSpPr txBox="1"/>
          <p:nvPr/>
        </p:nvSpPr>
        <p:spPr>
          <a:xfrm>
            <a:off x="4644008" y="0"/>
            <a:ext cx="3490133" cy="523220"/>
          </a:xfrm>
          <a:prstGeom prst="rect">
            <a:avLst/>
          </a:prstGeom>
          <a:noFill/>
        </p:spPr>
        <p:txBody>
          <a:bodyPr wrap="none" rtlCol="0">
            <a:spAutoFit/>
          </a:bodyPr>
          <a:lstStyle/>
          <a:p>
            <a:r>
              <a:rPr lang="en-GB" sz="2800" dirty="0" smtClean="0">
                <a:solidFill>
                  <a:schemeClr val="bg1"/>
                </a:solidFill>
              </a:rPr>
              <a:t>Cancer LIS 2018/19</a:t>
            </a:r>
            <a:endParaRPr lang="en-GB" sz="2800" dirty="0">
              <a:solidFill>
                <a:schemeClr val="bg1"/>
              </a:solidFill>
            </a:endParaRPr>
          </a:p>
        </p:txBody>
      </p:sp>
    </p:spTree>
    <p:extLst>
      <p:ext uri="{BB962C8B-B14F-4D97-AF65-F5344CB8AC3E}">
        <p14:creationId xmlns:p14="http://schemas.microsoft.com/office/powerpoint/2010/main" val="11387754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827587" cy="1143000"/>
          </a:xfrm>
        </p:spPr>
        <p:txBody>
          <a:bodyPr>
            <a:noAutofit/>
          </a:bodyPr>
          <a:lstStyle/>
          <a:p>
            <a:pPr algn="l"/>
            <a:r>
              <a:rPr lang="en-GB" sz="4800" dirty="0" smtClean="0"/>
              <a:t>LEARNING FROM CANCER CASES</a:t>
            </a:r>
            <a:endParaRPr lang="en-GB" sz="4800" dirty="0"/>
          </a:p>
        </p:txBody>
      </p:sp>
      <p:sp>
        <p:nvSpPr>
          <p:cNvPr id="3" name="Content Placeholder 2"/>
          <p:cNvSpPr>
            <a:spLocks noGrp="1"/>
          </p:cNvSpPr>
          <p:nvPr>
            <p:ph idx="1"/>
          </p:nvPr>
        </p:nvSpPr>
        <p:spPr>
          <a:xfrm>
            <a:off x="179512" y="2492896"/>
            <a:ext cx="8229600" cy="4525963"/>
          </a:xfrm>
        </p:spPr>
        <p:txBody>
          <a:bodyPr/>
          <a:lstStyle/>
          <a:p>
            <a:r>
              <a:rPr lang="en-GB" dirty="0" smtClean="0"/>
              <a:t>Previous work on SEA</a:t>
            </a:r>
          </a:p>
          <a:p>
            <a:r>
              <a:rPr lang="en-GB" dirty="0" smtClean="0"/>
              <a:t>Recognised common pitfalls</a:t>
            </a:r>
          </a:p>
          <a:p>
            <a:r>
              <a:rPr lang="en-GB" dirty="0" smtClean="0"/>
              <a:t>Improved process- safety netting</a:t>
            </a:r>
          </a:p>
          <a:p>
            <a:r>
              <a:rPr lang="en-GB" dirty="0" smtClean="0"/>
              <a:t>Access to investigations</a:t>
            </a:r>
          </a:p>
          <a:p>
            <a:r>
              <a:rPr lang="en-GB" dirty="0" smtClean="0"/>
              <a:t>Hospital responsibilities</a:t>
            </a:r>
          </a:p>
          <a:p>
            <a:r>
              <a:rPr lang="en-GB" dirty="0" smtClean="0"/>
              <a:t>Communication secondary care</a:t>
            </a:r>
            <a:endParaRPr lang="en-GB" dirty="0"/>
          </a:p>
        </p:txBody>
      </p:sp>
    </p:spTree>
    <p:extLst>
      <p:ext uri="{BB962C8B-B14F-4D97-AF65-F5344CB8AC3E}">
        <p14:creationId xmlns:p14="http://schemas.microsoft.com/office/powerpoint/2010/main" val="27336645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6030"/>
            <a:ext cx="7992888" cy="1143000"/>
          </a:xfrm>
        </p:spPr>
        <p:txBody>
          <a:bodyPr>
            <a:noAutofit/>
          </a:bodyPr>
          <a:lstStyle/>
          <a:p>
            <a:r>
              <a:rPr lang="en-GB" dirty="0" smtClean="0"/>
              <a:t>RESULTS BOWEL CANCER SEA</a:t>
            </a:r>
            <a:endParaRPr lang="en-GB" dirty="0"/>
          </a:p>
        </p:txBody>
      </p:sp>
      <p:sp>
        <p:nvSpPr>
          <p:cNvPr id="3" name="Content Placeholder 2"/>
          <p:cNvSpPr>
            <a:spLocks noGrp="1"/>
          </p:cNvSpPr>
          <p:nvPr>
            <p:ph idx="1"/>
          </p:nvPr>
        </p:nvSpPr>
        <p:spPr>
          <a:xfrm>
            <a:off x="539552" y="2060848"/>
            <a:ext cx="7992888" cy="4392488"/>
          </a:xfrm>
        </p:spPr>
        <p:txBody>
          <a:bodyPr>
            <a:normAutofit fontScale="92500" lnSpcReduction="10000"/>
          </a:bodyPr>
          <a:lstStyle/>
          <a:p>
            <a:r>
              <a:rPr lang="en-GB" sz="3000" b="1" dirty="0" smtClean="0"/>
              <a:t>Numbers 200 SEA</a:t>
            </a:r>
          </a:p>
          <a:p>
            <a:r>
              <a:rPr lang="en-GB" sz="3000" b="1" dirty="0" smtClean="0"/>
              <a:t>Age 24y – 93y (22 &lt;50y, 24 50y-59y)</a:t>
            </a:r>
          </a:p>
          <a:p>
            <a:r>
              <a:rPr lang="en-GB" sz="3000" b="1" dirty="0" smtClean="0"/>
              <a:t>97 male, 92 female</a:t>
            </a:r>
          </a:p>
          <a:p>
            <a:r>
              <a:rPr lang="en-GB" sz="3000" b="1" dirty="0" smtClean="0"/>
              <a:t>Route to diagnosis </a:t>
            </a:r>
          </a:p>
          <a:p>
            <a:pPr lvl="1">
              <a:buFont typeface="Wingdings" panose="05000000000000000000" pitchFamily="2" charset="2"/>
              <a:buChar char="Ø"/>
            </a:pPr>
            <a:r>
              <a:rPr lang="en-GB" sz="3000" b="1" dirty="0" smtClean="0"/>
              <a:t>82  2WW </a:t>
            </a:r>
          </a:p>
          <a:p>
            <a:pPr lvl="1">
              <a:buFont typeface="Wingdings" panose="05000000000000000000" pitchFamily="2" charset="2"/>
              <a:buChar char="Ø"/>
            </a:pPr>
            <a:r>
              <a:rPr lang="en-GB" sz="3000" b="1" dirty="0" smtClean="0"/>
              <a:t>12  </a:t>
            </a:r>
            <a:r>
              <a:rPr lang="en-GB" sz="3000" b="1" dirty="0"/>
              <a:t>screening programme</a:t>
            </a:r>
          </a:p>
          <a:p>
            <a:r>
              <a:rPr lang="en-GB" sz="3000" b="1" dirty="0" smtClean="0"/>
              <a:t>Screening programme (47 </a:t>
            </a:r>
            <a:r>
              <a:rPr lang="en-GB" sz="3000" b="1" dirty="0"/>
              <a:t>– too </a:t>
            </a:r>
            <a:r>
              <a:rPr lang="en-GB" sz="3000" b="1" dirty="0" smtClean="0"/>
              <a:t>young)</a:t>
            </a:r>
          </a:p>
          <a:p>
            <a:pPr lvl="1">
              <a:buFont typeface="Wingdings" panose="05000000000000000000" pitchFamily="2" charset="2"/>
              <a:buChar char="Ø"/>
            </a:pPr>
            <a:r>
              <a:rPr lang="en-GB" sz="3000" b="1" dirty="0" smtClean="0"/>
              <a:t>31 – yes</a:t>
            </a:r>
          </a:p>
          <a:p>
            <a:pPr lvl="1">
              <a:buFont typeface="Wingdings" panose="05000000000000000000" pitchFamily="2" charset="2"/>
              <a:buChar char="Ø"/>
            </a:pPr>
            <a:r>
              <a:rPr lang="en-GB" sz="3000" b="1" dirty="0" smtClean="0"/>
              <a:t>100 – no</a:t>
            </a:r>
            <a:endParaRPr lang="en-GB" dirty="0" smtClean="0"/>
          </a:p>
        </p:txBody>
      </p:sp>
      <p:sp>
        <p:nvSpPr>
          <p:cNvPr id="4" name="TextBox 3"/>
          <p:cNvSpPr txBox="1"/>
          <p:nvPr/>
        </p:nvSpPr>
        <p:spPr>
          <a:xfrm>
            <a:off x="4644008" y="0"/>
            <a:ext cx="3490058" cy="523220"/>
          </a:xfrm>
          <a:prstGeom prst="rect">
            <a:avLst/>
          </a:prstGeom>
          <a:noFill/>
        </p:spPr>
        <p:txBody>
          <a:bodyPr wrap="none" rtlCol="0">
            <a:spAutoFit/>
          </a:bodyPr>
          <a:lstStyle/>
          <a:p>
            <a:r>
              <a:rPr lang="en-GB" sz="2800" dirty="0" smtClean="0">
                <a:solidFill>
                  <a:schemeClr val="bg1"/>
                </a:solidFill>
              </a:rPr>
              <a:t>Cancer LIS 2017/18</a:t>
            </a:r>
            <a:endParaRPr lang="en-GB" sz="2800" dirty="0">
              <a:solidFill>
                <a:schemeClr val="bg1"/>
              </a:solidFill>
            </a:endParaRPr>
          </a:p>
        </p:txBody>
      </p:sp>
    </p:spTree>
    <p:extLst>
      <p:ext uri="{BB962C8B-B14F-4D97-AF65-F5344CB8AC3E}">
        <p14:creationId xmlns:p14="http://schemas.microsoft.com/office/powerpoint/2010/main" val="27488264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Your Important findings</a:t>
            </a:r>
            <a:endParaRPr lang="en-GB" sz="6000" dirty="0"/>
          </a:p>
        </p:txBody>
      </p:sp>
      <p:sp>
        <p:nvSpPr>
          <p:cNvPr id="3" name="Content Placeholder 2"/>
          <p:cNvSpPr>
            <a:spLocks noGrp="1"/>
          </p:cNvSpPr>
          <p:nvPr>
            <p:ph idx="1"/>
          </p:nvPr>
        </p:nvSpPr>
        <p:spPr>
          <a:xfrm>
            <a:off x="0" y="1600200"/>
            <a:ext cx="9144000" cy="4525963"/>
          </a:xfrm>
        </p:spPr>
        <p:txBody>
          <a:bodyPr>
            <a:noAutofit/>
          </a:bodyPr>
          <a:lstStyle/>
          <a:p>
            <a:pPr marL="742950" indent="-742950">
              <a:buFont typeface="+mj-lt"/>
              <a:buAutoNum type="arabicPeriod"/>
            </a:pPr>
            <a:r>
              <a:rPr lang="en-GB" sz="3600" dirty="0" smtClean="0"/>
              <a:t>Bowel cancer screening important</a:t>
            </a:r>
          </a:p>
          <a:p>
            <a:pPr>
              <a:buFont typeface="Wingdings" pitchFamily="2" charset="2"/>
              <a:buChar char="Ø"/>
            </a:pPr>
            <a:r>
              <a:rPr lang="en-GB" sz="3600" dirty="0" smtClean="0"/>
              <a:t>&gt;6% detected by screening</a:t>
            </a:r>
          </a:p>
          <a:p>
            <a:pPr>
              <a:buFont typeface="Wingdings" pitchFamily="2" charset="2"/>
              <a:buChar char="Ø"/>
            </a:pPr>
            <a:r>
              <a:rPr lang="en-GB" sz="3600" dirty="0" smtClean="0"/>
              <a:t>76% of cases (60-74) had declined screening</a:t>
            </a:r>
          </a:p>
          <a:p>
            <a:pPr marL="0" indent="0">
              <a:buNone/>
            </a:pPr>
            <a:endParaRPr lang="en-GB" sz="3600" dirty="0" smtClean="0"/>
          </a:p>
          <a:p>
            <a:pPr marL="742950" indent="-742950">
              <a:buFont typeface="+mj-lt"/>
              <a:buAutoNum type="arabicPeriod" startAt="2"/>
            </a:pPr>
            <a:r>
              <a:rPr lang="en-GB" sz="3600" dirty="0"/>
              <a:t>Never too young for cancer</a:t>
            </a:r>
          </a:p>
          <a:p>
            <a:pPr marL="0" indent="0">
              <a:buNone/>
            </a:pPr>
            <a:r>
              <a:rPr lang="en-GB" sz="3600" dirty="0"/>
              <a:t>Youngest was 24 years</a:t>
            </a:r>
          </a:p>
          <a:p>
            <a:pPr marL="0" indent="0">
              <a:buNone/>
            </a:pPr>
            <a:r>
              <a:rPr lang="en-GB" sz="3600" dirty="0"/>
              <a:t>23% less than 60</a:t>
            </a:r>
          </a:p>
          <a:p>
            <a:pPr marL="0" indent="0">
              <a:buNone/>
            </a:pPr>
            <a:endParaRPr lang="en-GB" sz="36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YOUR LEARNING</a:t>
            </a:r>
            <a:endParaRPr lang="en-GB" sz="6000" dirty="0"/>
          </a:p>
        </p:txBody>
      </p:sp>
      <p:sp>
        <p:nvSpPr>
          <p:cNvPr id="3" name="Content Placeholder 2"/>
          <p:cNvSpPr>
            <a:spLocks noGrp="1"/>
          </p:cNvSpPr>
          <p:nvPr>
            <p:ph idx="1"/>
          </p:nvPr>
        </p:nvSpPr>
        <p:spPr>
          <a:xfrm>
            <a:off x="251520" y="1600200"/>
            <a:ext cx="8784976" cy="4525963"/>
          </a:xfrm>
        </p:spPr>
        <p:txBody>
          <a:bodyPr>
            <a:normAutofit/>
          </a:bodyPr>
          <a:lstStyle/>
          <a:p>
            <a:pPr marL="514350" indent="-514350">
              <a:buFont typeface="+mj-lt"/>
              <a:buAutoNum type="arabicPeriod"/>
            </a:pPr>
            <a:r>
              <a:rPr lang="en-GB" sz="3600" dirty="0" smtClean="0"/>
              <a:t>Value using 2WW referrals </a:t>
            </a:r>
          </a:p>
          <a:p>
            <a:pPr marL="514350" indent="-514350">
              <a:buFont typeface="+mj-lt"/>
              <a:buAutoNum type="arabicPeriod"/>
            </a:pPr>
            <a:r>
              <a:rPr lang="en-GB" sz="3600" dirty="0" smtClean="0"/>
              <a:t>Challenges when some cases don’t fit</a:t>
            </a:r>
          </a:p>
          <a:p>
            <a:pPr marL="514350" indent="-514350">
              <a:buFont typeface="+mj-lt"/>
              <a:buAutoNum type="arabicPeriod"/>
            </a:pPr>
            <a:r>
              <a:rPr lang="en-GB" sz="3600" dirty="0" smtClean="0"/>
              <a:t>Importance false negatives (FOB and USS)</a:t>
            </a:r>
          </a:p>
          <a:p>
            <a:pPr marL="514350" indent="-514350">
              <a:buFont typeface="+mj-lt"/>
              <a:buAutoNum type="arabicPeriod"/>
            </a:pPr>
            <a:r>
              <a:rPr lang="en-GB" sz="3600" dirty="0" smtClean="0"/>
              <a:t>Need to encourage patient engagement</a:t>
            </a:r>
          </a:p>
          <a:p>
            <a:pPr marL="514350" indent="-514350">
              <a:buFont typeface="+mj-lt"/>
              <a:buAutoNum type="arabicPeriod"/>
            </a:pPr>
            <a:r>
              <a:rPr lang="en-GB" sz="3600" dirty="0" smtClean="0"/>
              <a:t>Infrequent attenders</a:t>
            </a:r>
            <a:endParaRPr lang="en-GB" sz="3600" dirty="0"/>
          </a:p>
        </p:txBody>
      </p:sp>
    </p:spTree>
    <p:extLst>
      <p:ext uri="{BB962C8B-B14F-4D97-AF65-F5344CB8AC3E}">
        <p14:creationId xmlns:p14="http://schemas.microsoft.com/office/powerpoint/2010/main" val="11614724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2747</TotalTime>
  <Words>5040</Words>
  <Application>Microsoft Office PowerPoint</Application>
  <PresentationFormat>On-screen Show (4:3)</PresentationFormat>
  <Paragraphs>706</Paragraphs>
  <Slides>110</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110</vt:i4>
      </vt:variant>
    </vt:vector>
  </HeadingPairs>
  <TitlesOfParts>
    <vt:vector size="113" baseType="lpstr">
      <vt:lpstr>Office Theme</vt:lpstr>
      <vt:lpstr>1_Austin</vt:lpstr>
      <vt:lpstr>Document</vt:lpstr>
      <vt:lpstr>WELCOME  G.P. Cancer event 10/4/18</vt:lpstr>
      <vt:lpstr>Slides and handouts*</vt:lpstr>
      <vt:lpstr>CHALLENGES OF G.P. &amp; CANCER</vt:lpstr>
      <vt:lpstr>Good news! You are making a difference!</vt:lpstr>
      <vt:lpstr>PowerPoint Presentation</vt:lpstr>
      <vt:lpstr>PowerPoint Presentation</vt:lpstr>
      <vt:lpstr>2WW REFERRALS INTO ELHT (Source: ELHT)</vt:lpstr>
      <vt:lpstr>QUALITY OF REFERRALS</vt:lpstr>
      <vt:lpstr>2 week wait  referrals for suspected cancer</vt:lpstr>
      <vt:lpstr>HELPING PATIENTS ENGAGE</vt:lpstr>
      <vt:lpstr>PowerPoint Presentation</vt:lpstr>
      <vt:lpstr>PowerPoint Presentation</vt:lpstr>
      <vt:lpstr>Prostate Cancer</vt:lpstr>
      <vt:lpstr>PROSTATE CANCER- NICE Guidelines</vt:lpstr>
      <vt:lpstr>PSA screening- not a good enough test</vt:lpstr>
      <vt:lpstr>Not sufficient evidence to justify population based PSA screening </vt:lpstr>
      <vt:lpstr>PowerPoint Presentation</vt:lpstr>
      <vt:lpstr>What should a G.P. do?  Act on symptoms </vt:lpstr>
      <vt:lpstr>Future opportunities for Prostate Cancer</vt:lpstr>
      <vt:lpstr>CONSULTANT VIEW- PROSTATE Mr Mohan-Pillai</vt:lpstr>
      <vt:lpstr>PowerPoint Presentation</vt:lpstr>
      <vt:lpstr>PROSTATE FOLLOW UP REDESIGN</vt:lpstr>
      <vt:lpstr>PowerPoint Presentation</vt:lpstr>
      <vt:lpstr>PowerPoint Presentation</vt:lpstr>
      <vt:lpstr>LUNG CANCER</vt:lpstr>
      <vt:lpstr>SMOKING CESSATION</vt:lpstr>
      <vt:lpstr>What should a G.P. do?</vt:lpstr>
      <vt:lpstr>Consultant view- Lung Cancer Dr Fawad Zaman</vt:lpstr>
      <vt:lpstr>Pennine Lancashire Primary Care Cancer Educational Event</vt:lpstr>
      <vt:lpstr>British Thoracic Society  Tobacco Specialist Advisory Group January 2016</vt:lpstr>
      <vt:lpstr>Can e-cigarettes help people  stop smoking?</vt:lpstr>
      <vt:lpstr>What are the risks of e-cigarettes?</vt:lpstr>
      <vt:lpstr>Are e-cigarettes safe?</vt:lpstr>
      <vt:lpstr>What do the experts say?</vt:lpstr>
      <vt:lpstr>What should we tell patients?</vt:lpstr>
      <vt:lpstr>PowerPoint Presentation</vt:lpstr>
      <vt:lpstr>Lung Optimal Pathway at time of referral</vt:lpstr>
      <vt:lpstr>PowerPoint Presentation</vt:lpstr>
      <vt:lpstr>PowerPoint Presentation</vt:lpstr>
      <vt:lpstr>PowerPoint Presentation</vt:lpstr>
      <vt:lpstr>SEA lung cancer</vt:lpstr>
      <vt:lpstr>PowerPoint Presentation</vt:lpstr>
      <vt:lpstr>ONCOLOGICAL EMERGENCIES</vt:lpstr>
      <vt:lpstr>NEUTROPENIC SEPSIS</vt:lpstr>
      <vt:lpstr>Suspect neutropenic sepsis in patients having anticancer treatment (NG151)</vt:lpstr>
      <vt:lpstr>ONCOLOGY PERSPECTIVE-  Dr Jasima Latif </vt:lpstr>
      <vt:lpstr>METASTATIC SPINAL CORD COMPRESSION</vt:lpstr>
      <vt:lpstr>PRESENTATION MSCC</vt:lpstr>
      <vt:lpstr>NATURE OF THE PAIN (MSCC)</vt:lpstr>
      <vt:lpstr>NEUROLOGICAL SYMPTOMS &amp; SIGNS</vt:lpstr>
      <vt:lpstr>ONCOLOGY PERSPECTIVE – Dr Jasima Latif </vt:lpstr>
      <vt:lpstr>https://www.youtube.com/watch?v=fDWFVI8PQOI </vt:lpstr>
      <vt:lpstr>FIT testing</vt:lpstr>
      <vt:lpstr>FIT- Faecal Immunochemical Test</vt:lpstr>
      <vt:lpstr>1. FIT for screening</vt:lpstr>
      <vt:lpstr>2 FIT for early diagnosis in symptomatic </vt:lpstr>
      <vt:lpstr>NICE GUIDANCE NG12 /DG30</vt:lpstr>
      <vt:lpstr>Still refer 2ww- do not do FIT</vt:lpstr>
      <vt:lpstr>IRON DEFICIENCY ANAEMIA 2ww</vt:lpstr>
      <vt:lpstr>Which patients should have a FIT?</vt:lpstr>
      <vt:lpstr>PowerPoint Presentation</vt:lpstr>
      <vt:lpstr>FIT- practicalities-  Jane Oakley Consultant Biochemist</vt:lpstr>
      <vt:lpstr>Faecal Immunochemical Testing- Practical Considerations</vt:lpstr>
      <vt:lpstr>FIT</vt:lpstr>
      <vt:lpstr>How to do the test?</vt:lpstr>
      <vt:lpstr>FIT Information for patients</vt:lpstr>
      <vt:lpstr>Patient Information Sheet</vt:lpstr>
      <vt:lpstr>In the lab</vt:lpstr>
      <vt:lpstr>What to do with the result? </vt:lpstr>
      <vt:lpstr>Further information and start date to follow</vt:lpstr>
      <vt:lpstr>RESULTS  URGENT DIAGNOSTIC TEST</vt:lpstr>
      <vt:lpstr>RESULTS  MALIGNANCY UNKNOWN ORIGIN</vt:lpstr>
      <vt:lpstr>REMINDER ABOUT URGENT TESTS AND REFERRALS</vt:lpstr>
      <vt:lpstr>URGENT SCANS</vt:lpstr>
      <vt:lpstr>PowerPoint Presentation</vt:lpstr>
      <vt:lpstr>RESULTS- CERVICAL CANCER SCREENING- so far</vt:lpstr>
      <vt:lpstr>   #25itstime CERVICAL CANCER SCREENING</vt:lpstr>
      <vt:lpstr>Bowel Screening Hub results – April 17 – February 18 </vt:lpstr>
      <vt:lpstr>CHALLENGES- BOWEL CANCER SCREENING</vt:lpstr>
      <vt:lpstr>PowerPoint Presentation</vt:lpstr>
      <vt:lpstr>What happens to positive results?</vt:lpstr>
      <vt:lpstr>  BOWEL CANCER SCREENING</vt:lpstr>
      <vt:lpstr>VAGUE SYMPTOMS</vt:lpstr>
      <vt:lpstr>VAGUE SYMPTOMS</vt:lpstr>
      <vt:lpstr>NG12 – investigations and referral for none specific features of cancer </vt:lpstr>
      <vt:lpstr>PowerPoint Presentation</vt:lpstr>
      <vt:lpstr>Multi-diagnostic centres for cancer One stop shop </vt:lpstr>
      <vt:lpstr>OUTCOMES of vague symptom pilots</vt:lpstr>
      <vt:lpstr>Proposed Multi-diagnostic Centre/ vague symptom clinic*</vt:lpstr>
      <vt:lpstr>G.P. clinical review- THINK</vt:lpstr>
      <vt:lpstr>PowerPoint Presentation</vt:lpstr>
      <vt:lpstr>PowerPoint Presentation</vt:lpstr>
      <vt:lpstr>What about MUO or other test? not essential but consider based on patient</vt:lpstr>
      <vt:lpstr>ELHT perspective</vt:lpstr>
      <vt:lpstr>  REFERRALS  FOR SUSPECTED CANCER</vt:lpstr>
      <vt:lpstr>LEARNING FROM CANCER CASES</vt:lpstr>
      <vt:lpstr>RESULTS BOWEL CANCER SEA</vt:lpstr>
      <vt:lpstr>Your Important findings</vt:lpstr>
      <vt:lpstr>YOUR LEARNING</vt:lpstr>
      <vt:lpstr>YOUR RECOMMENDATIONS</vt:lpstr>
      <vt:lpstr>BEWARE</vt:lpstr>
      <vt:lpstr>False Negatives</vt:lpstr>
      <vt:lpstr>Good, safe practice</vt:lpstr>
      <vt:lpstr>New symptoms in older people</vt:lpstr>
      <vt:lpstr>HEADACHE- BRAIN TUMOUR</vt:lpstr>
      <vt:lpstr>MANAGING RISK BRAIN TUMOURS</vt:lpstr>
      <vt:lpstr>BRAIN TUMOURS  in Children </vt:lpstr>
      <vt:lpstr>PowerPoint Presentation</vt:lpstr>
      <vt:lpstr>PowerPoint Presentation</vt:lpstr>
      <vt:lpstr>Neil’s top 10 cancer tips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Smith Neil (BWDCCG)</dc:creator>
  <cp:lastModifiedBy>Dunne Angela (ELCCG)</cp:lastModifiedBy>
  <cp:revision>129</cp:revision>
  <dcterms:created xsi:type="dcterms:W3CDTF">2018-01-30T13:38:28Z</dcterms:created>
  <dcterms:modified xsi:type="dcterms:W3CDTF">2018-05-03T10:30:20Z</dcterms:modified>
</cp:coreProperties>
</file>