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</p:sldMasterIdLst>
  <p:notesMasterIdLst>
    <p:notesMasterId r:id="rId65"/>
  </p:notesMasterIdLst>
  <p:handoutMasterIdLst>
    <p:handoutMasterId r:id="rId66"/>
  </p:handoutMasterIdLst>
  <p:sldIdLst>
    <p:sldId id="299" r:id="rId4"/>
    <p:sldId id="300" r:id="rId5"/>
    <p:sldId id="270" r:id="rId6"/>
    <p:sldId id="272" r:id="rId7"/>
    <p:sldId id="332" r:id="rId8"/>
    <p:sldId id="333" r:id="rId9"/>
    <p:sldId id="436" r:id="rId10"/>
    <p:sldId id="336" r:id="rId11"/>
    <p:sldId id="337" r:id="rId12"/>
    <p:sldId id="404" r:id="rId13"/>
    <p:sldId id="410" r:id="rId14"/>
    <p:sldId id="405" r:id="rId15"/>
    <p:sldId id="401" r:id="rId16"/>
    <p:sldId id="403" r:id="rId17"/>
    <p:sldId id="278" r:id="rId18"/>
    <p:sldId id="349" r:id="rId19"/>
    <p:sldId id="350" r:id="rId20"/>
    <p:sldId id="280" r:id="rId21"/>
    <p:sldId id="281" r:id="rId22"/>
    <p:sldId id="284" r:id="rId23"/>
    <p:sldId id="287" r:id="rId24"/>
    <p:sldId id="411" r:id="rId25"/>
    <p:sldId id="414" r:id="rId26"/>
    <p:sldId id="415" r:id="rId27"/>
    <p:sldId id="416" r:id="rId28"/>
    <p:sldId id="417" r:id="rId29"/>
    <p:sldId id="418" r:id="rId30"/>
    <p:sldId id="419" r:id="rId31"/>
    <p:sldId id="420" r:id="rId32"/>
    <p:sldId id="421" r:id="rId33"/>
    <p:sldId id="422" r:id="rId34"/>
    <p:sldId id="427" r:id="rId35"/>
    <p:sldId id="428" r:id="rId36"/>
    <p:sldId id="429" r:id="rId37"/>
    <p:sldId id="430" r:id="rId38"/>
    <p:sldId id="431" r:id="rId39"/>
    <p:sldId id="432" r:id="rId40"/>
    <p:sldId id="433" r:id="rId41"/>
    <p:sldId id="434" r:id="rId42"/>
    <p:sldId id="435" r:id="rId43"/>
    <p:sldId id="283" r:id="rId44"/>
    <p:sldId id="293" r:id="rId45"/>
    <p:sldId id="294" r:id="rId46"/>
    <p:sldId id="295" r:id="rId47"/>
    <p:sldId id="296" r:id="rId48"/>
    <p:sldId id="409" r:id="rId49"/>
    <p:sldId id="301" r:id="rId50"/>
    <p:sldId id="302" r:id="rId51"/>
    <p:sldId id="303" r:id="rId52"/>
    <p:sldId id="304" r:id="rId53"/>
    <p:sldId id="437" r:id="rId54"/>
    <p:sldId id="305" r:id="rId55"/>
    <p:sldId id="306" r:id="rId56"/>
    <p:sldId id="307" r:id="rId57"/>
    <p:sldId id="308" r:id="rId58"/>
    <p:sldId id="309" r:id="rId59"/>
    <p:sldId id="298" r:id="rId60"/>
    <p:sldId id="285" r:id="rId61"/>
    <p:sldId id="265" r:id="rId62"/>
    <p:sldId id="269" r:id="rId63"/>
    <p:sldId id="330" r:id="rId64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260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slide" Target="slides/slide60.xml"/><Relationship Id="rId68" Type="http://schemas.openxmlformats.org/officeDocument/2006/relationships/viewProps" Target="viewProp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61" Type="http://schemas.openxmlformats.org/officeDocument/2006/relationships/slide" Target="slides/slide58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theme" Target="theme/theme1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presProps" Target="presProps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68611-C86A-4DED-B08A-5BC203B4AADC}" type="datetimeFigureOut">
              <a:rPr lang="en-GB" smtClean="0"/>
              <a:t>10/05/2018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F3AB70-8FC2-4547-A732-6D4540DE2F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7272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92922F-F18E-49EF-B221-190222B24508}" type="datetimeFigureOut">
              <a:rPr lang="en-GB" smtClean="0"/>
              <a:t>10/05/2018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0CFBB-D274-4D1B-95EF-130705C121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882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B482F-7D7B-48F2-BD18-1633F6408FA6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/>
                </a:solidFill>
              </a:rPr>
              <a:t>WL/July 2013</a:t>
            </a:r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732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>
                <a:solidFill>
                  <a:prstClr val="black"/>
                </a:solidFill>
              </a:rPr>
              <a:t>WL/July 2013</a:t>
            </a:r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BCB482F-7D7B-48F2-BD18-1633F6408FA6}" type="slidenum">
              <a:rPr lang="en-GB" smtClean="0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25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3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681A-B778-4F98-97E2-C3BB8FE852A8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29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8C18-88BE-4C7B-844D-0E738CBA9521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14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941F-153B-4CAB-B63F-08C5D696F235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098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3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BC843-0F37-4976-A088-20B8C66AC75D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922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4747A-A8E5-4F30-8CD8-CECCF3895345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3130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6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5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1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EC71C-2900-4ACC-B8B8-3108155ED186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566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62BFA-8937-4067-853C-A9D944F46E99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248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130" indent="0">
              <a:buNone/>
              <a:defRPr sz="2000" b="1"/>
            </a:lvl2pPr>
            <a:lvl3pPr marL="914259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9" indent="0">
              <a:buNone/>
              <a:defRPr sz="1600" b="1"/>
            </a:lvl5pPr>
            <a:lvl6pPr marL="2285649" indent="0">
              <a:buNone/>
              <a:defRPr sz="1600" b="1"/>
            </a:lvl6pPr>
            <a:lvl7pPr marL="2742780" indent="0">
              <a:buNone/>
              <a:defRPr sz="1600" b="1"/>
            </a:lvl7pPr>
            <a:lvl8pPr marL="3199908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130" indent="0">
              <a:buNone/>
              <a:defRPr sz="2000" b="1"/>
            </a:lvl2pPr>
            <a:lvl3pPr marL="914259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9" indent="0">
              <a:buNone/>
              <a:defRPr sz="1600" b="1"/>
            </a:lvl5pPr>
            <a:lvl6pPr marL="2285649" indent="0">
              <a:buNone/>
              <a:defRPr sz="1600" b="1"/>
            </a:lvl6pPr>
            <a:lvl7pPr marL="2742780" indent="0">
              <a:buNone/>
              <a:defRPr sz="1600" b="1"/>
            </a:lvl7pPr>
            <a:lvl8pPr marL="3199908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FC738-E07B-4E5D-9B75-A2575D5B7F09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3944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69558-AB17-4226-9688-D2513C549133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4212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2A87C-1758-4DF9-A7C6-A737575AA242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812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2" y="6096001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130" indent="0">
              <a:buNone/>
              <a:defRPr sz="1200"/>
            </a:lvl2pPr>
            <a:lvl3pPr marL="914259" indent="0">
              <a:buNone/>
              <a:defRPr sz="1000"/>
            </a:lvl3pPr>
            <a:lvl4pPr marL="1371390" indent="0">
              <a:buNone/>
              <a:defRPr sz="900"/>
            </a:lvl4pPr>
            <a:lvl5pPr marL="1828519" indent="0">
              <a:buNone/>
              <a:defRPr sz="900"/>
            </a:lvl5pPr>
            <a:lvl6pPr marL="2285649" indent="0">
              <a:buNone/>
              <a:defRPr sz="900"/>
            </a:lvl6pPr>
            <a:lvl7pPr marL="2742780" indent="0">
              <a:buNone/>
              <a:defRPr sz="900"/>
            </a:lvl7pPr>
            <a:lvl8pPr marL="3199908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A341-AE26-481E-AA12-91B2E51728BC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1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539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E462B-4523-409B-91F5-B7278D1B35D7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724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30" indent="0">
              <a:buNone/>
              <a:defRPr sz="2800"/>
            </a:lvl2pPr>
            <a:lvl3pPr marL="914259" indent="0">
              <a:buNone/>
              <a:defRPr sz="2400"/>
            </a:lvl3pPr>
            <a:lvl4pPr marL="1371390" indent="0">
              <a:buNone/>
              <a:defRPr sz="2000"/>
            </a:lvl4pPr>
            <a:lvl5pPr marL="1828519" indent="0">
              <a:buNone/>
              <a:defRPr sz="2000"/>
            </a:lvl5pPr>
            <a:lvl6pPr marL="2285649" indent="0">
              <a:buNone/>
              <a:defRPr sz="2000"/>
            </a:lvl6pPr>
            <a:lvl7pPr marL="2742780" indent="0">
              <a:buNone/>
              <a:defRPr sz="2000"/>
            </a:lvl7pPr>
            <a:lvl8pPr marL="3199908" indent="0">
              <a:buNone/>
              <a:defRPr sz="2000"/>
            </a:lvl8pPr>
            <a:lvl9pPr marL="3657039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130" indent="0">
              <a:buNone/>
              <a:defRPr sz="1200"/>
            </a:lvl2pPr>
            <a:lvl3pPr marL="914259" indent="0">
              <a:buNone/>
              <a:defRPr sz="1000"/>
            </a:lvl3pPr>
            <a:lvl4pPr marL="1371390" indent="0">
              <a:buNone/>
              <a:defRPr sz="900"/>
            </a:lvl4pPr>
            <a:lvl5pPr marL="1828519" indent="0">
              <a:buNone/>
              <a:defRPr sz="900"/>
            </a:lvl5pPr>
            <a:lvl6pPr marL="2285649" indent="0">
              <a:buNone/>
              <a:defRPr sz="900"/>
            </a:lvl6pPr>
            <a:lvl7pPr marL="2742780" indent="0">
              <a:buNone/>
              <a:defRPr sz="900"/>
            </a:lvl7pPr>
            <a:lvl8pPr marL="3199908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67D1D-F9F7-4771-8E76-72615734B0A0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7099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71D5-5841-4691-AF66-8DCC5338B107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6124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A120-E6F6-4BF9-BE27-8D9240B49A8F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690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3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81C1-5360-44B3-B33D-CDF3EAEE23F2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2303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A2030-5A96-42EF-A095-01CEA6D6D5E9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8594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6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5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1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C87E-46CA-4132-8304-21D3C8AB2739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4337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6D224-A15B-46A3-8713-E6C2F1F94940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2475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130" indent="0">
              <a:buNone/>
              <a:defRPr sz="2000" b="1"/>
            </a:lvl2pPr>
            <a:lvl3pPr marL="914259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9" indent="0">
              <a:buNone/>
              <a:defRPr sz="1600" b="1"/>
            </a:lvl5pPr>
            <a:lvl6pPr marL="2285649" indent="0">
              <a:buNone/>
              <a:defRPr sz="1600" b="1"/>
            </a:lvl6pPr>
            <a:lvl7pPr marL="2742780" indent="0">
              <a:buNone/>
              <a:defRPr sz="1600" b="1"/>
            </a:lvl7pPr>
            <a:lvl8pPr marL="3199908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130" indent="0">
              <a:buNone/>
              <a:defRPr sz="2000" b="1"/>
            </a:lvl2pPr>
            <a:lvl3pPr marL="914259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9" indent="0">
              <a:buNone/>
              <a:defRPr sz="1600" b="1"/>
            </a:lvl5pPr>
            <a:lvl6pPr marL="2285649" indent="0">
              <a:buNone/>
              <a:defRPr sz="1600" b="1"/>
            </a:lvl6pPr>
            <a:lvl7pPr marL="2742780" indent="0">
              <a:buNone/>
              <a:defRPr sz="1600" b="1"/>
            </a:lvl7pPr>
            <a:lvl8pPr marL="3199908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DBCF-7B62-4F57-9C15-81CC6529205A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611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A2CA-15CA-44E8-9DDB-42A4320E7205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8907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5106E-3EE9-440C-AB45-8CC98450107E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99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6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5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1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DD34-5C58-4E4B-9E3B-61FB9F9CC2B9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5786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2" y="6096001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130" indent="0">
              <a:buNone/>
              <a:defRPr sz="1200"/>
            </a:lvl2pPr>
            <a:lvl3pPr marL="914259" indent="0">
              <a:buNone/>
              <a:defRPr sz="1000"/>
            </a:lvl3pPr>
            <a:lvl4pPr marL="1371390" indent="0">
              <a:buNone/>
              <a:defRPr sz="900"/>
            </a:lvl4pPr>
            <a:lvl5pPr marL="1828519" indent="0">
              <a:buNone/>
              <a:defRPr sz="900"/>
            </a:lvl5pPr>
            <a:lvl6pPr marL="2285649" indent="0">
              <a:buNone/>
              <a:defRPr sz="900"/>
            </a:lvl6pPr>
            <a:lvl7pPr marL="2742780" indent="0">
              <a:buNone/>
              <a:defRPr sz="900"/>
            </a:lvl7pPr>
            <a:lvl8pPr marL="3199908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4730-F7B2-4B27-9B16-EA522CCA2D80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1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8917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30" indent="0">
              <a:buNone/>
              <a:defRPr sz="2800"/>
            </a:lvl2pPr>
            <a:lvl3pPr marL="914259" indent="0">
              <a:buNone/>
              <a:defRPr sz="2400"/>
            </a:lvl3pPr>
            <a:lvl4pPr marL="1371390" indent="0">
              <a:buNone/>
              <a:defRPr sz="2000"/>
            </a:lvl4pPr>
            <a:lvl5pPr marL="1828519" indent="0">
              <a:buNone/>
              <a:defRPr sz="2000"/>
            </a:lvl5pPr>
            <a:lvl6pPr marL="2285649" indent="0">
              <a:buNone/>
              <a:defRPr sz="2000"/>
            </a:lvl6pPr>
            <a:lvl7pPr marL="2742780" indent="0">
              <a:buNone/>
              <a:defRPr sz="2000"/>
            </a:lvl7pPr>
            <a:lvl8pPr marL="3199908" indent="0">
              <a:buNone/>
              <a:defRPr sz="2000"/>
            </a:lvl8pPr>
            <a:lvl9pPr marL="3657039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130" indent="0">
              <a:buNone/>
              <a:defRPr sz="1200"/>
            </a:lvl2pPr>
            <a:lvl3pPr marL="914259" indent="0">
              <a:buNone/>
              <a:defRPr sz="1000"/>
            </a:lvl3pPr>
            <a:lvl4pPr marL="1371390" indent="0">
              <a:buNone/>
              <a:defRPr sz="900"/>
            </a:lvl4pPr>
            <a:lvl5pPr marL="1828519" indent="0">
              <a:buNone/>
              <a:defRPr sz="900"/>
            </a:lvl5pPr>
            <a:lvl6pPr marL="2285649" indent="0">
              <a:buNone/>
              <a:defRPr sz="900"/>
            </a:lvl6pPr>
            <a:lvl7pPr marL="2742780" indent="0">
              <a:buNone/>
              <a:defRPr sz="900"/>
            </a:lvl7pPr>
            <a:lvl8pPr marL="3199908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1BF0D-1383-40BE-837B-B9F4B888FE10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632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6B71-9F4B-4D73-9327-2D4720847601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4968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C94DE-4A80-47BC-81CF-E4A68F9E8A59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8072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E5D01-8654-49C8-BA32-A925559BA307}" type="datetime1">
              <a:rPr lang="en-US" altLang="en-US" smtClean="0"/>
              <a:t>5/10/2018</a:t>
            </a:fld>
            <a:endParaRPr lang="en-GB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BDE3AA-D62E-47B4-9DB4-D9908793467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6221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8C8A5-5F33-4C93-866B-4B8BFCFCB523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337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130" indent="0">
              <a:buNone/>
              <a:defRPr sz="2000" b="1"/>
            </a:lvl2pPr>
            <a:lvl3pPr marL="914259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9" indent="0">
              <a:buNone/>
              <a:defRPr sz="1600" b="1"/>
            </a:lvl5pPr>
            <a:lvl6pPr marL="2285649" indent="0">
              <a:buNone/>
              <a:defRPr sz="1600" b="1"/>
            </a:lvl6pPr>
            <a:lvl7pPr marL="2742780" indent="0">
              <a:buNone/>
              <a:defRPr sz="1600" b="1"/>
            </a:lvl7pPr>
            <a:lvl8pPr marL="3199908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130" indent="0">
              <a:buNone/>
              <a:defRPr sz="2000" b="1"/>
            </a:lvl2pPr>
            <a:lvl3pPr marL="914259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9" indent="0">
              <a:buNone/>
              <a:defRPr sz="1600" b="1"/>
            </a:lvl5pPr>
            <a:lvl6pPr marL="2285649" indent="0">
              <a:buNone/>
              <a:defRPr sz="1600" b="1"/>
            </a:lvl6pPr>
            <a:lvl7pPr marL="2742780" indent="0">
              <a:buNone/>
              <a:defRPr sz="1600" b="1"/>
            </a:lvl7pPr>
            <a:lvl8pPr marL="3199908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28CF-FCBB-45A1-95B8-EB7CA1BE932C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039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F613-2350-4B21-B475-D917A1FC5C63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185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EAE-018D-4995-ACC3-F484508C2AFE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41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2" y="6096001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130" indent="0">
              <a:buNone/>
              <a:defRPr sz="1200"/>
            </a:lvl2pPr>
            <a:lvl3pPr marL="914259" indent="0">
              <a:buNone/>
              <a:defRPr sz="1000"/>
            </a:lvl3pPr>
            <a:lvl4pPr marL="1371390" indent="0">
              <a:buNone/>
              <a:defRPr sz="900"/>
            </a:lvl4pPr>
            <a:lvl5pPr marL="1828519" indent="0">
              <a:buNone/>
              <a:defRPr sz="900"/>
            </a:lvl5pPr>
            <a:lvl6pPr marL="2285649" indent="0">
              <a:buNone/>
              <a:defRPr sz="900"/>
            </a:lvl6pPr>
            <a:lvl7pPr marL="2742780" indent="0">
              <a:buNone/>
              <a:defRPr sz="900"/>
            </a:lvl7pPr>
            <a:lvl8pPr marL="3199908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1A672-5B0D-4007-BB33-9CE84FC5501B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1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342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30" indent="0">
              <a:buNone/>
              <a:defRPr sz="2800"/>
            </a:lvl2pPr>
            <a:lvl3pPr marL="914259" indent="0">
              <a:buNone/>
              <a:defRPr sz="2400"/>
            </a:lvl3pPr>
            <a:lvl4pPr marL="1371390" indent="0">
              <a:buNone/>
              <a:defRPr sz="2000"/>
            </a:lvl4pPr>
            <a:lvl5pPr marL="1828519" indent="0">
              <a:buNone/>
              <a:defRPr sz="2000"/>
            </a:lvl5pPr>
            <a:lvl6pPr marL="2285649" indent="0">
              <a:buNone/>
              <a:defRPr sz="2000"/>
            </a:lvl6pPr>
            <a:lvl7pPr marL="2742780" indent="0">
              <a:buNone/>
              <a:defRPr sz="2000"/>
            </a:lvl7pPr>
            <a:lvl8pPr marL="3199908" indent="0">
              <a:buNone/>
              <a:defRPr sz="2000"/>
            </a:lvl8pPr>
            <a:lvl9pPr marL="3657039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130" indent="0">
              <a:buNone/>
              <a:defRPr sz="1200"/>
            </a:lvl2pPr>
            <a:lvl3pPr marL="914259" indent="0">
              <a:buNone/>
              <a:defRPr sz="1000"/>
            </a:lvl3pPr>
            <a:lvl4pPr marL="1371390" indent="0">
              <a:buNone/>
              <a:defRPr sz="900"/>
            </a:lvl4pPr>
            <a:lvl5pPr marL="1828519" indent="0">
              <a:buNone/>
              <a:defRPr sz="900"/>
            </a:lvl5pPr>
            <a:lvl6pPr marL="2285649" indent="0">
              <a:buNone/>
              <a:defRPr sz="900"/>
            </a:lvl6pPr>
            <a:lvl7pPr marL="2742780" indent="0">
              <a:buNone/>
              <a:defRPr sz="900"/>
            </a:lvl7pPr>
            <a:lvl8pPr marL="3199908" indent="0">
              <a:buNone/>
              <a:defRPr sz="900"/>
            </a:lvl8pPr>
            <a:lvl9pPr marL="36570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73670-510F-4F0A-B991-64C950847777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C8C8B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589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25" tIns="45713" rIns="91425" bIns="45713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25" tIns="45713" rIns="91425" bIns="4571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 defTabSz="914259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 defTabSz="914259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1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 defTabSz="914259"/>
            <a:fld id="{B6F15528-21DE-4FAA-801E-634DDDAF4B2B}" type="slidenum">
              <a:rPr lang="en-US" smtClean="0"/>
              <a:pPr defTabSz="914259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2" y="4048760"/>
            <a:ext cx="2367281" cy="365760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defTabSz="914259"/>
            <a:endParaRPr lang="en-US">
              <a:solidFill>
                <a:srgbClr val="C8C8B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4" y="1645920"/>
            <a:ext cx="2438399" cy="365760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 defTabSz="914259"/>
            <a:fld id="{90EE2728-3915-43BF-B3DB-B6D4B40D2438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275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259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848" indent="-228564" algn="l" defTabSz="914259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81" indent="-228564" algn="l" defTabSz="914259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685" indent="-228564" algn="l" defTabSz="914259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63" indent="-228564" algn="l" defTabSz="914259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241" indent="-228564" algn="l" defTabSz="914259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093" indent="-182852" algn="l" defTabSz="914259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19945" indent="-182852" algn="l" defTabSz="914259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2797" indent="-182852" algn="l" defTabSz="914259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5649" indent="-182852" algn="l" defTabSz="914259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0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59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0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19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49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80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08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39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25" tIns="45713" rIns="91425" bIns="45713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25" tIns="45713" rIns="91425" bIns="4571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 defTabSz="914259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 defTabSz="914259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1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 defTabSz="914259"/>
            <a:fld id="{B6F15528-21DE-4FAA-801E-634DDDAF4B2B}" type="slidenum">
              <a:rPr lang="en-US" smtClean="0"/>
              <a:pPr defTabSz="914259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2" y="4048760"/>
            <a:ext cx="2367281" cy="365760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defTabSz="914259"/>
            <a:endParaRPr lang="en-US">
              <a:solidFill>
                <a:srgbClr val="C8C8B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4" y="1645920"/>
            <a:ext cx="2438399" cy="365760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 defTabSz="914259"/>
            <a:fld id="{A47B3B04-7851-4129-94FD-626D2964C95A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748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259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848" indent="-228564" algn="l" defTabSz="914259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81" indent="-228564" algn="l" defTabSz="914259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685" indent="-228564" algn="l" defTabSz="914259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63" indent="-228564" algn="l" defTabSz="914259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241" indent="-228564" algn="l" defTabSz="914259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093" indent="-182852" algn="l" defTabSz="914259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19945" indent="-182852" algn="l" defTabSz="914259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2797" indent="-182852" algn="l" defTabSz="914259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5649" indent="-182852" algn="l" defTabSz="914259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0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59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0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19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49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80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08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39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25" tIns="45713" rIns="91425" bIns="45713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25" tIns="45713" rIns="91425" bIns="4571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 defTabSz="914259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 defTabSz="914259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1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 defTabSz="914259"/>
            <a:fld id="{B6F15528-21DE-4FAA-801E-634DDDAF4B2B}" type="slidenum">
              <a:rPr lang="en-US" smtClean="0"/>
              <a:pPr defTabSz="914259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2" y="4048760"/>
            <a:ext cx="2367281" cy="365760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defTabSz="914259"/>
            <a:endParaRPr lang="en-US">
              <a:solidFill>
                <a:srgbClr val="C8C8B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4" y="1645920"/>
            <a:ext cx="2438399" cy="365760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 defTabSz="914259"/>
            <a:fld id="{05CCC62B-8008-481D-B646-5CBBD9383606}" type="datetime1">
              <a:rPr lang="en-US" smtClean="0">
                <a:solidFill>
                  <a:srgbClr val="C8C8B1"/>
                </a:solidFill>
              </a:rPr>
              <a:t>5/10/2018</a:t>
            </a:fld>
            <a:endParaRPr lang="en-US">
              <a:solidFill>
                <a:srgbClr val="C8C8B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189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hf hdr="0" ftr="0" dt="0"/>
  <p:txStyles>
    <p:titleStyle>
      <a:lvl1pPr algn="l" defTabSz="914259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848" indent="-228564" algn="l" defTabSz="914259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81" indent="-228564" algn="l" defTabSz="914259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685" indent="-228564" algn="l" defTabSz="914259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63" indent="-228564" algn="l" defTabSz="914259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241" indent="-228564" algn="l" defTabSz="914259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093" indent="-182852" algn="l" defTabSz="914259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19945" indent="-182852" algn="l" defTabSz="914259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2797" indent="-182852" algn="l" defTabSz="914259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5649" indent="-182852" algn="l" defTabSz="914259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0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59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0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19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49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80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08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39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allcare.info/" TargetMode="External"/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/>
            </a:r>
            <a:br>
              <a:rPr lang="en-GB" dirty="0"/>
            </a:br>
            <a:r>
              <a:rPr lang="en-GB" sz="2800" dirty="0"/>
              <a:t/>
            </a:r>
            <a:br>
              <a:rPr lang="en-GB" sz="2800" dirty="0"/>
            </a:br>
            <a:endParaRPr lang="en-GB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556792"/>
            <a:ext cx="7543800" cy="4824536"/>
          </a:xfrm>
        </p:spPr>
        <p:txBody>
          <a:bodyPr>
            <a:normAutofit/>
          </a:bodyPr>
          <a:lstStyle/>
          <a:p>
            <a:pPr algn="ctr"/>
            <a:r>
              <a:rPr lang="en-GB" sz="4400" b="1" dirty="0" smtClean="0">
                <a:latin typeface="Arial" pitchFamily="34" charset="0"/>
                <a:cs typeface="Arial" pitchFamily="34" charset="0"/>
              </a:rPr>
              <a:t>Care in Last Days of Life</a:t>
            </a:r>
          </a:p>
          <a:p>
            <a:pPr algn="ctr"/>
            <a:r>
              <a:rPr lang="en-GB" sz="2800" b="1" dirty="0" smtClean="0">
                <a:latin typeface="Arial" pitchFamily="34" charset="0"/>
                <a:cs typeface="Arial" pitchFamily="34" charset="0"/>
              </a:rPr>
              <a:t>Dr </a:t>
            </a:r>
            <a:r>
              <a:rPr lang="en-GB" sz="2800" b="1" dirty="0">
                <a:latin typeface="Arial" pitchFamily="34" charset="0"/>
                <a:cs typeface="Arial" pitchFamily="34" charset="0"/>
              </a:rPr>
              <a:t>Elizabeth Bailey</a:t>
            </a:r>
          </a:p>
          <a:p>
            <a:pPr algn="ctr"/>
            <a:r>
              <a:rPr lang="en-GB" sz="2800" b="1" dirty="0">
                <a:latin typeface="Arial" pitchFamily="34" charset="0"/>
                <a:cs typeface="Arial" pitchFamily="34" charset="0"/>
              </a:rPr>
              <a:t>Medical Director</a:t>
            </a:r>
          </a:p>
          <a:p>
            <a:pPr algn="ctr"/>
            <a:r>
              <a:rPr lang="en-GB" sz="2800" b="1" dirty="0">
                <a:latin typeface="Arial" pitchFamily="34" charset="0"/>
                <a:cs typeface="Arial" pitchFamily="34" charset="0"/>
              </a:rPr>
              <a:t>East Lancashire Hospice</a:t>
            </a:r>
          </a:p>
        </p:txBody>
      </p:sp>
      <p:pic>
        <p:nvPicPr>
          <p:cNvPr id="4" name="Picture 4" descr="ELH-Gre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27443"/>
            <a:ext cx="2154238" cy="105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20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Important Decisions to Make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276056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Is there a potentially reversible cause of the deterioration for which active treatment (at home or in hospital) is appropriate? </a:t>
            </a:r>
          </a:p>
          <a:p>
            <a:r>
              <a:rPr lang="en-GB" dirty="0" smtClean="0"/>
              <a:t>Preferred place of death</a:t>
            </a:r>
          </a:p>
          <a:p>
            <a:r>
              <a:rPr lang="en-GB" dirty="0" smtClean="0"/>
              <a:t>Who is providing care?</a:t>
            </a:r>
          </a:p>
          <a:p>
            <a:r>
              <a:rPr lang="en-GB" dirty="0" smtClean="0"/>
              <a:t>What support do they need?</a:t>
            </a:r>
          </a:p>
          <a:p>
            <a:r>
              <a:rPr lang="en-GB" dirty="0" smtClean="0"/>
              <a:t>Who can give it?</a:t>
            </a:r>
          </a:p>
          <a:p>
            <a:r>
              <a:rPr lang="en-GB" dirty="0" smtClean="0"/>
              <a:t>DNA CPR if not already made</a:t>
            </a:r>
          </a:p>
          <a:p>
            <a:r>
              <a:rPr lang="en-GB" dirty="0" smtClean="0"/>
              <a:t>Wishes regarding tissue donation if not already discussed as part of advance care plan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832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DNACPR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276056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DNACPR decision when a person is in the last days of life is a medical decision</a:t>
            </a:r>
          </a:p>
          <a:p>
            <a:r>
              <a:rPr lang="en-GB" dirty="0" smtClean="0"/>
              <a:t>The patient (if able) and family must be informed of the decision – the reasons why it has been made</a:t>
            </a:r>
          </a:p>
          <a:p>
            <a:r>
              <a:rPr lang="en-GB" dirty="0" smtClean="0"/>
              <a:t>The patient and the family do not have a choice about the decision because there is certainty that CPR would not work </a:t>
            </a:r>
          </a:p>
          <a:p>
            <a:r>
              <a:rPr lang="en-GB" dirty="0" smtClean="0"/>
              <a:t>Conversations around DNACPR need to be sensitive – it’s like breaking bad news</a:t>
            </a:r>
          </a:p>
          <a:p>
            <a:r>
              <a:rPr lang="en-GB" dirty="0" smtClean="0"/>
              <a:t>Stress that we are aiming for a peaceful natural death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882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Tissue Donation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276056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People with long term conditions including cancer can donate tissue after their death</a:t>
            </a:r>
          </a:p>
          <a:p>
            <a:r>
              <a:rPr lang="en-GB" dirty="0" smtClean="0"/>
              <a:t>Skin, eyes, bone, heart valves, tendons can all be donated</a:t>
            </a:r>
          </a:p>
          <a:p>
            <a:r>
              <a:rPr lang="en-GB" dirty="0" smtClean="0"/>
              <a:t>People registered as organ donors are automatically also registered as tissue donors</a:t>
            </a:r>
          </a:p>
          <a:p>
            <a:r>
              <a:rPr lang="en-GB" dirty="0" smtClean="0"/>
              <a:t>People can register at any time</a:t>
            </a:r>
          </a:p>
          <a:p>
            <a:r>
              <a:rPr lang="en-GB" dirty="0" smtClean="0"/>
              <a:t>Encourage person to inform their relatives and document in their advance care plan</a:t>
            </a:r>
          </a:p>
          <a:p>
            <a:r>
              <a:rPr lang="en-GB" dirty="0" smtClean="0"/>
              <a:t>Referral centre will ask for information about age, diagnosis and brief history – they will tell you if the person is suitable and what can be donated – rare to be turned down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4988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/>
              <a:t>Tissue Donation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132040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dirty="0" smtClean="0"/>
              <a:t>After death, relatives must give consent even if the person was on the register or previously expressed an interest</a:t>
            </a:r>
          </a:p>
          <a:p>
            <a:pPr eaLnBrk="1" hangingPunct="1"/>
            <a:r>
              <a:rPr lang="en-GB" altLang="en-US" dirty="0" smtClean="0"/>
              <a:t>It is very important families are given the opportunity of donation at a time where everything else seems to have been taken out of their hands and they have no control </a:t>
            </a:r>
          </a:p>
          <a:p>
            <a:pPr eaLnBrk="1" hangingPunct="1"/>
            <a:r>
              <a:rPr lang="en-GB" altLang="en-US" dirty="0" smtClean="0"/>
              <a:t>Donation is a positive act of giving during an otherwise tragic situation</a:t>
            </a:r>
          </a:p>
          <a:p>
            <a:pPr eaLnBrk="1" hangingPunct="1"/>
            <a:r>
              <a:rPr lang="en-GB" altLang="en-US" dirty="0" smtClean="0"/>
              <a:t>Families should feel able to say ‘YES’ or ‘NO’ (and this is perfectly ok)</a:t>
            </a:r>
          </a:p>
          <a:p>
            <a:pPr eaLnBrk="1" hangingPunct="1"/>
            <a:endParaRPr lang="en-GB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97008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21508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53" b="3153"/>
          <a:stretch>
            <a:fillRect/>
          </a:stretch>
        </p:blipFill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06" name="Text Placeholder 1"/>
          <p:cNvSpPr>
            <a:spLocks noGrp="1"/>
          </p:cNvSpPr>
          <p:nvPr>
            <p:ph type="body" sz="half" idx="2"/>
          </p:nvPr>
        </p:nvSpPr>
        <p:spPr>
          <a:xfrm flipV="1">
            <a:off x="1141413" y="5876925"/>
            <a:ext cx="7162800" cy="144463"/>
          </a:xfrm>
        </p:spPr>
        <p:txBody>
          <a:bodyPr>
            <a:normAutofit fontScale="25000" lnSpcReduction="20000"/>
          </a:bodyPr>
          <a:lstStyle/>
          <a:p>
            <a:pPr marR="0"/>
            <a:endParaRPr lang="en-US" alt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34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Care in Last Days of Life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284" lvl="0" indent="0">
              <a:buNone/>
            </a:pPr>
            <a:r>
              <a:rPr lang="en-GB" b="1" dirty="0"/>
              <a:t>Overview</a:t>
            </a:r>
            <a:endParaRPr lang="en-GB" dirty="0"/>
          </a:p>
          <a:p>
            <a:r>
              <a:rPr lang="en-GB" dirty="0"/>
              <a:t>Patients thought to be in their last hours/days of life are cared for with kindness, compassion and competence in a way that is focused around the individual, in line with their needs and preferences and developed with them, wherever possible and /or their </a:t>
            </a:r>
            <a:r>
              <a:rPr lang="en-GB" dirty="0" smtClean="0"/>
              <a:t>family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96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29279"/>
          <a:stretch>
            <a:fillRect/>
          </a:stretch>
        </p:blipFill>
        <p:spPr>
          <a:xfrm>
            <a:off x="1588" y="0"/>
            <a:ext cx="8746876" cy="6981825"/>
          </a:xfrm>
        </p:spPr>
      </p:pic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93568"/>
            <a:ext cx="3096964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298"/>
          <a:stretch>
            <a:fillRect/>
          </a:stretch>
        </p:blipFill>
        <p:spPr bwMode="auto">
          <a:xfrm>
            <a:off x="0" y="0"/>
            <a:ext cx="3511550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3" name="TextBox 1"/>
          <p:cNvSpPr txBox="1">
            <a:spLocks noChangeArrowheads="1"/>
          </p:cNvSpPr>
          <p:nvPr/>
        </p:nvSpPr>
        <p:spPr bwMode="auto">
          <a:xfrm>
            <a:off x="684213" y="2643188"/>
            <a:ext cx="1854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200">
                <a:solidFill>
                  <a:srgbClr val="990099"/>
                </a:solidFill>
                <a:ea typeface="ＭＳ Ｐゴシック" pitchFamily="34" charset="-128"/>
              </a:rPr>
              <a:t>delivered with compassion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11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196975"/>
            <a:ext cx="8229600" cy="11430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>
                <a:solidFill>
                  <a:srgbClr val="C00000"/>
                </a:solidFill>
              </a:rPr>
              <a:t>NICE Guidance</a:t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smtClean="0">
                <a:solidFill>
                  <a:srgbClr val="C00000"/>
                </a:solidFill>
              </a:rPr>
              <a:t>“Care of dying adults in the last days of life” December 2015</a:t>
            </a:r>
            <a:br>
              <a:rPr lang="en-GB" dirty="0" smtClean="0">
                <a:solidFill>
                  <a:srgbClr val="C00000"/>
                </a:solidFill>
              </a:rPr>
            </a:br>
            <a:endParaRPr lang="en-GB" dirty="0" smtClean="0">
              <a:solidFill>
                <a:srgbClr val="C00000"/>
              </a:solidFill>
            </a:endParaRP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>
          <a:xfrm>
            <a:off x="468313" y="2565400"/>
            <a:ext cx="8229600" cy="36004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GB" altLang="en-US" smtClean="0"/>
              <a:t>Very similar recommendations</a:t>
            </a:r>
          </a:p>
          <a:p>
            <a:pPr lvl="1" eaLnBrk="1" hangingPunct="1"/>
            <a:r>
              <a:rPr lang="en-GB" altLang="en-US" smtClean="0"/>
              <a:t>Regular review</a:t>
            </a:r>
          </a:p>
          <a:p>
            <a:pPr lvl="1" eaLnBrk="1" hangingPunct="1"/>
            <a:r>
              <a:rPr lang="en-GB" altLang="en-US" smtClean="0"/>
              <a:t>Individualised care</a:t>
            </a:r>
          </a:p>
          <a:p>
            <a:pPr lvl="1" eaLnBrk="1" hangingPunct="1"/>
            <a:r>
              <a:rPr lang="en-GB" altLang="en-US" smtClean="0"/>
              <a:t>Anticipatory medications (individualised)</a:t>
            </a:r>
          </a:p>
          <a:p>
            <a:pPr lvl="1" eaLnBrk="1" hangingPunct="1"/>
            <a:r>
              <a:rPr lang="en-GB" altLang="en-US" smtClean="0"/>
              <a:t>Communication emphasised</a:t>
            </a:r>
          </a:p>
          <a:p>
            <a:pPr lvl="1" eaLnBrk="1" hangingPunct="1"/>
            <a:r>
              <a:rPr lang="en-GB" altLang="en-US" smtClean="0"/>
              <a:t>Hydration specifically covered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8925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Care in Last Days of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620000" cy="5181600"/>
          </a:xfrm>
        </p:spPr>
        <p:txBody>
          <a:bodyPr/>
          <a:lstStyle/>
          <a:p>
            <a:pPr marL="114284" indent="0">
              <a:buNone/>
            </a:pPr>
            <a:r>
              <a:rPr lang="en-GB" b="1" dirty="0"/>
              <a:t>Maintain excellent basic care - frequent assessment, action and review</a:t>
            </a:r>
            <a:endParaRPr lang="en-GB" dirty="0"/>
          </a:p>
          <a:p>
            <a:pPr lvl="0"/>
            <a:r>
              <a:rPr lang="en-GB" dirty="0"/>
              <a:t>Regular mouth care and assessment of hygiene needs</a:t>
            </a:r>
          </a:p>
          <a:p>
            <a:pPr lvl="0"/>
            <a:r>
              <a:rPr lang="en-GB" dirty="0"/>
              <a:t>Turning for comfort as appropriate</a:t>
            </a:r>
          </a:p>
          <a:p>
            <a:pPr lvl="0"/>
            <a:r>
              <a:rPr lang="en-GB" dirty="0"/>
              <a:t>Encourage and support oral food/drink as patient is able</a:t>
            </a:r>
          </a:p>
          <a:p>
            <a:pPr lvl="0"/>
            <a:r>
              <a:rPr lang="en-GB" dirty="0"/>
              <a:t>Check bladder and bowel function - consider catheterisation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09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Care in Last Days of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284" indent="0">
              <a:buNone/>
            </a:pPr>
            <a:r>
              <a:rPr lang="en-GB" b="1" dirty="0"/>
              <a:t>Re-evaluate daily</a:t>
            </a:r>
            <a:endParaRPr lang="en-GB" sz="2400" dirty="0"/>
          </a:p>
          <a:p>
            <a:pPr lvl="0"/>
            <a:r>
              <a:rPr lang="en-GB" dirty="0"/>
              <a:t>No improvement - patient assessed as still imminently dying</a:t>
            </a:r>
            <a:endParaRPr lang="en-GB" sz="2400" dirty="0"/>
          </a:p>
          <a:p>
            <a:pPr lvl="1"/>
            <a:r>
              <a:rPr lang="en-GB" dirty="0"/>
              <a:t>Continue care as above</a:t>
            </a:r>
            <a:endParaRPr lang="en-GB" sz="2000" dirty="0"/>
          </a:p>
          <a:p>
            <a:pPr lvl="0"/>
            <a:r>
              <a:rPr lang="en-GB" dirty="0"/>
              <a:t>Patient's condition has improved - patient assessed as no longer dying</a:t>
            </a:r>
            <a:endParaRPr lang="en-GB" sz="2400" dirty="0"/>
          </a:p>
          <a:p>
            <a:pPr lvl="1"/>
            <a:r>
              <a:rPr lang="en-GB" dirty="0"/>
              <a:t>Explore patient's understanding and wishes for treatment and care</a:t>
            </a:r>
            <a:endParaRPr lang="en-GB" sz="2000" dirty="0"/>
          </a:p>
          <a:p>
            <a:pPr lvl="1"/>
            <a:r>
              <a:rPr lang="en-GB" dirty="0"/>
              <a:t>Redefine ceiling of care if appropriate</a:t>
            </a:r>
            <a:endParaRPr lang="en-GB" sz="2000" dirty="0"/>
          </a:p>
          <a:p>
            <a:pPr marL="114284" indent="0">
              <a:buNone/>
            </a:pPr>
            <a:r>
              <a:rPr lang="en-GB" dirty="0"/>
              <a:t> </a:t>
            </a:r>
            <a:endParaRPr lang="en-GB" sz="24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32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94122"/>
          </a:xfrm>
        </p:spPr>
        <p:txBody>
          <a:bodyPr/>
          <a:lstStyle/>
          <a:p>
            <a:pPr algn="l"/>
            <a:r>
              <a:rPr lang="en-GB" dirty="0" smtClean="0"/>
              <a:t>Learning Outcomes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276056"/>
          </a:xfrm>
        </p:spPr>
        <p:txBody>
          <a:bodyPr>
            <a:normAutofit fontScale="92500"/>
          </a:bodyPr>
          <a:lstStyle/>
          <a:p>
            <a:pPr lvl="0"/>
            <a:r>
              <a:rPr lang="en-GB" dirty="0" smtClean="0"/>
              <a:t>To </a:t>
            </a:r>
            <a:r>
              <a:rPr lang="en-GB" dirty="0"/>
              <a:t>be more confident in </a:t>
            </a:r>
            <a:r>
              <a:rPr lang="en-GB" dirty="0" smtClean="0"/>
              <a:t>recognising dying</a:t>
            </a:r>
          </a:p>
          <a:p>
            <a:pPr lvl="0"/>
            <a:r>
              <a:rPr lang="en-GB" dirty="0" smtClean="0"/>
              <a:t>To </a:t>
            </a:r>
            <a:r>
              <a:rPr lang="en-GB" dirty="0"/>
              <a:t>increase knowledge of management of common symptoms at end of life</a:t>
            </a:r>
          </a:p>
          <a:p>
            <a:pPr lvl="0"/>
            <a:r>
              <a:rPr lang="en-GB" dirty="0"/>
              <a:t>To increase understanding of the clinical scenarios where using a syringe pump is helpful </a:t>
            </a:r>
          </a:p>
          <a:p>
            <a:pPr lvl="0"/>
            <a:r>
              <a:rPr lang="en-GB" dirty="0"/>
              <a:t>To increase knowledge of factors to consider when using a syringe pump</a:t>
            </a:r>
          </a:p>
          <a:p>
            <a:pPr lvl="0"/>
            <a:r>
              <a:rPr lang="en-GB" dirty="0" smtClean="0"/>
              <a:t>To </a:t>
            </a:r>
            <a:r>
              <a:rPr lang="en-GB" dirty="0"/>
              <a:t>know about complications from using a syringe pump and how these can be managed</a:t>
            </a:r>
          </a:p>
          <a:p>
            <a:pPr lvl="0"/>
            <a:r>
              <a:rPr lang="en-GB" dirty="0"/>
              <a:t>To be able to plan care for a dying person guided by the 5 priorities for care in the last days of </a:t>
            </a:r>
            <a:r>
              <a:rPr lang="en-GB" dirty="0" smtClean="0"/>
              <a:t>life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3339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Care in Last Days of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204048"/>
          </a:xfrm>
        </p:spPr>
        <p:txBody>
          <a:bodyPr>
            <a:normAutofit/>
          </a:bodyPr>
          <a:lstStyle/>
          <a:p>
            <a:r>
              <a:rPr lang="en-GB" dirty="0" smtClean="0"/>
              <a:t>Only medicines which will control or prevent distressing symptoms should be prescribed</a:t>
            </a:r>
          </a:p>
          <a:p>
            <a:r>
              <a:rPr lang="en-GB" dirty="0" smtClean="0"/>
              <a:t>Discontinue medicines no longer essential</a:t>
            </a:r>
          </a:p>
          <a:p>
            <a:r>
              <a:rPr lang="en-GB" dirty="0" smtClean="0"/>
              <a:t>Prescribe medication for new symptoms which may arise</a:t>
            </a:r>
          </a:p>
          <a:p>
            <a:r>
              <a:rPr lang="en-GB" dirty="0" smtClean="0"/>
              <a:t>Consider route of administration when patient unable to take oral medication:</a:t>
            </a:r>
          </a:p>
          <a:p>
            <a:pPr lvl="1"/>
            <a:r>
              <a:rPr lang="en-GB" dirty="0" smtClean="0"/>
              <a:t>Prn subcutaneous injections</a:t>
            </a:r>
          </a:p>
          <a:p>
            <a:pPr lvl="1"/>
            <a:r>
              <a:rPr lang="en-GB" dirty="0" smtClean="0"/>
              <a:t>Syringe pump</a:t>
            </a:r>
          </a:p>
          <a:p>
            <a:pPr lvl="1"/>
            <a:r>
              <a:rPr lang="en-GB" dirty="0" smtClean="0"/>
              <a:t>Rectal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9810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Use of Syringe Pump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060032"/>
          </a:xfrm>
        </p:spPr>
        <p:txBody>
          <a:bodyPr>
            <a:normAutofit/>
          </a:bodyPr>
          <a:lstStyle/>
          <a:p>
            <a:r>
              <a:rPr lang="en-GB" dirty="0" smtClean="0"/>
              <a:t>Discuss with patient (if able) and carers before syringe pump might be needed</a:t>
            </a:r>
          </a:p>
          <a:p>
            <a:r>
              <a:rPr lang="en-GB" dirty="0" smtClean="0"/>
              <a:t>If this is not done, families may blame the syringe pump for a rapid deterioration</a:t>
            </a:r>
          </a:p>
          <a:p>
            <a:r>
              <a:rPr lang="en-GB" dirty="0" smtClean="0"/>
              <a:t>Explain that using syringe pump is just switching to an alternative route of medicine administration – not a way to escalate dose</a:t>
            </a:r>
          </a:p>
          <a:p>
            <a:r>
              <a:rPr lang="en-GB" dirty="0" smtClean="0"/>
              <a:t>Not all dying people need a syringe pump – if thought to be within hours of death, intermittent prn </a:t>
            </a:r>
            <a:r>
              <a:rPr lang="en-GB" dirty="0" err="1" smtClean="0"/>
              <a:t>sc</a:t>
            </a:r>
            <a:r>
              <a:rPr lang="en-GB" dirty="0" smtClean="0"/>
              <a:t> injections may be sufficient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8952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Use of Syringe Pump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204048"/>
          </a:xfrm>
        </p:spPr>
        <p:txBody>
          <a:bodyPr>
            <a:normAutofit/>
          </a:bodyPr>
          <a:lstStyle/>
          <a:p>
            <a:r>
              <a:rPr lang="en-GB" dirty="0" smtClean="0"/>
              <a:t>Effective method of drug administration</a:t>
            </a:r>
          </a:p>
          <a:p>
            <a:r>
              <a:rPr lang="en-GB" dirty="0" smtClean="0"/>
              <a:t>Less invasive than IV (or rectal)</a:t>
            </a:r>
          </a:p>
          <a:p>
            <a:r>
              <a:rPr lang="en-GB" dirty="0" smtClean="0"/>
              <a:t>Not just for symptom control in last days of life</a:t>
            </a:r>
          </a:p>
          <a:p>
            <a:r>
              <a:rPr lang="en-US" dirty="0" smtClean="0"/>
              <a:t>For patients who:</a:t>
            </a:r>
          </a:p>
          <a:p>
            <a:pPr lvl="1"/>
            <a:r>
              <a:rPr lang="en-US" dirty="0" smtClean="0"/>
              <a:t>Are </a:t>
            </a:r>
            <a:r>
              <a:rPr lang="en-US" dirty="0"/>
              <a:t>unable to take medications orally as a result of persistent nausea, vomiting, dysphagia, severe weakness or </a:t>
            </a:r>
            <a:r>
              <a:rPr lang="en-US" dirty="0" smtClean="0"/>
              <a:t>unconsciousness, head and neck surgery, bowel obstruction</a:t>
            </a:r>
          </a:p>
          <a:p>
            <a:pPr lvl="1"/>
            <a:r>
              <a:rPr lang="en-US" dirty="0" smtClean="0"/>
              <a:t>Are </a:t>
            </a:r>
            <a:r>
              <a:rPr lang="en-US" dirty="0"/>
              <a:t>unable to absorb oral </a:t>
            </a:r>
            <a:r>
              <a:rPr lang="en-US" dirty="0" smtClean="0"/>
              <a:t>medications</a:t>
            </a:r>
          </a:p>
          <a:p>
            <a:pPr lvl="1"/>
            <a:r>
              <a:rPr lang="en-US" dirty="0" smtClean="0"/>
              <a:t>Are unwilling to </a:t>
            </a:r>
            <a:r>
              <a:rPr lang="en-US" dirty="0"/>
              <a:t>take medicines by </a:t>
            </a:r>
            <a:r>
              <a:rPr lang="en-US" dirty="0" smtClean="0"/>
              <a:t>mouth</a:t>
            </a:r>
          </a:p>
          <a:p>
            <a:pPr lvl="1"/>
            <a:endParaRPr lang="en-US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706902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Syringe pump: advantages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Increased </a:t>
            </a:r>
            <a:r>
              <a:rPr lang="en-US" dirty="0"/>
              <a:t>comfort as repeated injections are not required</a:t>
            </a:r>
          </a:p>
          <a:p>
            <a:r>
              <a:rPr lang="en-US" dirty="0"/>
              <a:t>Control of multiple symptoms with a combination of drugs</a:t>
            </a:r>
          </a:p>
          <a:p>
            <a:r>
              <a:rPr lang="en-US" dirty="0"/>
              <a:t>Round-the-clock comfort because plasma drug concentrations are maintained without peaks and troughs, giving constant therapeutic drug levels over a 24-hour period</a:t>
            </a:r>
          </a:p>
        </p:txBody>
      </p:sp>
    </p:spTree>
    <p:extLst>
      <p:ext uri="{BB962C8B-B14F-4D97-AF65-F5344CB8AC3E}">
        <p14:creationId xmlns:p14="http://schemas.microsoft.com/office/powerpoint/2010/main" val="40108995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Syringe pump: 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Mobility maintained because the device is lightweight and can be worn in a holster under or over clothes</a:t>
            </a:r>
          </a:p>
          <a:p>
            <a:r>
              <a:rPr lang="en-US" dirty="0"/>
              <a:t>Generally needs to be loaded only once every 24 hours</a:t>
            </a:r>
          </a:p>
          <a:p>
            <a:pPr marL="114284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60034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Syringe pump: disadvantages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132040"/>
          </a:xfrm>
        </p:spPr>
        <p:txBody>
          <a:bodyPr>
            <a:normAutofit/>
          </a:bodyPr>
          <a:lstStyle/>
          <a:p>
            <a:r>
              <a:rPr lang="en-US" dirty="0"/>
              <a:t>Staff training</a:t>
            </a:r>
          </a:p>
          <a:p>
            <a:r>
              <a:rPr lang="en-US" dirty="0"/>
              <a:t>Possible inflammation and pain at the infusion site and potential source of infection</a:t>
            </a:r>
          </a:p>
          <a:p>
            <a:r>
              <a:rPr lang="en-US" dirty="0"/>
              <a:t>In emaciated patients or those on long-term infusions skin-site availability may become a problem</a:t>
            </a:r>
          </a:p>
          <a:p>
            <a:r>
              <a:rPr lang="en-US" dirty="0"/>
              <a:t>Lack of reliable compatibility data for some mixtures of medications</a:t>
            </a:r>
          </a:p>
          <a:p>
            <a:r>
              <a:rPr lang="en-US" dirty="0"/>
              <a:t>Daily visits from district nurses and other health professionals might be too intrusive for some patients and </a:t>
            </a:r>
            <a:r>
              <a:rPr lang="en-US" dirty="0" smtClean="0"/>
              <a:t>family</a:t>
            </a:r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53813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Prescribing </a:t>
            </a:r>
            <a:r>
              <a:rPr lang="en-GB" dirty="0" err="1" smtClean="0"/>
              <a:t>csci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284" indent="0">
              <a:buNone/>
            </a:pPr>
            <a:r>
              <a:rPr lang="en-GB" dirty="0" smtClean="0"/>
              <a:t>The prescription should specify:</a:t>
            </a:r>
          </a:p>
          <a:p>
            <a:r>
              <a:rPr lang="en-GB" dirty="0" smtClean="0"/>
              <a:t>The dose of each drug to be administered over the infusion period (usually 24 hours)</a:t>
            </a:r>
          </a:p>
          <a:p>
            <a:r>
              <a:rPr lang="en-GB" dirty="0" smtClean="0"/>
              <a:t>The diluent</a:t>
            </a:r>
          </a:p>
          <a:p>
            <a:r>
              <a:rPr lang="en-GB" dirty="0" smtClean="0"/>
              <a:t>The final volume of the infusion</a:t>
            </a:r>
          </a:p>
          <a:p>
            <a:r>
              <a:rPr lang="en-GB" dirty="0" smtClean="0"/>
              <a:t>Compatibility of the drugs to be used should be confirmed before the pump is set up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4034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Syringe Pump – when to start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060032"/>
          </a:xfrm>
        </p:spPr>
        <p:txBody>
          <a:bodyPr>
            <a:normAutofit/>
          </a:bodyPr>
          <a:lstStyle/>
          <a:p>
            <a:r>
              <a:rPr lang="en-GB" dirty="0" smtClean="0"/>
              <a:t>It takes a few hours for the drugs are sufficiently absorbed for an effect to be seen</a:t>
            </a:r>
          </a:p>
          <a:p>
            <a:r>
              <a:rPr lang="en-GB" dirty="0" smtClean="0"/>
              <a:t>If symptoms are uncontrolled, set up the pump immediately</a:t>
            </a:r>
          </a:p>
          <a:p>
            <a:r>
              <a:rPr lang="en-GB" dirty="0" smtClean="0"/>
              <a:t>It may be necessary to cover the lag time with stat doses of the relevant drugs</a:t>
            </a:r>
          </a:p>
        </p:txBody>
      </p:sp>
    </p:spTree>
    <p:extLst>
      <p:ext uri="{BB962C8B-B14F-4D97-AF65-F5344CB8AC3E}">
        <p14:creationId xmlns:p14="http://schemas.microsoft.com/office/powerpoint/2010/main" val="17542554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Syringe Pump – when to start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If patient on MR opioid, start syringe pump </a:t>
            </a:r>
            <a:r>
              <a:rPr lang="en-GB" dirty="0" smtClean="0"/>
              <a:t>up to 4 hours before </a:t>
            </a:r>
            <a:r>
              <a:rPr lang="en-GB" dirty="0"/>
              <a:t>the oral dose would be due</a:t>
            </a:r>
          </a:p>
          <a:p>
            <a:r>
              <a:rPr lang="en-GB" dirty="0"/>
              <a:t>If pump needed to control other symptoms and patient has taken MR opioid, start the pump with other drugs and refill with the opioid when next oral dose due</a:t>
            </a:r>
          </a:p>
          <a:p>
            <a:pPr marL="114284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66251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Syringe Pump Drugs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For most drugs, this route of administration is ‘off label’</a:t>
            </a:r>
          </a:p>
          <a:p>
            <a:r>
              <a:rPr lang="en-GB" dirty="0" smtClean="0"/>
              <a:t>Extensive documented clinical experience of </a:t>
            </a:r>
            <a:r>
              <a:rPr lang="en-GB" dirty="0" err="1" smtClean="0"/>
              <a:t>csci</a:t>
            </a:r>
            <a:r>
              <a:rPr lang="en-GB" dirty="0" smtClean="0"/>
              <a:t> with many drugs used in palliative care</a:t>
            </a:r>
          </a:p>
          <a:p>
            <a:r>
              <a:rPr lang="en-GB" dirty="0" smtClean="0"/>
              <a:t>The injectable formulation must be of a suitable concentration to deliver the required dose in a relatively small volume</a:t>
            </a:r>
          </a:p>
          <a:p>
            <a:r>
              <a:rPr lang="en-GB" dirty="0" smtClean="0"/>
              <a:t>The risk of local irritation is increased when injectable formulations have a pH &lt;2 or &gt;11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6542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North West End of Life Care Model </a:t>
            </a:r>
            <a:endParaRPr lang="en-US" altLang="en-US" dirty="0" smtClean="0"/>
          </a:p>
        </p:txBody>
      </p:sp>
      <p:grpSp>
        <p:nvGrpSpPr>
          <p:cNvPr id="6147" name="Group 4"/>
          <p:cNvGrpSpPr>
            <a:grpSpLocks noGrp="1"/>
          </p:cNvGrpSpPr>
          <p:nvPr/>
        </p:nvGrpSpPr>
        <p:grpSpPr bwMode="auto">
          <a:xfrm>
            <a:off x="457200" y="1447800"/>
            <a:ext cx="7741273" cy="4360863"/>
            <a:chOff x="107051775" y="106200150"/>
            <a:chExt cx="5158740" cy="2891790"/>
          </a:xfrm>
        </p:grpSpPr>
        <p:grpSp>
          <p:nvGrpSpPr>
            <p:cNvPr id="6148" name="Group 5"/>
            <p:cNvGrpSpPr>
              <a:grpSpLocks/>
            </p:cNvGrpSpPr>
            <p:nvPr/>
          </p:nvGrpSpPr>
          <p:grpSpPr bwMode="auto">
            <a:xfrm>
              <a:off x="107051775" y="106200150"/>
              <a:ext cx="5158740" cy="2891790"/>
              <a:chOff x="107555775" y="109728150"/>
              <a:chExt cx="5158740" cy="2891790"/>
            </a:xfrm>
          </p:grpSpPr>
          <p:grpSp>
            <p:nvGrpSpPr>
              <p:cNvPr id="6150" name="Group 6"/>
              <p:cNvGrpSpPr>
                <a:grpSpLocks noChangeAspect="1"/>
              </p:cNvGrpSpPr>
              <p:nvPr/>
            </p:nvGrpSpPr>
            <p:grpSpPr bwMode="auto">
              <a:xfrm>
                <a:off x="107555775" y="109728150"/>
                <a:ext cx="5158740" cy="2891790"/>
                <a:chOff x="2340" y="10622"/>
                <a:chExt cx="8124" cy="4554"/>
              </a:xfrm>
            </p:grpSpPr>
            <p:sp>
              <p:nvSpPr>
                <p:cNvPr id="6152" name="AutoShape 7"/>
                <p:cNvSpPr>
                  <a:spLocks noChangeAspect="1" noChangeArrowheads="1"/>
                </p:cNvSpPr>
                <p:nvPr/>
              </p:nvSpPr>
              <p:spPr bwMode="auto">
                <a:xfrm>
                  <a:off x="2340" y="10622"/>
                  <a:ext cx="8124" cy="4554"/>
                </a:xfrm>
                <a:prstGeom prst="rect">
                  <a:avLst/>
                </a:prstGeom>
                <a:solidFill>
                  <a:srgbClr val="E9F1DB"/>
                </a:soli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53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5861" y="11935"/>
                  <a:ext cx="2349" cy="423"/>
                </a:xfrm>
                <a:prstGeom prst="rect">
                  <a:avLst/>
                </a:prstGeom>
                <a:gradFill rotWithShape="1">
                  <a:gsLst>
                    <a:gs pos="0">
                      <a:srgbClr val="95BA95"/>
                    </a:gs>
                    <a:gs pos="50000">
                      <a:srgbClr val="CCFFCC"/>
                    </a:gs>
                    <a:gs pos="100000">
                      <a:srgbClr val="95BA95"/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52578" tIns="26289" rIns="52578" bIns="26289"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algn="ctr"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700" b="1" dirty="0" smtClean="0">
                      <a:solidFill>
                        <a:srgbClr val="000000"/>
                      </a:solidFill>
                    </a:rPr>
                    <a:t>‘care in last days of life</a:t>
                  </a:r>
                </a:p>
                <a:p>
                  <a:pPr algn="ctr"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700" b="1" dirty="0" smtClean="0">
                      <a:solidFill>
                        <a:srgbClr val="000000"/>
                      </a:solidFill>
                    </a:rPr>
                    <a:t>5 priority areas</a:t>
                  </a:r>
                  <a:endParaRPr lang="en-US" altLang="en-US" sz="18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54" name="Rectangle 9"/>
                <p:cNvSpPr>
                  <a:spLocks noChangeArrowheads="1"/>
                </p:cNvSpPr>
                <p:nvPr/>
              </p:nvSpPr>
              <p:spPr bwMode="auto">
                <a:xfrm>
                  <a:off x="3494" y="12420"/>
                  <a:ext cx="1161" cy="528"/>
                </a:xfrm>
                <a:prstGeom prst="rect">
                  <a:avLst/>
                </a:prstGeom>
                <a:solidFill>
                  <a:srgbClr val="99CC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55" name="Rectangle 10"/>
                <p:cNvSpPr>
                  <a:spLocks noChangeArrowheads="1"/>
                </p:cNvSpPr>
                <p:nvPr/>
              </p:nvSpPr>
              <p:spPr bwMode="auto">
                <a:xfrm>
                  <a:off x="5817" y="12420"/>
                  <a:ext cx="1161" cy="52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56" name="Rectangle 11"/>
                <p:cNvSpPr>
                  <a:spLocks noChangeArrowheads="1"/>
                </p:cNvSpPr>
                <p:nvPr/>
              </p:nvSpPr>
              <p:spPr bwMode="auto">
                <a:xfrm>
                  <a:off x="6978" y="12420"/>
                  <a:ext cx="1163" cy="527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57" name="Rectangle 12"/>
                <p:cNvSpPr>
                  <a:spLocks noChangeArrowheads="1"/>
                </p:cNvSpPr>
                <p:nvPr/>
              </p:nvSpPr>
              <p:spPr bwMode="auto">
                <a:xfrm>
                  <a:off x="8143" y="12420"/>
                  <a:ext cx="1160" cy="527"/>
                </a:xfrm>
                <a:prstGeom prst="rect">
                  <a:avLst/>
                </a:prstGeom>
                <a:solidFill>
                  <a:srgbClr val="3399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58" name="Rectangle 13"/>
                <p:cNvSpPr>
                  <a:spLocks noChangeArrowheads="1"/>
                </p:cNvSpPr>
                <p:nvPr/>
              </p:nvSpPr>
              <p:spPr bwMode="auto">
                <a:xfrm>
                  <a:off x="4664" y="12420"/>
                  <a:ext cx="1161" cy="527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59" name="AutoShape 14"/>
                <p:cNvSpPr>
                  <a:spLocks noChangeArrowheads="1"/>
                </p:cNvSpPr>
                <p:nvPr/>
              </p:nvSpPr>
              <p:spPr bwMode="auto">
                <a:xfrm rot="-5400000">
                  <a:off x="2658" y="12104"/>
                  <a:ext cx="525" cy="1162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CCFF33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60" name="AutoShape 15"/>
                <p:cNvSpPr>
                  <a:spLocks noChangeArrowheads="1"/>
                </p:cNvSpPr>
                <p:nvPr/>
              </p:nvSpPr>
              <p:spPr bwMode="auto">
                <a:xfrm rot="5400000">
                  <a:off x="9619" y="12103"/>
                  <a:ext cx="527" cy="1162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66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61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5940" y="13116"/>
                  <a:ext cx="954" cy="61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2634" tIns="16317" rIns="32634" bIns="16317"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algn="ctr"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700" b="1">
                      <a:solidFill>
                        <a:srgbClr val="000000"/>
                      </a:solidFill>
                    </a:rPr>
                    <a:t>Last Days of Life</a:t>
                  </a: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62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7093" y="13125"/>
                  <a:ext cx="1031" cy="532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2634" tIns="16317" rIns="32634" bIns="16317"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algn="ctr"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700" b="1">
                      <a:solidFill>
                        <a:srgbClr val="000000"/>
                      </a:solidFill>
                    </a:rPr>
                    <a:t>First Days after Death</a:t>
                  </a: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63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6978" y="12947"/>
                  <a:ext cx="3" cy="97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defTabSz="914259"/>
                  <a:endParaRPr lang="en-GB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64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8845" y="13923"/>
                  <a:ext cx="884" cy="3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2634" tIns="16317" rIns="32634" bIns="16317"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algn="ctr"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700" b="1">
                      <a:solidFill>
                        <a:srgbClr val="000000"/>
                      </a:solidFill>
                    </a:rPr>
                    <a:t>1 year</a:t>
                  </a: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65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3048" y="13921"/>
                  <a:ext cx="883" cy="3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2634" tIns="16317" rIns="32634" bIns="16317"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algn="ctr"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700" b="1">
                      <a:solidFill>
                        <a:srgbClr val="000000"/>
                      </a:solidFill>
                    </a:rPr>
                    <a:t>1 year and beyond </a:t>
                  </a: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66" name="Line 21"/>
                <p:cNvSpPr>
                  <a:spLocks noChangeShapeType="1"/>
                </p:cNvSpPr>
                <p:nvPr/>
              </p:nvSpPr>
              <p:spPr bwMode="auto">
                <a:xfrm>
                  <a:off x="3504" y="12947"/>
                  <a:ext cx="8" cy="92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defTabSz="914259"/>
                  <a:endParaRPr lang="en-GB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67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968" y="13114"/>
                  <a:ext cx="1100" cy="557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2634" tIns="16317" rIns="32634" bIns="16317"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algn="ctr"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700" b="1">
                      <a:solidFill>
                        <a:srgbClr val="000000"/>
                      </a:solidFill>
                    </a:rPr>
                    <a:t>Advancing disease</a:t>
                  </a:r>
                </a:p>
                <a:p>
                  <a:pPr algn="ctr"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700" b="1">
                    <a:solidFill>
                      <a:srgbClr val="000000"/>
                    </a:solidFill>
                  </a:endParaRPr>
                </a:p>
                <a:p>
                  <a:pPr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68" name="Line 23"/>
                <p:cNvSpPr>
                  <a:spLocks noChangeShapeType="1"/>
                </p:cNvSpPr>
                <p:nvPr/>
              </p:nvSpPr>
              <p:spPr bwMode="auto">
                <a:xfrm>
                  <a:off x="9302" y="12951"/>
                  <a:ext cx="1" cy="84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defTabSz="914259"/>
                  <a:endParaRPr lang="en-GB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69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8669" y="13132"/>
                  <a:ext cx="1270" cy="479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2634" tIns="16317" rIns="32634" bIns="16317"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algn="ctr"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700" b="1">
                      <a:solidFill>
                        <a:srgbClr val="000000"/>
                      </a:solidFill>
                    </a:rPr>
                    <a:t>Bereavement</a:t>
                  </a: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70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4655" y="12947"/>
                  <a:ext cx="3" cy="97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defTabSz="914259"/>
                  <a:endParaRPr lang="en-GB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71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4208" y="13921"/>
                  <a:ext cx="1051" cy="3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2634" tIns="16317" rIns="32634" bIns="16317"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algn="ctr"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700" b="1">
                      <a:solidFill>
                        <a:srgbClr val="000000"/>
                      </a:solidFill>
                    </a:rPr>
                    <a:t>6 months</a:t>
                  </a: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72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822" y="12493"/>
                  <a:ext cx="424" cy="3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55310" tIns="27655" rIns="55310" bIns="27655"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algn="ctr"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700" b="1">
                      <a:solidFill>
                        <a:srgbClr val="FFFFFF"/>
                      </a:solidFill>
                      <a:latin typeface="Helvetica" charset="0"/>
                    </a:rPr>
                    <a:t>1</a:t>
                  </a: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73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4987" y="12493"/>
                  <a:ext cx="530" cy="3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55310" tIns="27655" rIns="55310" bIns="27655"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algn="ctr"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700" b="1">
                      <a:solidFill>
                        <a:srgbClr val="FFFFFF"/>
                      </a:solidFill>
                      <a:latin typeface="Helvetica" charset="0"/>
                    </a:rPr>
                    <a:t>2</a:t>
                  </a: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74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6152" y="12493"/>
                  <a:ext cx="414" cy="3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55310" tIns="27655" rIns="55310" bIns="27655"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algn="ctr"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700" b="1">
                      <a:solidFill>
                        <a:srgbClr val="FFFFFF"/>
                      </a:solidFill>
                      <a:latin typeface="Helvetica" charset="0"/>
                    </a:rPr>
                    <a:t>3</a:t>
                  </a: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75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8482" y="12493"/>
                  <a:ext cx="423" cy="3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55310" tIns="27655" rIns="55310" bIns="27655"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algn="ctr"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700" b="1">
                      <a:solidFill>
                        <a:srgbClr val="FFFFFF"/>
                      </a:solidFill>
                      <a:latin typeface="Helvetica" charset="0"/>
                    </a:rPr>
                    <a:t>5</a:t>
                  </a: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76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4629" y="14534"/>
                  <a:ext cx="3697" cy="642"/>
                </a:xfrm>
                <a:prstGeom prst="rect">
                  <a:avLst/>
                </a:prstGeom>
                <a:solidFill>
                  <a:srgbClr val="E9F1D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55310" tIns="27655" rIns="55310" bIns="27655"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algn="ctr"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200" b="1">
                      <a:solidFill>
                        <a:srgbClr val="000000"/>
                      </a:solidFill>
                    </a:rPr>
                    <a:t>The North West End of Life Care Model</a:t>
                  </a: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77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7317" y="12493"/>
                  <a:ext cx="458" cy="3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55310" tIns="27655" rIns="55310" bIns="27655"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algn="ctr"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700" b="1">
                      <a:solidFill>
                        <a:srgbClr val="FFFFFF"/>
                      </a:solidFill>
                      <a:latin typeface="Helvetica" charset="0"/>
                    </a:rPr>
                    <a:t>4</a:t>
                  </a: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78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6602" y="13921"/>
                  <a:ext cx="741" cy="388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32634" tIns="16317" rIns="32634" bIns="16317"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algn="ctr"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700" b="1">
                      <a:solidFill>
                        <a:srgbClr val="000000"/>
                      </a:solidFill>
                    </a:rPr>
                    <a:t>Death</a:t>
                  </a: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79" name="Line 34"/>
                <p:cNvSpPr>
                  <a:spLocks noChangeShapeType="1"/>
                </p:cNvSpPr>
                <p:nvPr/>
              </p:nvSpPr>
              <p:spPr bwMode="auto">
                <a:xfrm>
                  <a:off x="4378" y="12691"/>
                  <a:ext cx="529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defTabSz="914259"/>
                  <a:endParaRPr lang="en-GB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80" name="Line 35"/>
                <p:cNvSpPr>
                  <a:spLocks noChangeShapeType="1"/>
                </p:cNvSpPr>
                <p:nvPr/>
              </p:nvSpPr>
              <p:spPr bwMode="auto">
                <a:xfrm>
                  <a:off x="3231" y="12695"/>
                  <a:ext cx="530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defTabSz="914259"/>
                  <a:endParaRPr lang="en-GB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81" name="Line 36"/>
                <p:cNvSpPr>
                  <a:spLocks noChangeShapeType="1"/>
                </p:cNvSpPr>
                <p:nvPr/>
              </p:nvSpPr>
              <p:spPr bwMode="auto">
                <a:xfrm>
                  <a:off x="5535" y="12695"/>
                  <a:ext cx="529" cy="1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defTabSz="914259"/>
                  <a:endParaRPr lang="en-GB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82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4705" y="13116"/>
                  <a:ext cx="1059" cy="569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2634" tIns="16317" rIns="32634" bIns="16317"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algn="ctr"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700" b="1">
                      <a:solidFill>
                        <a:srgbClr val="000000"/>
                      </a:solidFill>
                    </a:rPr>
                    <a:t>Increasing decline</a:t>
                  </a: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83" name="AutoShape 38"/>
                <p:cNvSpPr>
                  <a:spLocks/>
                </p:cNvSpPr>
                <p:nvPr/>
              </p:nvSpPr>
              <p:spPr bwMode="auto">
                <a:xfrm>
                  <a:off x="8383" y="10800"/>
                  <a:ext cx="138" cy="1435"/>
                </a:xfrm>
                <a:prstGeom prst="rightBrace">
                  <a:avLst>
                    <a:gd name="adj1" fmla="val 86655"/>
                    <a:gd name="adj2" fmla="val 50000"/>
                  </a:avLst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84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5868" y="11167"/>
                  <a:ext cx="1079" cy="754"/>
                </a:xfrm>
                <a:prstGeom prst="rect">
                  <a:avLst/>
                </a:prstGeom>
                <a:gradFill rotWithShape="1">
                  <a:gsLst>
                    <a:gs pos="0">
                      <a:srgbClr val="95BA95"/>
                    </a:gs>
                    <a:gs pos="50000">
                      <a:srgbClr val="CCFFCC"/>
                    </a:gs>
                    <a:gs pos="100000">
                      <a:srgbClr val="95BA95"/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52578" tIns="26289" rIns="52578" bIns="26289"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algn="ctr"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700" b="1">
                      <a:solidFill>
                        <a:srgbClr val="000000"/>
                      </a:solidFill>
                    </a:rPr>
                    <a:t>‘Rapid Discharge Pathway’ (RDP)</a:t>
                  </a: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85" name="AutoShape 40"/>
                <p:cNvSpPr>
                  <a:spLocks noChangeArrowheads="1"/>
                </p:cNvSpPr>
                <p:nvPr/>
              </p:nvSpPr>
              <p:spPr bwMode="auto">
                <a:xfrm>
                  <a:off x="2928" y="11160"/>
                  <a:ext cx="2879" cy="1202"/>
                </a:xfrm>
                <a:prstGeom prst="flowChartProcess">
                  <a:avLst/>
                </a:prstGeom>
                <a:gradFill rotWithShape="1">
                  <a:gsLst>
                    <a:gs pos="0">
                      <a:srgbClr val="5E765E"/>
                    </a:gs>
                    <a:gs pos="50000">
                      <a:srgbClr val="CCFFCC"/>
                    </a:gs>
                    <a:gs pos="100000">
                      <a:srgbClr val="5E765E"/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86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3135" y="11554"/>
                  <a:ext cx="2382" cy="4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52578" tIns="26289" rIns="52578" bIns="26289"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algn="ctr"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700" b="1">
                      <a:solidFill>
                        <a:srgbClr val="000000"/>
                      </a:solidFill>
                    </a:rPr>
                    <a:t>Advance Care Planning </a:t>
                  </a:r>
                </a:p>
                <a:p>
                  <a:pPr algn="ctr"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700" b="1">
                      <a:solidFill>
                        <a:srgbClr val="000000"/>
                      </a:solidFill>
                    </a:rPr>
                    <a:t>‘Preferred Priorities for Care’</a:t>
                  </a: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87" name="Rectangle 42"/>
                <p:cNvSpPr>
                  <a:spLocks noChangeArrowheads="1"/>
                </p:cNvSpPr>
                <p:nvPr/>
              </p:nvSpPr>
              <p:spPr bwMode="auto">
                <a:xfrm>
                  <a:off x="2928" y="10827"/>
                  <a:ext cx="5386" cy="274"/>
                </a:xfrm>
                <a:prstGeom prst="rect">
                  <a:avLst/>
                </a:prstGeom>
                <a:gradFill rotWithShape="1">
                  <a:gsLst>
                    <a:gs pos="0">
                      <a:srgbClr val="5E765E"/>
                    </a:gs>
                    <a:gs pos="50000">
                      <a:srgbClr val="CCFFCC"/>
                    </a:gs>
                    <a:gs pos="100000">
                      <a:srgbClr val="5E765E"/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88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4181" y="10837"/>
                  <a:ext cx="2683" cy="3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52578" tIns="26289" rIns="52578" bIns="26289"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700" b="1">
                      <a:solidFill>
                        <a:srgbClr val="000000"/>
                      </a:solidFill>
                      <a:latin typeface="Helvetica" charset="0"/>
                    </a:rPr>
                    <a:t>   </a:t>
                  </a:r>
                  <a:r>
                    <a:rPr lang="en-US" altLang="en-US" sz="700" b="1">
                      <a:solidFill>
                        <a:srgbClr val="000000"/>
                      </a:solidFill>
                    </a:rPr>
                    <a:t>‘Gold Standards Framework’ (GSF)</a:t>
                  </a: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189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8593" y="11130"/>
                  <a:ext cx="1068" cy="1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itchFamily="2" charset="2"/>
                    <a:buChar char="¡"/>
                    <a:defRPr sz="29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25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5000"/>
                    <a:buFont typeface="Wingdings" pitchFamily="2" charset="2"/>
                    <a:buChar char="¡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l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SzPct val="60000"/>
                    <a:buFont typeface="Wingdings" pitchFamily="2" charset="2"/>
                    <a:buChar char="¡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800">
                      <a:solidFill>
                        <a:srgbClr val="000000"/>
                      </a:solidFill>
                    </a:rPr>
                    <a:t>End of </a:t>
                  </a:r>
                </a:p>
                <a:p>
                  <a:pPr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800">
                      <a:solidFill>
                        <a:srgbClr val="000000"/>
                      </a:solidFill>
                    </a:rPr>
                    <a:t>Life Care</a:t>
                  </a:r>
                </a:p>
                <a:p>
                  <a:pPr defTabSz="914259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800">
                      <a:solidFill>
                        <a:srgbClr val="000000"/>
                      </a:solidFill>
                    </a:rPr>
                    <a:t>Tools</a:t>
                  </a: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6151" name="Text Box 45"/>
              <p:cNvSpPr txBox="1">
                <a:spLocks noChangeArrowheads="1"/>
              </p:cNvSpPr>
              <p:nvPr/>
            </p:nvSpPr>
            <p:spPr bwMode="auto">
              <a:xfrm>
                <a:off x="107627775" y="112248150"/>
                <a:ext cx="914400" cy="216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36576" rIns="36576" bIns="36576"/>
              <a:lstStyle>
                <a:lvl1pPr eaLnBrk="0" hangingPunct="0"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Char char="¡"/>
                  <a:defRPr sz="29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 sz="25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65000"/>
                  <a:buFont typeface="Wingdings" pitchFamily="2" charset="2"/>
                  <a:buChar char="¡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60000"/>
                  <a:buFont typeface="Wingdings" pitchFamily="2" charset="2"/>
                  <a:buChar char="¡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defTabSz="914259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6149" name="Oval 46"/>
            <p:cNvSpPr>
              <a:spLocks noChangeArrowheads="1"/>
            </p:cNvSpPr>
            <p:nvPr/>
          </p:nvSpPr>
          <p:spPr bwMode="auto">
            <a:xfrm>
              <a:off x="109196047" y="106858898"/>
              <a:ext cx="1800000" cy="1789252"/>
            </a:xfrm>
            <a:prstGeom prst="ellipse">
              <a:avLst/>
            </a:prstGeom>
            <a:noFill/>
            <a:ln w="25400" algn="in">
              <a:solidFill>
                <a:srgbClr val="66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6576" tIns="36576" rIns="36576" bIns="36576"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¡"/>
                <a:defRPr sz="29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5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65000"/>
                <a:buFont typeface="Wingdings" pitchFamily="2" charset="2"/>
                <a:buChar char="¡"/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19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60000"/>
                <a:buFont typeface="Wingdings" pitchFamily="2" charset="2"/>
                <a:buChar char="¡"/>
                <a:defRPr sz="19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60000"/>
                <a:buFont typeface="Wingdings" pitchFamily="2" charset="2"/>
                <a:buChar char="¡"/>
                <a:defRPr sz="19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60000"/>
                <a:buFont typeface="Wingdings" pitchFamily="2" charset="2"/>
                <a:buChar char="¡"/>
                <a:defRPr sz="19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60000"/>
                <a:buFont typeface="Wingdings" pitchFamily="2" charset="2"/>
                <a:buChar char="¡"/>
                <a:defRPr sz="19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60000"/>
                <a:buFont typeface="Wingdings" pitchFamily="2" charset="2"/>
                <a:buChar char="¡"/>
                <a:defRPr sz="19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914259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64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Syringe Pump </a:t>
            </a:r>
            <a:r>
              <a:rPr lang="en-GB" dirty="0"/>
              <a:t>D</a:t>
            </a:r>
            <a:r>
              <a:rPr lang="en-GB" dirty="0" smtClean="0"/>
              <a:t>rugs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7620000" cy="498802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Drugs in syringe pumps are generally prepared with a diluent - commonly water for </a:t>
            </a:r>
            <a:r>
              <a:rPr lang="en-US" dirty="0" smtClean="0"/>
              <a:t>injection, </a:t>
            </a:r>
            <a:r>
              <a:rPr lang="en-US" dirty="0"/>
              <a:t>or sodium chloride 0.9%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dilutes the </a:t>
            </a:r>
            <a:r>
              <a:rPr lang="en-US" dirty="0" smtClean="0"/>
              <a:t>drug </a:t>
            </a:r>
            <a:r>
              <a:rPr lang="en-US" dirty="0"/>
              <a:t>to </a:t>
            </a:r>
            <a:r>
              <a:rPr lang="en-US" dirty="0" err="1"/>
              <a:t>minimise</a:t>
            </a:r>
            <a:r>
              <a:rPr lang="en-US" dirty="0"/>
              <a:t> site reactions and enables it to be given over a set </a:t>
            </a:r>
            <a:r>
              <a:rPr lang="en-US" dirty="0" smtClean="0"/>
              <a:t>period</a:t>
            </a:r>
          </a:p>
          <a:p>
            <a:r>
              <a:rPr lang="en-US" dirty="0" smtClean="0"/>
              <a:t>The </a:t>
            </a:r>
            <a:r>
              <a:rPr lang="en-US" dirty="0"/>
              <a:t>diluent used should be compatible with the </a:t>
            </a:r>
            <a:r>
              <a:rPr lang="en-US" dirty="0" smtClean="0"/>
              <a:t>drug </a:t>
            </a:r>
            <a:r>
              <a:rPr lang="en-US" dirty="0" err="1" smtClean="0"/>
              <a:t>e.g</a:t>
            </a:r>
            <a:r>
              <a:rPr lang="en-US" dirty="0" smtClean="0"/>
              <a:t> </a:t>
            </a:r>
            <a:r>
              <a:rPr lang="en-US" dirty="0" err="1" smtClean="0"/>
              <a:t>cyclizine</a:t>
            </a:r>
            <a:r>
              <a:rPr lang="en-US" dirty="0" smtClean="0"/>
              <a:t> needs water, octreotide needs saline</a:t>
            </a:r>
          </a:p>
          <a:p>
            <a:r>
              <a:rPr lang="en-US" dirty="0" smtClean="0"/>
              <a:t>The diluent may change depending on the dose/concentration of the drug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91651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Syringe Pump Drugs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132040"/>
          </a:xfrm>
        </p:spPr>
        <p:txBody>
          <a:bodyPr/>
          <a:lstStyle/>
          <a:p>
            <a:r>
              <a:rPr lang="en-US" dirty="0"/>
              <a:t>If a patient needs more than </a:t>
            </a:r>
            <a:r>
              <a:rPr lang="en-US" dirty="0" smtClean="0"/>
              <a:t>one drug </a:t>
            </a:r>
            <a:r>
              <a:rPr lang="en-US" dirty="0"/>
              <a:t>for symptom control, the </a:t>
            </a:r>
            <a:r>
              <a:rPr lang="en-US" dirty="0" smtClean="0"/>
              <a:t>drugs </a:t>
            </a:r>
            <a:r>
              <a:rPr lang="en-US" dirty="0"/>
              <a:t>need to be compatible with the diluent and with each </a:t>
            </a:r>
            <a:r>
              <a:rPr lang="en-US" dirty="0" smtClean="0"/>
              <a:t>other</a:t>
            </a:r>
          </a:p>
          <a:p>
            <a:r>
              <a:rPr lang="en-US" dirty="0" smtClean="0"/>
              <a:t>If </a:t>
            </a:r>
            <a:r>
              <a:rPr lang="en-US" dirty="0"/>
              <a:t>compatibility is an issue, two syringe pumps may be </a:t>
            </a:r>
            <a:r>
              <a:rPr lang="en-US" dirty="0" smtClean="0"/>
              <a:t>required</a:t>
            </a:r>
          </a:p>
          <a:p>
            <a:r>
              <a:rPr lang="en-US" dirty="0" smtClean="0"/>
              <a:t>Generally no more than 3 drugs should be used in the same syringe pump</a:t>
            </a:r>
          </a:p>
          <a:p>
            <a:r>
              <a:rPr lang="en-US" dirty="0" smtClean="0"/>
              <a:t>In exceptional circumstances 4 drugs can be used – seek advice from Palliative Care Helpline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73902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Syringe Pump Drugs: Compatibility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132040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Information about drug compatibilities is available in the Palliative Care Formulary and The Syringe Driver </a:t>
            </a:r>
            <a:r>
              <a:rPr lang="en-GB" dirty="0" smtClean="0"/>
              <a:t>Book by </a:t>
            </a:r>
            <a:r>
              <a:rPr lang="en-GB" dirty="0" err="1" smtClean="0"/>
              <a:t>Dickman</a:t>
            </a:r>
            <a:endParaRPr lang="en-GB" dirty="0" smtClean="0"/>
          </a:p>
          <a:p>
            <a:r>
              <a:rPr lang="en-GB" dirty="0" smtClean="0"/>
              <a:t>You can phone the Palliative Care Helpline and we will check for you</a:t>
            </a:r>
            <a:endParaRPr lang="en-GB" dirty="0"/>
          </a:p>
          <a:p>
            <a:r>
              <a:rPr lang="en-GB" dirty="0"/>
              <a:t>Also from </a:t>
            </a:r>
            <a:r>
              <a:rPr lang="en-GB" dirty="0" smtClean="0">
                <a:hlinkClick r:id="rId2"/>
              </a:rPr>
              <a:t>www.pallcare.info</a:t>
            </a:r>
            <a:endParaRPr lang="en-GB" dirty="0" smtClean="0"/>
          </a:p>
          <a:p>
            <a:pPr lvl="1"/>
            <a:r>
              <a:rPr lang="en-GB" dirty="0" smtClean="0"/>
              <a:t>Click on syringe drivers in main menu on left hand side – takes you to the drug compatibility database</a:t>
            </a:r>
          </a:p>
          <a:p>
            <a:pPr lvl="1"/>
            <a:r>
              <a:rPr lang="en-GB" dirty="0" smtClean="0"/>
              <a:t>Click on search</a:t>
            </a:r>
          </a:p>
          <a:p>
            <a:pPr lvl="1"/>
            <a:r>
              <a:rPr lang="en-GB" dirty="0" smtClean="0"/>
              <a:t>Pick the drug combination from the drop down boxes</a:t>
            </a:r>
          </a:p>
          <a:p>
            <a:pPr lvl="1"/>
            <a:r>
              <a:rPr lang="en-GB" dirty="0" smtClean="0"/>
              <a:t>Result will show in red if reports of incompatibility</a:t>
            </a:r>
          </a:p>
          <a:p>
            <a:pPr lvl="1"/>
            <a:r>
              <a:rPr lang="en-GB" dirty="0" smtClean="0"/>
              <a:t>Result will show in green if reports of compatibility</a:t>
            </a:r>
          </a:p>
          <a:p>
            <a:pPr lvl="1"/>
            <a:r>
              <a:rPr lang="en-GB" dirty="0" smtClean="0"/>
              <a:t>Strength of evidence also shown – referenced reports/tests, single report of use</a:t>
            </a:r>
          </a:p>
          <a:p>
            <a:pPr lvl="1"/>
            <a:r>
              <a:rPr lang="en-GB" dirty="0" smtClean="0"/>
              <a:t>Also gives you diluent to use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64280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Syringe Pump Drugs: Compatibility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060032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Some common drugs known incompatibility:</a:t>
            </a:r>
          </a:p>
          <a:p>
            <a:pPr lvl="1"/>
            <a:r>
              <a:rPr lang="en-GB" dirty="0" err="1" smtClean="0"/>
              <a:t>Cyclizine</a:t>
            </a:r>
            <a:r>
              <a:rPr lang="en-GB" dirty="0" smtClean="0"/>
              <a:t> and oxycodone and hyoscine </a:t>
            </a:r>
            <a:r>
              <a:rPr lang="en-GB" dirty="0" err="1" smtClean="0"/>
              <a:t>butylbromide</a:t>
            </a:r>
            <a:r>
              <a:rPr lang="en-GB" dirty="0" smtClean="0"/>
              <a:t>; midazolam, hyoscine </a:t>
            </a:r>
            <a:r>
              <a:rPr lang="en-GB" dirty="0" err="1" smtClean="0"/>
              <a:t>butylbromide</a:t>
            </a:r>
            <a:r>
              <a:rPr lang="en-GB" dirty="0" smtClean="0"/>
              <a:t> and ketorolac, midazolam and dexamethasone</a:t>
            </a:r>
          </a:p>
          <a:p>
            <a:r>
              <a:rPr lang="en-GB" dirty="0" smtClean="0"/>
              <a:t>If adding dexamethasone to a syringe pump always add it last</a:t>
            </a:r>
          </a:p>
          <a:p>
            <a:r>
              <a:rPr lang="en-GB" dirty="0" smtClean="0"/>
              <a:t>Protect the contents of the syringe from light – exposure to light can affect stability</a:t>
            </a:r>
          </a:p>
          <a:p>
            <a:r>
              <a:rPr lang="en-GB" dirty="0" smtClean="0"/>
              <a:t>If concerns about compatibility, consider giving long acting drugs by intermittent </a:t>
            </a:r>
            <a:r>
              <a:rPr lang="en-GB" dirty="0" err="1" smtClean="0"/>
              <a:t>sc</a:t>
            </a:r>
            <a:r>
              <a:rPr lang="en-GB" dirty="0" smtClean="0"/>
              <a:t> injection once or twice daily </a:t>
            </a:r>
            <a:r>
              <a:rPr lang="en-GB" dirty="0" err="1" smtClean="0"/>
              <a:t>e.g</a:t>
            </a:r>
            <a:r>
              <a:rPr lang="en-GB" dirty="0" smtClean="0"/>
              <a:t> dexamethasone, </a:t>
            </a:r>
            <a:r>
              <a:rPr lang="en-GB" dirty="0" err="1" smtClean="0"/>
              <a:t>levomepromazine</a:t>
            </a:r>
            <a:endParaRPr lang="en-GB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35079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Syringe Pump </a:t>
            </a:r>
            <a:r>
              <a:rPr lang="en-GB" dirty="0" smtClean="0"/>
              <a:t>Drugs: Precipitation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dirty="0"/>
              <a:t>Precipitation when mixing drugs is a sign of incompatibility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Occasionally a mixture that has been used </a:t>
            </a:r>
            <a:r>
              <a:rPr lang="en-GB" altLang="en-US" dirty="0" smtClean="0"/>
              <a:t>successfully will </a:t>
            </a:r>
            <a:r>
              <a:rPr lang="en-GB" altLang="en-US" dirty="0"/>
              <a:t>suddenly precipitate in the middle of an infusion 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It may be related to a reaction occurring in the subcutaneous </a:t>
            </a:r>
            <a:r>
              <a:rPr lang="en-GB" altLang="en-US" dirty="0" smtClean="0"/>
              <a:t>tissue - once </a:t>
            </a:r>
            <a:r>
              <a:rPr lang="en-GB" altLang="en-US" dirty="0"/>
              <a:t>it has happened, it tends to recur in the same </a:t>
            </a:r>
            <a:r>
              <a:rPr lang="en-GB" altLang="en-US" dirty="0" smtClean="0"/>
              <a:t>patient </a:t>
            </a:r>
            <a:endParaRPr lang="en-GB" altLang="en-US" dirty="0"/>
          </a:p>
          <a:p>
            <a:pPr>
              <a:lnSpc>
                <a:spcPct val="90000"/>
              </a:lnSpc>
            </a:pPr>
            <a:r>
              <a:rPr lang="en-GB" altLang="en-US" dirty="0" err="1"/>
              <a:t>Cyclizine</a:t>
            </a:r>
            <a:r>
              <a:rPr lang="en-GB" altLang="en-US" dirty="0"/>
              <a:t> is most frequently the </a:t>
            </a:r>
            <a:r>
              <a:rPr lang="en-GB" altLang="en-US" dirty="0" smtClean="0"/>
              <a:t>problem</a:t>
            </a:r>
            <a:endParaRPr lang="en-US" alt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32030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Syringe Pump Drugs: Precipitation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060032"/>
          </a:xfrm>
        </p:spPr>
        <p:txBody>
          <a:bodyPr>
            <a:normAutofit lnSpcReduction="10000"/>
          </a:bodyPr>
          <a:lstStyle/>
          <a:p>
            <a:pPr marL="0" indent="0">
              <a:buClr>
                <a:schemeClr val="tx2"/>
              </a:buClr>
              <a:buNone/>
            </a:pPr>
            <a:r>
              <a:rPr lang="en-GB" altLang="en-US" dirty="0" smtClean="0"/>
              <a:t>What to do:</a:t>
            </a:r>
          </a:p>
          <a:p>
            <a:pPr marL="609600" indent="-609600">
              <a:buClr>
                <a:schemeClr val="tx2"/>
              </a:buClr>
            </a:pPr>
            <a:r>
              <a:rPr lang="en-GB" altLang="en-US" dirty="0" smtClean="0"/>
              <a:t>Change </a:t>
            </a:r>
            <a:r>
              <a:rPr lang="en-GB" altLang="en-US" dirty="0"/>
              <a:t>the site and the whole giving set – not just the syringe</a:t>
            </a:r>
          </a:p>
          <a:p>
            <a:pPr marL="609600" indent="-609600">
              <a:buClr>
                <a:schemeClr val="tx2"/>
              </a:buClr>
            </a:pPr>
            <a:r>
              <a:rPr lang="en-GB" altLang="en-US" dirty="0"/>
              <a:t>Consider different diluent </a:t>
            </a:r>
          </a:p>
          <a:p>
            <a:pPr marL="609600" indent="-609600">
              <a:buClr>
                <a:schemeClr val="tx2"/>
              </a:buClr>
            </a:pPr>
            <a:r>
              <a:rPr lang="en-GB" altLang="en-US" dirty="0"/>
              <a:t>Consider alternative antiemetic/drugs, some drugs are too irritant for SC use – diazepam, </a:t>
            </a:r>
            <a:r>
              <a:rPr lang="en-GB" altLang="en-US" dirty="0" err="1"/>
              <a:t>stemetil</a:t>
            </a:r>
            <a:r>
              <a:rPr lang="en-GB" altLang="en-US" dirty="0"/>
              <a:t>, </a:t>
            </a:r>
            <a:r>
              <a:rPr lang="en-GB" altLang="en-US" dirty="0" err="1"/>
              <a:t>largactil</a:t>
            </a:r>
            <a:endParaRPr lang="en-GB" altLang="en-US" dirty="0"/>
          </a:p>
          <a:p>
            <a:pPr marL="609600" indent="-609600">
              <a:buClr>
                <a:schemeClr val="tx2"/>
              </a:buClr>
            </a:pPr>
            <a:r>
              <a:rPr lang="en-GB" altLang="en-US" dirty="0"/>
              <a:t>Keep away from direct sunlight or heat</a:t>
            </a:r>
          </a:p>
          <a:p>
            <a:pPr marL="609600" indent="-609600">
              <a:buClr>
                <a:schemeClr val="tx2"/>
              </a:buClr>
            </a:pPr>
            <a:r>
              <a:rPr lang="en-GB" altLang="en-US" dirty="0"/>
              <a:t>Separate the drugs being given into two syringe drivers </a:t>
            </a:r>
          </a:p>
          <a:p>
            <a:pPr marL="609600" indent="-609600">
              <a:buClr>
                <a:schemeClr val="tx2"/>
              </a:buClr>
            </a:pPr>
            <a:r>
              <a:rPr lang="en-US" altLang="en-US" dirty="0"/>
              <a:t>Consider once </a:t>
            </a:r>
            <a:r>
              <a:rPr lang="en-US" altLang="en-US" dirty="0" smtClean="0"/>
              <a:t>or twice daily </a:t>
            </a:r>
            <a:r>
              <a:rPr lang="en-US" altLang="en-US" dirty="0"/>
              <a:t>SC drugs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649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Syringe Pump Needle sites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altLang="en-US" dirty="0"/>
              <a:t>The best sites to use for continuous subcutaneous infusions </a:t>
            </a:r>
            <a:r>
              <a:rPr lang="en-GB" altLang="en-US" dirty="0" smtClean="0"/>
              <a:t>are:</a:t>
            </a:r>
            <a:endParaRPr lang="en-GB" altLang="en-US" dirty="0"/>
          </a:p>
          <a:p>
            <a:r>
              <a:rPr lang="en-GB" altLang="en-US" dirty="0" smtClean="0"/>
              <a:t>The </a:t>
            </a:r>
            <a:r>
              <a:rPr lang="en-GB" altLang="en-US" dirty="0"/>
              <a:t>upper chest wall below the </a:t>
            </a:r>
          </a:p>
          <a:p>
            <a:pPr>
              <a:buNone/>
            </a:pPr>
            <a:r>
              <a:rPr lang="en-GB" altLang="en-US" dirty="0"/>
              <a:t>   clavicle</a:t>
            </a:r>
          </a:p>
          <a:p>
            <a:r>
              <a:rPr lang="en-GB" altLang="en-US" dirty="0" smtClean="0"/>
              <a:t>The </a:t>
            </a:r>
            <a:r>
              <a:rPr lang="en-GB" altLang="en-US" dirty="0"/>
              <a:t>upper arm and thigh</a:t>
            </a:r>
          </a:p>
          <a:p>
            <a:r>
              <a:rPr lang="en-GB" altLang="en-US" dirty="0" smtClean="0"/>
              <a:t>The </a:t>
            </a:r>
            <a:r>
              <a:rPr lang="en-GB" altLang="en-US" dirty="0"/>
              <a:t>abdomen</a:t>
            </a:r>
          </a:p>
          <a:p>
            <a:r>
              <a:rPr lang="en-GB" altLang="en-US" dirty="0" smtClean="0"/>
              <a:t>Occasionally </a:t>
            </a:r>
            <a:r>
              <a:rPr lang="en-GB" altLang="en-US" dirty="0"/>
              <a:t>the back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10095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Syringe Pump Needle </a:t>
            </a:r>
            <a:r>
              <a:rPr lang="en-GB" dirty="0" smtClean="0"/>
              <a:t>Sites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204048"/>
          </a:xfrm>
        </p:spPr>
        <p:txBody>
          <a:bodyPr>
            <a:normAutofit fontScale="92500"/>
          </a:bodyPr>
          <a:lstStyle/>
          <a:p>
            <a:pPr marL="114284" indent="0">
              <a:lnSpc>
                <a:spcPct val="90000"/>
              </a:lnSpc>
              <a:buClr>
                <a:schemeClr val="tx2"/>
              </a:buClr>
              <a:buNone/>
            </a:pPr>
            <a:r>
              <a:rPr lang="en-GB" altLang="en-US" dirty="0" smtClean="0"/>
              <a:t>Sites to avoid are:</a:t>
            </a:r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GB" altLang="en-US" dirty="0" err="1" smtClean="0"/>
              <a:t>Lymphoedematous</a:t>
            </a:r>
            <a:r>
              <a:rPr lang="en-GB" altLang="en-US" dirty="0" smtClean="0"/>
              <a:t> </a:t>
            </a:r>
            <a:r>
              <a:rPr lang="en-GB" altLang="en-US" dirty="0"/>
              <a:t>limbs – the subcutaneous tissues are ‘waterlogged’ with lymph fluid, which would affect absorption. </a:t>
            </a:r>
            <a:r>
              <a:rPr lang="en-GB" altLang="en-US" dirty="0" smtClean="0"/>
              <a:t>There </a:t>
            </a:r>
            <a:r>
              <a:rPr lang="en-GB" altLang="en-US" dirty="0"/>
              <a:t>would also be increased risk of leakage or </a:t>
            </a:r>
            <a:r>
              <a:rPr lang="en-GB" altLang="en-US" dirty="0" smtClean="0"/>
              <a:t>infection</a:t>
            </a:r>
            <a:endParaRPr lang="en-GB" altLang="en-US" dirty="0"/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GB" altLang="en-US" dirty="0"/>
              <a:t>Any site over a bony prominence or near a </a:t>
            </a:r>
            <a:r>
              <a:rPr lang="en-GB" altLang="en-US" dirty="0" smtClean="0"/>
              <a:t>joint</a:t>
            </a:r>
            <a:endParaRPr lang="en-GB" altLang="en-US" dirty="0"/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GB" altLang="en-US" dirty="0"/>
              <a:t>The upper abdomen in a patient with an enlarged liver – there is a risk of puncturing the liver capsule</a:t>
            </a:r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GB" altLang="en-US" dirty="0"/>
              <a:t>The upper chest wall in very cachectic patients – there is a risk of causing </a:t>
            </a:r>
            <a:r>
              <a:rPr lang="en-GB" altLang="en-US" dirty="0" smtClean="0"/>
              <a:t>pneumothorax</a:t>
            </a:r>
            <a:endParaRPr lang="en-GB" altLang="en-US" dirty="0"/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GB" altLang="en-US" dirty="0"/>
              <a:t>Previous irradiated skin area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469888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Syringe Pump Needle Site Irritation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060032"/>
          </a:xfrm>
        </p:spPr>
        <p:txBody>
          <a:bodyPr>
            <a:normAutofit/>
          </a:bodyPr>
          <a:lstStyle/>
          <a:p>
            <a:r>
              <a:rPr lang="en-GB" altLang="en-US" dirty="0"/>
              <a:t>Absorption of drugs may be </a:t>
            </a:r>
            <a:r>
              <a:rPr lang="en-GB" altLang="en-US" dirty="0" smtClean="0"/>
              <a:t>impaired </a:t>
            </a:r>
            <a:r>
              <a:rPr lang="en-GB" altLang="en-US" dirty="0"/>
              <a:t>causing poor symptom </a:t>
            </a:r>
            <a:r>
              <a:rPr lang="en-GB" altLang="en-US" dirty="0" smtClean="0"/>
              <a:t>control</a:t>
            </a:r>
            <a:endParaRPr lang="en-GB" altLang="en-US" dirty="0"/>
          </a:p>
          <a:p>
            <a:pPr lvl="1">
              <a:buClr>
                <a:schemeClr val="tx2"/>
              </a:buClr>
            </a:pPr>
            <a:r>
              <a:rPr lang="en-GB" altLang="en-US" dirty="0"/>
              <a:t>Ensure needle tip is not too shallow</a:t>
            </a:r>
          </a:p>
          <a:p>
            <a:pPr lvl="1">
              <a:buClr>
                <a:schemeClr val="tx2"/>
              </a:buClr>
            </a:pPr>
            <a:r>
              <a:rPr lang="en-GB" altLang="en-US" dirty="0"/>
              <a:t>Try </a:t>
            </a:r>
            <a:r>
              <a:rPr lang="en-GB" altLang="en-US" dirty="0" err="1"/>
              <a:t>sof</a:t>
            </a:r>
            <a:r>
              <a:rPr lang="en-GB" altLang="en-US" dirty="0"/>
              <a:t>-set</a:t>
            </a:r>
          </a:p>
          <a:p>
            <a:pPr lvl="1">
              <a:buClr>
                <a:schemeClr val="tx2"/>
              </a:buClr>
            </a:pPr>
            <a:r>
              <a:rPr lang="en-GB" altLang="en-US" dirty="0"/>
              <a:t>Try a different diluent</a:t>
            </a:r>
          </a:p>
          <a:p>
            <a:pPr lvl="1">
              <a:buClr>
                <a:schemeClr val="tx2"/>
              </a:buClr>
            </a:pPr>
            <a:r>
              <a:rPr lang="en-GB" altLang="en-US" dirty="0"/>
              <a:t>Change irritant drugs to an alternative (e.g. </a:t>
            </a:r>
            <a:r>
              <a:rPr lang="en-GB" altLang="en-US" dirty="0" err="1"/>
              <a:t>cyclizine</a:t>
            </a:r>
            <a:r>
              <a:rPr lang="en-GB" altLang="en-US" dirty="0"/>
              <a:t> </a:t>
            </a:r>
            <a:r>
              <a:rPr lang="en-GB" altLang="en-US" dirty="0">
                <a:sym typeface="Wingdings" charset="2"/>
              </a:rPr>
              <a:t> haloperidol)</a:t>
            </a:r>
          </a:p>
          <a:p>
            <a:pPr lvl="1">
              <a:buClr>
                <a:schemeClr val="tx2"/>
              </a:buClr>
            </a:pPr>
            <a:r>
              <a:rPr lang="en-GB" altLang="en-US" dirty="0"/>
              <a:t>Give irritant drugs by alternative route (e.g. rectal)</a:t>
            </a:r>
          </a:p>
          <a:p>
            <a:pPr lvl="1">
              <a:buClr>
                <a:schemeClr val="tx2"/>
              </a:buClr>
            </a:pPr>
            <a:r>
              <a:rPr lang="en-GB" altLang="en-US" dirty="0"/>
              <a:t>Add dexamethasone 1mg </a:t>
            </a:r>
            <a:r>
              <a:rPr lang="en-GB" altLang="en-US" dirty="0" smtClean="0"/>
              <a:t>to pump or </a:t>
            </a:r>
            <a:r>
              <a:rPr lang="en-GB" altLang="en-US" dirty="0"/>
              <a:t>hydrocortisone cream to site</a:t>
            </a:r>
          </a:p>
          <a:p>
            <a:pPr lvl="1">
              <a:buClr>
                <a:schemeClr val="tx2"/>
              </a:buClr>
            </a:pPr>
            <a:r>
              <a:rPr lang="en-GB" altLang="en-US" dirty="0"/>
              <a:t>GTN patch over site</a:t>
            </a:r>
            <a:endParaRPr lang="en-US" alt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07421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Use of Syringe Pump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204048"/>
          </a:xfrm>
        </p:spPr>
        <p:txBody>
          <a:bodyPr/>
          <a:lstStyle/>
          <a:p>
            <a:pPr marL="114284" indent="0">
              <a:buNone/>
            </a:pPr>
            <a:r>
              <a:rPr lang="en-GB" dirty="0" smtClean="0"/>
              <a:t>Consider what drugs need to go in the syringe pump:</a:t>
            </a:r>
          </a:p>
          <a:p>
            <a:r>
              <a:rPr lang="en-GB" dirty="0" smtClean="0"/>
              <a:t>Analgesic?</a:t>
            </a:r>
          </a:p>
          <a:p>
            <a:r>
              <a:rPr lang="en-GB" dirty="0" smtClean="0"/>
              <a:t>Antiemetic?</a:t>
            </a:r>
          </a:p>
          <a:p>
            <a:r>
              <a:rPr lang="en-GB" dirty="0" smtClean="0"/>
              <a:t>Sedative?</a:t>
            </a:r>
          </a:p>
          <a:p>
            <a:r>
              <a:rPr lang="en-GB" dirty="0" smtClean="0"/>
              <a:t>Replacement for antiepileptic drugs?</a:t>
            </a:r>
          </a:p>
          <a:p>
            <a:pPr lvl="1"/>
            <a:r>
              <a:rPr lang="en-GB" dirty="0" smtClean="0"/>
              <a:t>Add </a:t>
            </a:r>
            <a:r>
              <a:rPr lang="en-GB" dirty="0"/>
              <a:t>midazolam 10mg to syringe pump (can increase up to 60mg if necessary)</a:t>
            </a:r>
          </a:p>
          <a:p>
            <a:pPr lvl="1"/>
            <a:r>
              <a:rPr lang="en-GB" dirty="0"/>
              <a:t>Ensure prn midazolam </a:t>
            </a:r>
            <a:r>
              <a:rPr lang="en-GB" dirty="0" smtClean="0"/>
              <a:t>5-10mg IM </a:t>
            </a:r>
            <a:r>
              <a:rPr lang="en-GB" dirty="0"/>
              <a:t>is also </a:t>
            </a:r>
            <a:r>
              <a:rPr lang="en-GB" dirty="0" smtClean="0"/>
              <a:t>prescribed for fitting – can be repeated after 10-20 minutes if required</a:t>
            </a:r>
            <a:endParaRPr lang="en-GB" dirty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622811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/>
          </p:cNvSpPr>
          <p:nvPr>
            <p:ph type="title"/>
          </p:nvPr>
        </p:nvSpPr>
        <p:spPr bwMode="auto">
          <a:xfrm>
            <a:off x="457859" y="273050"/>
            <a:ext cx="8236518" cy="1144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algn="l" defTabSz="914400"/>
            <a:r>
              <a:rPr lang="en-US" altLang="en-US" dirty="0" err="1" smtClean="0">
                <a:solidFill>
                  <a:srgbClr val="C00000"/>
                </a:solidFill>
                <a:sym typeface="Arial" pitchFamily="34" charset="0"/>
              </a:rPr>
              <a:t>Recognising</a:t>
            </a:r>
            <a:r>
              <a:rPr lang="en-US" altLang="en-US" dirty="0" smtClean="0">
                <a:solidFill>
                  <a:srgbClr val="C00000"/>
                </a:solidFill>
                <a:sym typeface="Arial" pitchFamily="34" charset="0"/>
              </a:rPr>
              <a:t> </a:t>
            </a:r>
            <a:r>
              <a:rPr lang="en-US" altLang="en-US" dirty="0">
                <a:solidFill>
                  <a:srgbClr val="C00000"/>
                </a:solidFill>
                <a:sym typeface="Arial" pitchFamily="34" charset="0"/>
              </a:rPr>
              <a:t>dying  </a:t>
            </a:r>
            <a:endParaRPr lang="en-US" altLang="en-US" sz="2800" dirty="0">
              <a:solidFill>
                <a:srgbClr val="C00000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body" idx="1"/>
          </p:nvPr>
        </p:nvSpPr>
        <p:spPr bwMode="auto">
          <a:xfrm>
            <a:off x="457859" y="1124744"/>
            <a:ext cx="7771741" cy="519985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algn="l">
              <a:lnSpc>
                <a:spcPct val="120000"/>
              </a:lnSpc>
            </a:pPr>
            <a:r>
              <a:rPr lang="en-US" altLang="en-US" sz="2400" dirty="0" smtClean="0"/>
              <a:t>Is very difficult!</a:t>
            </a:r>
          </a:p>
          <a:p>
            <a:pPr marL="272471" lvl="1" indent="-238125">
              <a:lnSpc>
                <a:spcPct val="120000"/>
              </a:lnSpc>
              <a:buClr>
                <a:srgbClr val="2D2D8A"/>
              </a:buClr>
              <a:buFontTx/>
              <a:buChar char="•"/>
            </a:pPr>
            <a:r>
              <a:rPr lang="en-US" altLang="en-US" dirty="0"/>
              <a:t>Important to exclude potentially reversible causes of the patient’s deterioration – sepsis, spinal cord compression, </a:t>
            </a:r>
            <a:r>
              <a:rPr lang="en-US" altLang="en-US" dirty="0" err="1"/>
              <a:t>hypercalcaemia</a:t>
            </a:r>
            <a:r>
              <a:rPr lang="en-US" altLang="en-US" dirty="0"/>
              <a:t>, pathological fracture </a:t>
            </a:r>
            <a:r>
              <a:rPr lang="en-US" altLang="en-US" dirty="0" err="1"/>
              <a:t>etc</a:t>
            </a:r>
            <a:r>
              <a:rPr lang="en-US" altLang="en-US" dirty="0"/>
              <a:t> – clues are in the history and your assessment of the </a:t>
            </a:r>
            <a:r>
              <a:rPr lang="en-US" altLang="en-US" dirty="0" smtClean="0"/>
              <a:t>patient</a:t>
            </a:r>
            <a:endParaRPr lang="en-US" altLang="en-US" sz="2400" dirty="0" smtClean="0"/>
          </a:p>
          <a:p>
            <a:pPr algn="l">
              <a:lnSpc>
                <a:spcPct val="120000"/>
              </a:lnSpc>
            </a:pPr>
            <a:r>
              <a:rPr lang="en-US" altLang="en-US" sz="2400" dirty="0" err="1" smtClean="0"/>
              <a:t>Recognising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the key signs and symptoms </a:t>
            </a:r>
            <a:r>
              <a:rPr lang="en-US" altLang="en-US" sz="2400" dirty="0" smtClean="0"/>
              <a:t>of dying is </a:t>
            </a:r>
            <a:r>
              <a:rPr lang="en-US" altLang="en-US" sz="2400" dirty="0"/>
              <a:t>an important clinical </a:t>
            </a:r>
            <a:r>
              <a:rPr lang="en-US" altLang="en-US" sz="2400" dirty="0" smtClean="0"/>
              <a:t>skill – can mimic potentially reversible problems e.g. drug side effects</a:t>
            </a:r>
            <a:endParaRPr lang="en-US" altLang="en-US" sz="2400" dirty="0"/>
          </a:p>
          <a:p>
            <a:pPr algn="l">
              <a:lnSpc>
                <a:spcPct val="120000"/>
              </a:lnSpc>
            </a:pPr>
            <a:r>
              <a:rPr lang="en-US" altLang="en-US" sz="2400" dirty="0"/>
              <a:t>The dying phase for cancer patients can sometimes be precipitous—</a:t>
            </a:r>
            <a:r>
              <a:rPr lang="en-US" altLang="en-US" sz="2400" dirty="0" err="1"/>
              <a:t>eg</a:t>
            </a:r>
            <a:r>
              <a:rPr lang="en-US" altLang="en-US" sz="2400" dirty="0"/>
              <a:t> massive </a:t>
            </a:r>
            <a:r>
              <a:rPr lang="en-US" altLang="en-US" sz="2400" dirty="0" err="1"/>
              <a:t>haemorrhage</a:t>
            </a:r>
            <a:r>
              <a:rPr lang="en-US" altLang="en-US" sz="2400" dirty="0"/>
              <a:t>—but is usually preceded by a gradual deterioration in functional </a:t>
            </a:r>
            <a:r>
              <a:rPr lang="en-US" altLang="en-US" sz="2400" dirty="0" smtClean="0"/>
              <a:t>status</a:t>
            </a:r>
            <a:endParaRPr lang="en-US" altLang="en-US" sz="2000" dirty="0" smtClean="0"/>
          </a:p>
          <a:p>
            <a:pPr marL="272471" lvl="1" indent="-238125">
              <a:lnSpc>
                <a:spcPct val="120000"/>
              </a:lnSpc>
              <a:buClr>
                <a:srgbClr val="2D2D8A"/>
              </a:buClr>
              <a:buFontTx/>
              <a:buChar char="•"/>
            </a:pPr>
            <a:r>
              <a:rPr lang="en-US" altLang="en-US" dirty="0"/>
              <a:t>This predictability of the dying phase is not always as clear in other chronic incurable </a:t>
            </a:r>
            <a:r>
              <a:rPr lang="en-US" altLang="en-US" dirty="0" smtClean="0"/>
              <a:t>diseases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80054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Stopping the syringe pump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204048"/>
          </a:xfrm>
        </p:spPr>
        <p:txBody>
          <a:bodyPr/>
          <a:lstStyle/>
          <a:p>
            <a:r>
              <a:rPr lang="en-GB" dirty="0" smtClean="0"/>
              <a:t>If the patient’s condition has stabilised and syringe pump no longer required switch back to oral medication</a:t>
            </a:r>
          </a:p>
          <a:p>
            <a:r>
              <a:rPr lang="en-GB" dirty="0" smtClean="0"/>
              <a:t>Take out the </a:t>
            </a:r>
            <a:r>
              <a:rPr lang="en-GB" dirty="0" err="1" smtClean="0"/>
              <a:t>csci</a:t>
            </a:r>
            <a:r>
              <a:rPr lang="en-GB" dirty="0" smtClean="0"/>
              <a:t> antiemetic first and give equivalent oral doses – keep the </a:t>
            </a:r>
            <a:r>
              <a:rPr lang="en-GB" dirty="0" err="1" smtClean="0"/>
              <a:t>csci</a:t>
            </a:r>
            <a:r>
              <a:rPr lang="en-GB" dirty="0" smtClean="0"/>
              <a:t> of other drugs going for 24-48 hours</a:t>
            </a:r>
          </a:p>
          <a:p>
            <a:r>
              <a:rPr lang="en-GB" dirty="0" smtClean="0"/>
              <a:t>If no vomiting, switch to oral opioid:</a:t>
            </a:r>
          </a:p>
          <a:p>
            <a:pPr lvl="1"/>
            <a:r>
              <a:rPr lang="en-GB" dirty="0" smtClean="0"/>
              <a:t>Stop the </a:t>
            </a:r>
            <a:r>
              <a:rPr lang="en-GB" dirty="0" err="1" smtClean="0"/>
              <a:t>csci</a:t>
            </a:r>
            <a:r>
              <a:rPr lang="en-GB" dirty="0" smtClean="0"/>
              <a:t> at the same time as starting MR opioid</a:t>
            </a:r>
          </a:p>
          <a:p>
            <a:pPr lvl="1"/>
            <a:r>
              <a:rPr lang="en-GB" dirty="0" smtClean="0"/>
              <a:t>Stop the </a:t>
            </a:r>
            <a:r>
              <a:rPr lang="en-GB" dirty="0" err="1" smtClean="0"/>
              <a:t>csci</a:t>
            </a:r>
            <a:r>
              <a:rPr lang="en-GB" dirty="0" smtClean="0"/>
              <a:t> 12 hours after starting fentanyl or buprenorphine patch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72524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Care in Last Days of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620000" cy="5105400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Common symptoms at end of life</a:t>
            </a:r>
          </a:p>
          <a:p>
            <a:pPr lvl="1"/>
            <a:r>
              <a:rPr lang="en-GB" dirty="0" smtClean="0"/>
              <a:t>Noisy breathing</a:t>
            </a:r>
          </a:p>
          <a:p>
            <a:pPr lvl="1"/>
            <a:r>
              <a:rPr lang="en-GB" dirty="0" smtClean="0"/>
              <a:t>Pain</a:t>
            </a:r>
          </a:p>
          <a:p>
            <a:pPr lvl="1"/>
            <a:r>
              <a:rPr lang="en-GB" dirty="0" smtClean="0"/>
              <a:t>Restlessness and agitation – terminal restlessness</a:t>
            </a:r>
          </a:p>
          <a:p>
            <a:pPr lvl="1"/>
            <a:r>
              <a:rPr lang="en-GB" dirty="0" smtClean="0"/>
              <a:t>Urinary incontinence/retention</a:t>
            </a:r>
          </a:p>
          <a:p>
            <a:pPr lvl="1"/>
            <a:r>
              <a:rPr lang="en-GB" dirty="0" smtClean="0"/>
              <a:t>Breathlessness</a:t>
            </a:r>
          </a:p>
          <a:p>
            <a:pPr lvl="1"/>
            <a:r>
              <a:rPr lang="en-GB" dirty="0" smtClean="0"/>
              <a:t>Dry, sore mouth</a:t>
            </a:r>
          </a:p>
          <a:p>
            <a:pPr lvl="1"/>
            <a:r>
              <a:rPr lang="en-GB" dirty="0" smtClean="0"/>
              <a:t>Sweating</a:t>
            </a:r>
          </a:p>
          <a:p>
            <a:pPr lvl="1"/>
            <a:r>
              <a:rPr lang="en-GB" dirty="0" smtClean="0"/>
              <a:t>Nausea and vomiting</a:t>
            </a:r>
          </a:p>
          <a:p>
            <a:pPr lvl="1"/>
            <a:r>
              <a:rPr lang="en-GB" dirty="0" smtClean="0"/>
              <a:t>Jerking, twitching</a:t>
            </a:r>
          </a:p>
          <a:p>
            <a:pPr lvl="1"/>
            <a:r>
              <a:rPr lang="en-GB" dirty="0"/>
              <a:t>C</a:t>
            </a:r>
            <a:r>
              <a:rPr lang="en-GB" dirty="0" smtClean="0"/>
              <a:t>onfusion</a:t>
            </a:r>
          </a:p>
          <a:p>
            <a:pPr lvl="1"/>
            <a:r>
              <a:rPr lang="en-GB" dirty="0" smtClean="0"/>
              <a:t>Extreme fatigue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85239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GB" altLang="en-US" dirty="0" smtClean="0"/>
              <a:t>Terminal Restlessness or anxiety?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GB" altLang="en-US" smtClean="0"/>
              <a:t>	A thorough assessment is required in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altLang="en-US" smtClean="0"/>
              <a:t>	order to manage this effectively.</a:t>
            </a:r>
          </a:p>
          <a:p>
            <a:pPr eaLnBrk="1" hangingPunct="1"/>
            <a:r>
              <a:rPr lang="en-GB" altLang="en-US" smtClean="0"/>
              <a:t>Is the patient afraid?</a:t>
            </a:r>
          </a:p>
          <a:p>
            <a:pPr eaLnBrk="1" hangingPunct="1"/>
            <a:r>
              <a:rPr lang="en-GB" altLang="en-US" smtClean="0"/>
              <a:t>Are there unresolved issues?</a:t>
            </a:r>
          </a:p>
          <a:p>
            <a:pPr eaLnBrk="1" hangingPunct="1"/>
            <a:r>
              <a:rPr lang="en-GB" altLang="en-US" smtClean="0"/>
              <a:t>Is there spiritual anguish?</a:t>
            </a:r>
          </a:p>
          <a:p>
            <a:pPr eaLnBrk="1" hangingPunct="1"/>
            <a:r>
              <a:rPr lang="en-GB" altLang="en-US" smtClean="0"/>
              <a:t>Are there physical causes which may be reversible?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34172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1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/>
      <p:bldP spid="121859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GB" altLang="en-US" dirty="0" smtClean="0"/>
              <a:t>Reversible Causes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z="2800" smtClean="0"/>
              <a:t>Hypercalcaemia</a:t>
            </a:r>
          </a:p>
          <a:p>
            <a:pPr eaLnBrk="1" hangingPunct="1"/>
            <a:r>
              <a:rPr lang="en-GB" altLang="en-US" sz="2800" smtClean="0"/>
              <a:t>Full bladder</a:t>
            </a:r>
          </a:p>
          <a:p>
            <a:pPr eaLnBrk="1" hangingPunct="1"/>
            <a:r>
              <a:rPr lang="en-GB" altLang="en-US" sz="2800" smtClean="0"/>
              <a:t>Faecal impaction</a:t>
            </a:r>
          </a:p>
          <a:p>
            <a:pPr eaLnBrk="1" hangingPunct="1"/>
            <a:r>
              <a:rPr lang="en-GB" altLang="en-US" sz="2800" smtClean="0"/>
              <a:t>Opioid toxicity</a:t>
            </a:r>
          </a:p>
          <a:p>
            <a:pPr eaLnBrk="1" hangingPunct="1"/>
            <a:r>
              <a:rPr lang="en-GB" altLang="en-US" sz="2800" smtClean="0"/>
              <a:t>Steroids</a:t>
            </a:r>
          </a:p>
          <a:p>
            <a:pPr eaLnBrk="1" hangingPunct="1"/>
            <a:r>
              <a:rPr lang="en-GB" altLang="en-US" sz="2800" smtClean="0"/>
              <a:t>Hypoxia</a:t>
            </a:r>
          </a:p>
          <a:p>
            <a:pPr eaLnBrk="1" hangingPunct="1"/>
            <a:r>
              <a:rPr lang="en-GB" altLang="en-US" sz="2800" smtClean="0"/>
              <a:t>Infection</a:t>
            </a:r>
          </a:p>
          <a:p>
            <a:pPr eaLnBrk="1" hangingPunct="1"/>
            <a:r>
              <a:rPr lang="en-GB" altLang="en-US" sz="2800" smtClean="0"/>
              <a:t>Emotional / spiritual anguish?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57742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6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6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6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6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6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6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6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6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6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6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6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6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66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6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6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6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4" grpId="0"/>
      <p:bldP spid="166915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2696"/>
            <a:ext cx="7620000" cy="936104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Terminal restlessness: management</a:t>
            </a:r>
            <a:r>
              <a:rPr lang="en-GB" altLang="en-US" sz="3200" dirty="0" smtClean="0"/>
              <a:t> </a:t>
            </a:r>
            <a:r>
              <a:rPr lang="en-GB" altLang="en-US" sz="2400" dirty="0" smtClean="0"/>
              <a:t/>
            </a:r>
            <a:br>
              <a:rPr lang="en-GB" altLang="en-US" sz="2400" dirty="0" smtClean="0"/>
            </a:br>
            <a:endParaRPr lang="en-GB" altLang="en-US" sz="2000" dirty="0" smtClean="0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776"/>
            <a:ext cx="7620000" cy="4988024"/>
          </a:xfrm>
        </p:spPr>
        <p:txBody>
          <a:bodyPr>
            <a:normAutofit/>
          </a:bodyPr>
          <a:lstStyle/>
          <a:p>
            <a:pPr lvl="1" eaLnBrk="1" hangingPunct="1"/>
            <a:r>
              <a:rPr lang="en-GB" altLang="en-US" dirty="0" smtClean="0"/>
              <a:t>Quiet well lit room</a:t>
            </a:r>
          </a:p>
          <a:p>
            <a:pPr lvl="1" eaLnBrk="1" hangingPunct="1"/>
            <a:r>
              <a:rPr lang="en-GB" altLang="en-US" dirty="0" smtClean="0"/>
              <a:t>Familiar objects</a:t>
            </a:r>
          </a:p>
          <a:p>
            <a:pPr lvl="1" eaLnBrk="1" hangingPunct="1"/>
            <a:r>
              <a:rPr lang="en-GB" altLang="en-US" dirty="0" smtClean="0"/>
              <a:t>Presence of family</a:t>
            </a:r>
          </a:p>
          <a:p>
            <a:pPr lvl="1" eaLnBrk="1" hangingPunct="1"/>
            <a:r>
              <a:rPr lang="en-GB" altLang="en-US" dirty="0" smtClean="0"/>
              <a:t>MDT support</a:t>
            </a:r>
          </a:p>
          <a:p>
            <a:pPr lvl="1" eaLnBrk="1" hangingPunct="1"/>
            <a:r>
              <a:rPr lang="en-GB" altLang="en-US" dirty="0" smtClean="0"/>
              <a:t>Clock/calendar</a:t>
            </a:r>
          </a:p>
          <a:p>
            <a:pPr lvl="1" eaLnBrk="1" hangingPunct="1"/>
            <a:r>
              <a:rPr lang="en-GB" altLang="en-US" dirty="0" smtClean="0"/>
              <a:t>Consider drug therapy </a:t>
            </a:r>
          </a:p>
          <a:p>
            <a:pPr marL="411417" lvl="1" indent="0">
              <a:buNone/>
            </a:pPr>
            <a:r>
              <a:rPr lang="en-GB" altLang="en-US" dirty="0" smtClean="0"/>
              <a:t>Sedation </a:t>
            </a:r>
            <a:r>
              <a:rPr lang="en-GB" altLang="en-US" dirty="0"/>
              <a:t>does NOT change survival </a:t>
            </a:r>
            <a:r>
              <a:rPr lang="en-GB" altLang="en-US" dirty="0" smtClean="0"/>
              <a:t>time. Terminal restlessness </a:t>
            </a:r>
            <a:r>
              <a:rPr lang="en-GB" altLang="en-US" dirty="0"/>
              <a:t>is an indicator of impending </a:t>
            </a:r>
            <a:r>
              <a:rPr lang="en-GB" altLang="en-US" dirty="0" smtClean="0"/>
              <a:t>death, sedation to manage this is </a:t>
            </a:r>
            <a:r>
              <a:rPr lang="en-GB" altLang="en-US" dirty="0"/>
              <a:t>not a cause of premature </a:t>
            </a:r>
            <a:r>
              <a:rPr lang="en-GB" altLang="en-US" dirty="0" smtClean="0"/>
              <a:t>death </a:t>
            </a:r>
            <a:endParaRPr lang="en-GB" altLang="en-US" sz="1400" dirty="0" smtClean="0"/>
          </a:p>
          <a:p>
            <a:pPr lvl="1" eaLnBrk="1" hangingPunct="1"/>
            <a:endParaRPr lang="en-GB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79395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3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6" grpId="0"/>
      <p:bldP spid="123907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Terminal restlessness: </a:t>
            </a:r>
            <a:r>
              <a:rPr lang="en-GB" altLang="en-US" dirty="0" smtClean="0"/>
              <a:t>management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7620000" cy="506003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GB" altLang="en-US" sz="2800" dirty="0" smtClean="0"/>
              <a:t>Agitation, restlessness without confusion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400" dirty="0" smtClean="0"/>
              <a:t>Midazolam 2.5mg or 5mg </a:t>
            </a:r>
            <a:r>
              <a:rPr lang="en-GB" altLang="en-US" sz="2400" dirty="0" err="1" smtClean="0"/>
              <a:t>sc</a:t>
            </a:r>
            <a:r>
              <a:rPr lang="en-GB" altLang="en-US" sz="2400" dirty="0" smtClean="0"/>
              <a:t> injection 2 hourly prn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dirty="0" smtClean="0"/>
              <a:t>Consider syringe pump if more than 3 prn doses needed in 24 hours</a:t>
            </a:r>
            <a:endParaRPr lang="en-GB" alt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GB" altLang="en-US" sz="2400" dirty="0" smtClean="0"/>
              <a:t>Midazolam </a:t>
            </a:r>
            <a:r>
              <a:rPr lang="en-GB" altLang="en-US" dirty="0" smtClean="0"/>
              <a:t>10mg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csci</a:t>
            </a:r>
            <a:r>
              <a:rPr lang="en-GB" altLang="en-US" sz="2400" dirty="0" smtClean="0"/>
              <a:t> via syringe pump – initial 24 hour dose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dirty="0" smtClean="0"/>
              <a:t>Titrate dose upwards depending on response</a:t>
            </a:r>
            <a:endParaRPr lang="en-GB" alt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GB" altLang="en-US" dirty="0" smtClean="0"/>
              <a:t>Seek advice from palliative care helpline when 24 hour syringe pump dose reaches 30mg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400" dirty="0" smtClean="0"/>
              <a:t>Alternating prn Midazolam with prn </a:t>
            </a:r>
            <a:r>
              <a:rPr lang="en-GB" altLang="en-US" sz="2400" dirty="0" err="1" smtClean="0"/>
              <a:t>Levomepromazine</a:t>
            </a:r>
            <a:r>
              <a:rPr lang="en-GB" altLang="en-US" sz="2400" dirty="0" smtClean="0"/>
              <a:t> can work well in patients not settling</a:t>
            </a:r>
          </a:p>
          <a:p>
            <a:pPr lvl="1" eaLnBrk="1" hangingPunct="1">
              <a:lnSpc>
                <a:spcPct val="90000"/>
              </a:lnSpc>
            </a:pPr>
            <a:endParaRPr lang="en-GB" altLang="en-US" sz="24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altLang="en-US" sz="2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39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Terminal restlessness: management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7620000" cy="49831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dirty="0"/>
              <a:t>Agitation, restlessness with confusion</a:t>
            </a:r>
          </a:p>
          <a:p>
            <a:pPr lvl="1">
              <a:lnSpc>
                <a:spcPct val="90000"/>
              </a:lnSpc>
            </a:pPr>
            <a:r>
              <a:rPr lang="en-GB" altLang="en-US" dirty="0" err="1"/>
              <a:t>Levomepromazine</a:t>
            </a:r>
            <a:r>
              <a:rPr lang="en-GB" altLang="en-US" dirty="0"/>
              <a:t> 6.25 – 12.5mg by </a:t>
            </a:r>
            <a:r>
              <a:rPr lang="en-GB" altLang="en-US" dirty="0" err="1"/>
              <a:t>sc</a:t>
            </a:r>
            <a:r>
              <a:rPr lang="en-GB" altLang="en-US" dirty="0"/>
              <a:t> injection </a:t>
            </a:r>
            <a:r>
              <a:rPr lang="en-GB" altLang="en-US" dirty="0" smtClean="0"/>
              <a:t>prn CPS says 4 hourly, PCF says can give 1 hourly</a:t>
            </a:r>
            <a:endParaRPr lang="en-GB" altLang="en-US" dirty="0"/>
          </a:p>
          <a:p>
            <a:pPr lvl="1">
              <a:lnSpc>
                <a:spcPct val="90000"/>
              </a:lnSpc>
            </a:pPr>
            <a:r>
              <a:rPr lang="en-GB" altLang="en-US" dirty="0" smtClean="0"/>
              <a:t>12.5-25mg </a:t>
            </a:r>
            <a:r>
              <a:rPr lang="en-GB" altLang="en-US" dirty="0"/>
              <a:t>by </a:t>
            </a:r>
            <a:r>
              <a:rPr lang="en-GB" altLang="en-US" dirty="0" err="1"/>
              <a:t>csci</a:t>
            </a:r>
            <a:r>
              <a:rPr lang="en-GB" altLang="en-US" dirty="0"/>
              <a:t> in syringe pump over 24 hours – </a:t>
            </a:r>
            <a:r>
              <a:rPr lang="en-GB" altLang="en-US" dirty="0" smtClean="0"/>
              <a:t>titrate up according to response</a:t>
            </a:r>
          </a:p>
          <a:p>
            <a:pPr lvl="1">
              <a:lnSpc>
                <a:spcPct val="90000"/>
              </a:lnSpc>
            </a:pPr>
            <a:r>
              <a:rPr lang="en-GB" altLang="en-US" dirty="0" smtClean="0"/>
              <a:t>Seek advice from palliative care helpline</a:t>
            </a:r>
          </a:p>
          <a:p>
            <a:pPr lvl="1">
              <a:lnSpc>
                <a:spcPct val="90000"/>
              </a:lnSpc>
            </a:pPr>
            <a:r>
              <a:rPr lang="en-GB" altLang="en-US" dirty="0" smtClean="0"/>
              <a:t>Can go up </a:t>
            </a:r>
            <a:r>
              <a:rPr lang="en-GB" altLang="en-US" dirty="0"/>
              <a:t>to </a:t>
            </a:r>
            <a:r>
              <a:rPr lang="en-GB" altLang="en-US" dirty="0" smtClean="0"/>
              <a:t>200mg </a:t>
            </a:r>
            <a:r>
              <a:rPr lang="en-GB" altLang="en-US" dirty="0"/>
              <a:t>if </a:t>
            </a:r>
            <a:r>
              <a:rPr lang="en-GB" altLang="en-US" dirty="0" smtClean="0"/>
              <a:t>necessary!</a:t>
            </a:r>
            <a:endParaRPr lang="en-GB" altLang="en-US" dirty="0"/>
          </a:p>
          <a:p>
            <a:pPr>
              <a:lnSpc>
                <a:spcPct val="90000"/>
              </a:lnSpc>
            </a:pPr>
            <a:r>
              <a:rPr lang="en-GB" altLang="en-US" dirty="0"/>
              <a:t>Midazolam and </a:t>
            </a:r>
            <a:r>
              <a:rPr lang="en-GB" altLang="en-US" dirty="0" err="1"/>
              <a:t>L</a:t>
            </a:r>
            <a:r>
              <a:rPr lang="en-GB" altLang="en-US" dirty="0" err="1" smtClean="0"/>
              <a:t>evomepromazine</a:t>
            </a:r>
            <a:r>
              <a:rPr lang="en-GB" altLang="en-US" dirty="0" smtClean="0"/>
              <a:t> </a:t>
            </a:r>
            <a:r>
              <a:rPr lang="en-GB" altLang="en-US" dirty="0"/>
              <a:t>together in syringe pump work </a:t>
            </a:r>
            <a:r>
              <a:rPr lang="en-GB" altLang="en-US" dirty="0" smtClean="0"/>
              <a:t>well if patient not settled on one drug</a:t>
            </a:r>
            <a:endParaRPr lang="en-GB" alt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5434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Noisy Breathing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204048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Due to a build up of secretions in the back of the throat which the patient is too weak to clear</a:t>
            </a:r>
          </a:p>
          <a:p>
            <a:r>
              <a:rPr lang="en-GB" dirty="0" smtClean="0"/>
              <a:t>Not distressing for the patient but upsets family and friends</a:t>
            </a:r>
          </a:p>
          <a:p>
            <a:r>
              <a:rPr lang="en-GB" dirty="0" smtClean="0"/>
              <a:t>Reassure patient’s family and friends</a:t>
            </a:r>
          </a:p>
          <a:p>
            <a:r>
              <a:rPr lang="en-GB" dirty="0" smtClean="0"/>
              <a:t>Give </a:t>
            </a:r>
            <a:r>
              <a:rPr lang="en-GB" dirty="0" err="1" smtClean="0"/>
              <a:t>glycopyrronium</a:t>
            </a:r>
            <a:r>
              <a:rPr lang="en-GB" dirty="0" smtClean="0"/>
              <a:t> </a:t>
            </a:r>
            <a:r>
              <a:rPr lang="en-GB" dirty="0"/>
              <a:t>200micrograms </a:t>
            </a:r>
            <a:r>
              <a:rPr lang="en-GB" dirty="0" err="1"/>
              <a:t>sc</a:t>
            </a:r>
            <a:r>
              <a:rPr lang="en-GB" dirty="0"/>
              <a:t> stat and start </a:t>
            </a:r>
            <a:r>
              <a:rPr lang="en-GB" dirty="0" err="1"/>
              <a:t>csci</a:t>
            </a:r>
            <a:r>
              <a:rPr lang="en-GB" dirty="0"/>
              <a:t> </a:t>
            </a:r>
            <a:r>
              <a:rPr lang="en-GB" dirty="0" smtClean="0"/>
              <a:t>or hyoscine </a:t>
            </a:r>
            <a:r>
              <a:rPr lang="en-GB" dirty="0" err="1" smtClean="0"/>
              <a:t>hydrobromide</a:t>
            </a:r>
            <a:r>
              <a:rPr lang="en-GB" dirty="0" smtClean="0"/>
              <a:t> 400micrograms </a:t>
            </a:r>
            <a:r>
              <a:rPr lang="en-GB" dirty="0" err="1" smtClean="0"/>
              <a:t>sc</a:t>
            </a:r>
            <a:r>
              <a:rPr lang="en-GB" dirty="0" smtClean="0"/>
              <a:t> stat</a:t>
            </a:r>
          </a:p>
          <a:p>
            <a:r>
              <a:rPr lang="en-GB" dirty="0" smtClean="0"/>
              <a:t>Remember that drugs used to dry up secretions will only affect the build up of new secretions not those already there so consider drug treatment early – don’t wait until secretions really bad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3917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Noisy Breathing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114284" indent="0">
              <a:buNone/>
            </a:pPr>
            <a:r>
              <a:rPr lang="en-GB" dirty="0" err="1"/>
              <a:t>Glycopyrronium</a:t>
            </a:r>
            <a:endParaRPr lang="en-GB" dirty="0"/>
          </a:p>
          <a:p>
            <a:r>
              <a:rPr lang="en-GB" dirty="0"/>
              <a:t>200micrograms </a:t>
            </a:r>
            <a:r>
              <a:rPr lang="en-GB" dirty="0" err="1"/>
              <a:t>sc</a:t>
            </a:r>
            <a:r>
              <a:rPr lang="en-GB" dirty="0"/>
              <a:t> stat</a:t>
            </a:r>
          </a:p>
          <a:p>
            <a:r>
              <a:rPr lang="en-GB" dirty="0"/>
              <a:t>600micrograms </a:t>
            </a:r>
            <a:r>
              <a:rPr lang="en-GB" dirty="0" err="1"/>
              <a:t>csci</a:t>
            </a:r>
            <a:endParaRPr lang="en-GB" dirty="0"/>
          </a:p>
          <a:p>
            <a:r>
              <a:rPr lang="en-GB" dirty="0"/>
              <a:t>Usual maximum dose 1200micrograms in 24 hours but can go up to 2400 micrograms if </a:t>
            </a:r>
            <a:r>
              <a:rPr lang="en-GB" dirty="0" smtClean="0"/>
              <a:t>necessary</a:t>
            </a:r>
          </a:p>
          <a:p>
            <a:r>
              <a:rPr lang="en-GB" dirty="0" smtClean="0"/>
              <a:t>Does not cause agitation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114284" indent="0">
              <a:buNone/>
            </a:pPr>
            <a:r>
              <a:rPr lang="en-GB" dirty="0"/>
              <a:t>Hyoscine </a:t>
            </a:r>
            <a:r>
              <a:rPr lang="en-GB" dirty="0" err="1"/>
              <a:t>hydrobromide</a:t>
            </a:r>
            <a:endParaRPr lang="en-GB" dirty="0"/>
          </a:p>
          <a:p>
            <a:r>
              <a:rPr lang="en-GB" dirty="0"/>
              <a:t>400micrograms </a:t>
            </a:r>
            <a:r>
              <a:rPr lang="en-GB" dirty="0" err="1"/>
              <a:t>sc</a:t>
            </a:r>
            <a:r>
              <a:rPr lang="en-GB" dirty="0"/>
              <a:t> stat</a:t>
            </a:r>
          </a:p>
          <a:p>
            <a:r>
              <a:rPr lang="en-GB" dirty="0"/>
              <a:t>1200micograms </a:t>
            </a:r>
            <a:r>
              <a:rPr lang="en-GB" dirty="0" err="1"/>
              <a:t>csci</a:t>
            </a:r>
            <a:endParaRPr lang="en-GB" dirty="0"/>
          </a:p>
          <a:p>
            <a:r>
              <a:rPr lang="en-GB" dirty="0"/>
              <a:t>Maximum dose 2400micrograms in 24 hours</a:t>
            </a:r>
          </a:p>
          <a:p>
            <a:r>
              <a:rPr lang="en-GB" dirty="0"/>
              <a:t>Can cause agitation as crosses blood/brain barrier</a:t>
            </a:r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77067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Pain in Last Days of Life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204048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Patient often already on analgesics for pain associated with underlying illness</a:t>
            </a:r>
          </a:p>
          <a:p>
            <a:r>
              <a:rPr lang="en-GB" dirty="0" smtClean="0"/>
              <a:t>When patient unable to take usual oral analgesics, convert to appropriate 24 hour </a:t>
            </a:r>
            <a:r>
              <a:rPr lang="en-GB" dirty="0" err="1" smtClean="0"/>
              <a:t>sc</a:t>
            </a:r>
            <a:r>
              <a:rPr lang="en-GB" dirty="0" smtClean="0"/>
              <a:t> dose and deliver via </a:t>
            </a:r>
            <a:r>
              <a:rPr lang="en-GB" dirty="0" err="1" smtClean="0"/>
              <a:t>csci</a:t>
            </a:r>
            <a:endParaRPr lang="en-GB" dirty="0" smtClean="0"/>
          </a:p>
          <a:p>
            <a:pPr lvl="1"/>
            <a:r>
              <a:rPr lang="en-GB" dirty="0" smtClean="0"/>
              <a:t>Add up total dose of regular (not </a:t>
            </a:r>
            <a:r>
              <a:rPr lang="en-GB" dirty="0" err="1" smtClean="0"/>
              <a:t>prns</a:t>
            </a:r>
            <a:r>
              <a:rPr lang="en-GB" dirty="0" smtClean="0"/>
              <a:t>) opioid in 24 hours</a:t>
            </a:r>
          </a:p>
          <a:p>
            <a:pPr lvl="1"/>
            <a:r>
              <a:rPr lang="en-GB" dirty="0" smtClean="0"/>
              <a:t>Divide by 2 to get the equivalent </a:t>
            </a:r>
            <a:r>
              <a:rPr lang="en-GB" dirty="0" err="1" smtClean="0"/>
              <a:t>sc</a:t>
            </a:r>
            <a:r>
              <a:rPr lang="en-GB" dirty="0" smtClean="0"/>
              <a:t> 24 hour dose</a:t>
            </a:r>
          </a:p>
          <a:p>
            <a:pPr lvl="1"/>
            <a:r>
              <a:rPr lang="en-GB" dirty="0" smtClean="0"/>
              <a:t>If pain controlled, put this dose in the pump to start when the next oral dose would be due (or within 4 hours)</a:t>
            </a:r>
          </a:p>
          <a:p>
            <a:pPr lvl="1"/>
            <a:r>
              <a:rPr lang="en-GB" dirty="0" smtClean="0"/>
              <a:t>If pain not controlled, increase the dose by 25-50% and put this new dose in the pump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341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dirty="0" err="1" smtClean="0">
                <a:solidFill>
                  <a:srgbClr val="C00000"/>
                </a:solidFill>
                <a:sym typeface="Arial" pitchFamily="34" charset="0"/>
              </a:rPr>
              <a:t>Recognising</a:t>
            </a:r>
            <a:r>
              <a:rPr lang="en-US" altLang="en-US" dirty="0" smtClean="0">
                <a:solidFill>
                  <a:srgbClr val="C00000"/>
                </a:solidFill>
                <a:sym typeface="Arial" pitchFamily="34" charset="0"/>
              </a:rPr>
              <a:t> </a:t>
            </a:r>
            <a:r>
              <a:rPr lang="en-US" altLang="en-US" dirty="0">
                <a:solidFill>
                  <a:srgbClr val="C00000"/>
                </a:solidFill>
                <a:sym typeface="Arial" pitchFamily="34" charset="0"/>
              </a:rPr>
              <a:t>dying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502920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Deterioration in overall clinical condition</a:t>
            </a:r>
          </a:p>
          <a:p>
            <a:r>
              <a:rPr lang="en-GB" dirty="0" smtClean="0"/>
              <a:t>Reduced fluid and food intake</a:t>
            </a:r>
          </a:p>
          <a:p>
            <a:r>
              <a:rPr lang="en-GB" dirty="0" smtClean="0"/>
              <a:t>Weakness and fatigue</a:t>
            </a:r>
          </a:p>
          <a:p>
            <a:r>
              <a:rPr lang="en-GB" dirty="0" smtClean="0"/>
              <a:t>Spending more time in bed</a:t>
            </a:r>
          </a:p>
          <a:p>
            <a:r>
              <a:rPr lang="en-GB" dirty="0" smtClean="0"/>
              <a:t>Needing more help</a:t>
            </a:r>
          </a:p>
          <a:p>
            <a:r>
              <a:rPr lang="en-GB" dirty="0" smtClean="0"/>
              <a:t>Changes in consciousness levels</a:t>
            </a:r>
          </a:p>
          <a:p>
            <a:r>
              <a:rPr lang="en-GB" dirty="0" smtClean="0"/>
              <a:t>Extent of disease (scan reports, oncology letters </a:t>
            </a:r>
            <a:r>
              <a:rPr lang="en-GB" dirty="0" err="1" smtClean="0"/>
              <a:t>etc</a:t>
            </a:r>
            <a:r>
              <a:rPr lang="en-GB" dirty="0" smtClean="0"/>
              <a:t>)</a:t>
            </a:r>
          </a:p>
          <a:p>
            <a:r>
              <a:rPr lang="en-GB" dirty="0" smtClean="0"/>
              <a:t>Some assessment tools may help – Australia Modified </a:t>
            </a:r>
            <a:r>
              <a:rPr lang="en-GB" dirty="0" err="1" smtClean="0"/>
              <a:t>Karnofsky</a:t>
            </a:r>
            <a:r>
              <a:rPr lang="en-GB" dirty="0" smtClean="0"/>
              <a:t> Performance Status (AKPS)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02005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Pain in Last Days of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060032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Example 1: </a:t>
            </a:r>
            <a:r>
              <a:rPr lang="en-GB" dirty="0"/>
              <a:t>patient on morphine sulphate MR 100mg </a:t>
            </a:r>
            <a:r>
              <a:rPr lang="en-GB" dirty="0" err="1"/>
              <a:t>bd</a:t>
            </a:r>
            <a:endParaRPr lang="en-GB" dirty="0"/>
          </a:p>
          <a:p>
            <a:r>
              <a:rPr lang="en-GB" dirty="0"/>
              <a:t>= 200mg/24hours oral</a:t>
            </a:r>
          </a:p>
          <a:p>
            <a:r>
              <a:rPr lang="en-GB" dirty="0"/>
              <a:t>Divide by 2 = 100mg </a:t>
            </a:r>
            <a:r>
              <a:rPr lang="en-GB" dirty="0" err="1"/>
              <a:t>sc</a:t>
            </a:r>
            <a:r>
              <a:rPr lang="en-GB" dirty="0"/>
              <a:t> dose in 24 hours</a:t>
            </a:r>
          </a:p>
          <a:p>
            <a:r>
              <a:rPr lang="en-GB" dirty="0"/>
              <a:t>If patient’s pain is controlled put 100mg morphine in syringe pump</a:t>
            </a:r>
          </a:p>
          <a:p>
            <a:r>
              <a:rPr lang="en-GB" dirty="0"/>
              <a:t>If patient in pain, increase dose by </a:t>
            </a:r>
            <a:r>
              <a:rPr lang="en-GB" dirty="0" smtClean="0"/>
              <a:t>25-50</a:t>
            </a:r>
            <a:r>
              <a:rPr lang="en-GB" dirty="0"/>
              <a:t>% depending on how many prn doses </a:t>
            </a:r>
            <a:r>
              <a:rPr lang="en-GB" dirty="0" smtClean="0"/>
              <a:t>used</a:t>
            </a:r>
          </a:p>
          <a:p>
            <a:r>
              <a:rPr lang="en-GB" dirty="0" smtClean="0"/>
              <a:t>Start syringe pump with morphine sulphate at the time the oral MR dose is due</a:t>
            </a:r>
          </a:p>
          <a:p>
            <a:r>
              <a:rPr lang="en-GB" dirty="0" smtClean="0"/>
              <a:t>Recalculate the prn </a:t>
            </a:r>
            <a:r>
              <a:rPr lang="en-GB" dirty="0" err="1" smtClean="0"/>
              <a:t>sc</a:t>
            </a:r>
            <a:r>
              <a:rPr lang="en-GB" dirty="0" smtClean="0"/>
              <a:t> morphine dose (1/6 of 24 hour dose)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18794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Pain in Last Days of Life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204048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Patient already on Fentanyl or Buprenorphine patch for pain associated with underlying illness</a:t>
            </a:r>
          </a:p>
          <a:p>
            <a:r>
              <a:rPr lang="en-GB" dirty="0" smtClean="0"/>
              <a:t>When patient in pain and needing to take frequent prn doses of IR morphine or oxycodone, increasing the patch dose will take too long to ‘kick in’</a:t>
            </a:r>
          </a:p>
          <a:p>
            <a:r>
              <a:rPr lang="en-GB" dirty="0" smtClean="0"/>
              <a:t>Deliver additional regular opioid via a syringe pump </a:t>
            </a:r>
          </a:p>
          <a:p>
            <a:r>
              <a:rPr lang="en-GB" dirty="0" smtClean="0"/>
              <a:t>Keep the patch on and remember to change it when due</a:t>
            </a:r>
          </a:p>
          <a:p>
            <a:r>
              <a:rPr lang="en-GB" dirty="0" smtClean="0"/>
              <a:t>Put 25-50% of the patch morphine or oxycodone equivalent dose in the pump depending on how many prn doses needed in 24 hours</a:t>
            </a:r>
          </a:p>
          <a:p>
            <a:r>
              <a:rPr lang="en-GB" dirty="0" smtClean="0"/>
              <a:t>Recalculate the IR opioid prn dose (patch </a:t>
            </a:r>
            <a:r>
              <a:rPr lang="en-GB" dirty="0" err="1" smtClean="0"/>
              <a:t>sc</a:t>
            </a:r>
            <a:r>
              <a:rPr lang="en-GB" dirty="0" smtClean="0"/>
              <a:t> equivalent dose + pump dose divided by 6 = prn </a:t>
            </a:r>
            <a:r>
              <a:rPr lang="en-GB" dirty="0" err="1" smtClean="0"/>
              <a:t>sc</a:t>
            </a:r>
            <a:r>
              <a:rPr lang="en-GB" dirty="0" smtClean="0"/>
              <a:t> dose x 2 for oral dose)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71163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Pain in Last Days of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132040"/>
          </a:xfrm>
        </p:spPr>
        <p:txBody>
          <a:bodyPr>
            <a:normAutofit/>
          </a:bodyPr>
          <a:lstStyle/>
          <a:p>
            <a:r>
              <a:rPr lang="en-GB" dirty="0" smtClean="0"/>
              <a:t>Example 2:</a:t>
            </a:r>
          </a:p>
          <a:p>
            <a:r>
              <a:rPr lang="en-GB" dirty="0" smtClean="0"/>
              <a:t>Patient is on fentanyl ‘25’ patch and prn oral morphine IR 10mg</a:t>
            </a:r>
          </a:p>
          <a:p>
            <a:r>
              <a:rPr lang="en-GB" dirty="0" smtClean="0"/>
              <a:t>If pain controlled, morphine in syringe pump not needed – continue with fentanyl patch and prn </a:t>
            </a:r>
            <a:r>
              <a:rPr lang="en-GB" dirty="0" err="1" smtClean="0"/>
              <a:t>sc</a:t>
            </a:r>
            <a:r>
              <a:rPr lang="en-GB" dirty="0" smtClean="0"/>
              <a:t> morphine  (half of oral dose)</a:t>
            </a:r>
          </a:p>
          <a:p>
            <a:r>
              <a:rPr lang="en-GB" dirty="0" smtClean="0"/>
              <a:t>If pain not controlled, keep the fentanyl patch on, calculate the equivalent dose of </a:t>
            </a:r>
            <a:r>
              <a:rPr lang="en-GB" dirty="0" err="1" smtClean="0"/>
              <a:t>sc</a:t>
            </a:r>
            <a:r>
              <a:rPr lang="en-GB" dirty="0" smtClean="0"/>
              <a:t> morphine and put 25-50% of this dose in the syringe pump</a:t>
            </a:r>
          </a:p>
          <a:p>
            <a:r>
              <a:rPr lang="en-GB" dirty="0" smtClean="0"/>
              <a:t>Recalculate the prn dose of morphine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67994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Pain in Last Days of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204048"/>
          </a:xfrm>
        </p:spPr>
        <p:txBody>
          <a:bodyPr>
            <a:normAutofit/>
          </a:bodyPr>
          <a:lstStyle/>
          <a:p>
            <a:r>
              <a:rPr lang="en-GB" dirty="0" smtClean="0"/>
              <a:t>Fentanyl ‘25’ patch = 60mg oral morphine in 24 hours</a:t>
            </a:r>
          </a:p>
          <a:p>
            <a:r>
              <a:rPr lang="en-GB" dirty="0" smtClean="0"/>
              <a:t>Divide by 2 = 30mg </a:t>
            </a:r>
            <a:r>
              <a:rPr lang="en-GB" dirty="0" err="1" smtClean="0"/>
              <a:t>sc</a:t>
            </a:r>
            <a:r>
              <a:rPr lang="en-GB" dirty="0" smtClean="0"/>
              <a:t> morphine in 24 hours</a:t>
            </a:r>
          </a:p>
          <a:p>
            <a:r>
              <a:rPr lang="en-GB" dirty="0" smtClean="0"/>
              <a:t>Patient needed 3 prn doses in previous 24 hours</a:t>
            </a:r>
          </a:p>
          <a:p>
            <a:r>
              <a:rPr lang="en-GB" dirty="0" smtClean="0"/>
              <a:t>Therefore put approx. 1/3 of  24 hours </a:t>
            </a:r>
            <a:r>
              <a:rPr lang="en-GB" dirty="0" err="1" smtClean="0"/>
              <a:t>sc</a:t>
            </a:r>
            <a:r>
              <a:rPr lang="en-GB" dirty="0" smtClean="0"/>
              <a:t> dose of morphine in the syringe pump = 10mg</a:t>
            </a:r>
          </a:p>
          <a:p>
            <a:r>
              <a:rPr lang="en-GB" dirty="0" smtClean="0"/>
              <a:t>New prn dose of morphine </a:t>
            </a:r>
            <a:r>
              <a:rPr lang="en-GB" dirty="0" err="1" smtClean="0"/>
              <a:t>sc</a:t>
            </a:r>
            <a:r>
              <a:rPr lang="en-GB" dirty="0" smtClean="0"/>
              <a:t> is 30 + 10 = 40 divided by 6 = 5-7.5mg (round down or up to a sensible measurable dose)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0602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Pain in Last Days of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13204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Neuropathic analgesics will not be replaced by opioids in the syringe pump</a:t>
            </a:r>
          </a:p>
          <a:p>
            <a:r>
              <a:rPr lang="en-GB" dirty="0" smtClean="0"/>
              <a:t>Observe for signs of pain</a:t>
            </a:r>
          </a:p>
          <a:p>
            <a:r>
              <a:rPr lang="en-GB" dirty="0"/>
              <a:t>T</a:t>
            </a:r>
            <a:r>
              <a:rPr lang="en-GB" dirty="0" smtClean="0"/>
              <a:t>ake care not to mistake moaning due to terminal restlessness and agitation for pain </a:t>
            </a:r>
          </a:p>
          <a:p>
            <a:r>
              <a:rPr lang="en-GB" dirty="0" smtClean="0"/>
              <a:t>If muscle spasm may be contributing to pain, midazolam in syringe pump may help</a:t>
            </a:r>
          </a:p>
          <a:p>
            <a:r>
              <a:rPr lang="en-GB" dirty="0" smtClean="0"/>
              <a:t>If pain difficult to control seek advice from palliative care helpline (consider clonazepam in syringe pump instead of midazolam – this has a neuropathic analgesic effect separate from its sedative muscle relaxant properties)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98436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Breathlessness in last days of life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204048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Breathlessness may be a feature of the patient’s underlying condition</a:t>
            </a:r>
          </a:p>
          <a:p>
            <a:r>
              <a:rPr lang="en-GB" dirty="0" smtClean="0"/>
              <a:t>Manage in same way as breathlessness before the patient is in last days of life:</a:t>
            </a:r>
          </a:p>
          <a:p>
            <a:pPr lvl="1"/>
            <a:r>
              <a:rPr lang="en-GB" dirty="0" smtClean="0"/>
              <a:t>Opioids</a:t>
            </a:r>
          </a:p>
          <a:p>
            <a:pPr lvl="1"/>
            <a:r>
              <a:rPr lang="en-GB" dirty="0" smtClean="0"/>
              <a:t>Anxiolytics</a:t>
            </a:r>
          </a:p>
          <a:p>
            <a:pPr lvl="1"/>
            <a:r>
              <a:rPr lang="en-GB" dirty="0" smtClean="0"/>
              <a:t>Oxygen if gives comfort</a:t>
            </a:r>
          </a:p>
          <a:p>
            <a:pPr marL="411417" lvl="1" indent="0">
              <a:buNone/>
            </a:pPr>
            <a:r>
              <a:rPr lang="en-GB" dirty="0" smtClean="0"/>
              <a:t>Convert oral medication into appropriate 24 hour </a:t>
            </a:r>
            <a:r>
              <a:rPr lang="en-GB" dirty="0" err="1" smtClean="0"/>
              <a:t>sc</a:t>
            </a:r>
            <a:r>
              <a:rPr lang="en-GB" dirty="0" smtClean="0"/>
              <a:t> dose for syringe pump when patient unable to take oral medication</a:t>
            </a:r>
          </a:p>
          <a:p>
            <a:r>
              <a:rPr lang="en-GB" dirty="0" smtClean="0"/>
              <a:t>If patient very distressed by breathlessness, consider sedation with midazolam – explain rationale to patient and family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05810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Vomiting in last days of life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13204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If nausea and vomiting is a feature of the patient’s underlying condition, continue the same antiemetic if this is effective in controlling symptoms</a:t>
            </a:r>
          </a:p>
          <a:p>
            <a:r>
              <a:rPr lang="en-GB" dirty="0" smtClean="0"/>
              <a:t>If not already on </a:t>
            </a:r>
            <a:r>
              <a:rPr lang="en-GB" dirty="0" err="1" smtClean="0"/>
              <a:t>sc</a:t>
            </a:r>
            <a:r>
              <a:rPr lang="en-GB" dirty="0" smtClean="0"/>
              <a:t> antiemetic, consider adding antiemetic to syringe pump when patient no longer able to take oral</a:t>
            </a:r>
          </a:p>
          <a:p>
            <a:r>
              <a:rPr lang="en-GB" dirty="0" smtClean="0"/>
              <a:t>Don’t forget to check compatibility of antiemetic with other drugs in syringe pump</a:t>
            </a:r>
          </a:p>
          <a:p>
            <a:r>
              <a:rPr lang="en-GB" dirty="0" smtClean="0"/>
              <a:t>If patient needs a drug for terminal restlessness and vomiting, consider switching to </a:t>
            </a:r>
            <a:r>
              <a:rPr lang="en-GB" dirty="0" err="1" smtClean="0"/>
              <a:t>leveomepromazine</a:t>
            </a:r>
            <a:r>
              <a:rPr lang="en-GB" dirty="0" smtClean="0"/>
              <a:t> which will cover both symptoms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61581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617538"/>
            <a:ext cx="8332415" cy="1143000"/>
          </a:xfrm>
        </p:spPr>
        <p:txBody>
          <a:bodyPr/>
          <a:lstStyle/>
          <a:p>
            <a:pPr eaLnBrk="1" hangingPunct="1"/>
            <a:r>
              <a:rPr lang="en-GB" alt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Referral to others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3568" y="2017713"/>
            <a:ext cx="6624736" cy="4114800"/>
          </a:xfrm>
        </p:spPr>
        <p:txBody>
          <a:bodyPr/>
          <a:lstStyle/>
          <a:p>
            <a:pPr eaLnBrk="1" hangingPunct="1"/>
            <a:r>
              <a:rPr lang="en-GB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Don’t forget how helpful discussion with colleagues can be at this time</a:t>
            </a:r>
          </a:p>
          <a:p>
            <a:pPr eaLnBrk="1" hangingPunct="1"/>
            <a:r>
              <a:rPr lang="en-GB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It’s OK to phone the Palliative Care Helpline</a:t>
            </a:r>
          </a:p>
          <a:p>
            <a:pPr eaLnBrk="1" hangingPunct="1"/>
            <a:r>
              <a:rPr lang="en-GB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Consider referral to hospice if symptoms difficult to manage (as long as patient consents and is fit to transfer)</a:t>
            </a:r>
          </a:p>
          <a:p>
            <a:pPr eaLnBrk="1" hangingPunct="1"/>
            <a:endParaRPr lang="en-GB" altLang="en-US" sz="28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BDE3AA-D62E-47B4-9DB4-D99087934672}" type="slidenum">
              <a:rPr lang="en-GB" altLang="en-US" smtClean="0"/>
              <a:pPr>
                <a:defRPr/>
              </a:pPr>
              <a:t>57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599460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Core drugs at end of life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GB" dirty="0"/>
              <a:t>Core drugs to alleviate commonest symptoms</a:t>
            </a:r>
          </a:p>
          <a:p>
            <a:pPr lvl="1"/>
            <a:r>
              <a:rPr lang="en-GB" dirty="0"/>
              <a:t>Put in place so they are readily available when needed – important for people at home</a:t>
            </a:r>
          </a:p>
          <a:p>
            <a:pPr lvl="1"/>
            <a:r>
              <a:rPr lang="en-GB" dirty="0"/>
              <a:t>Morphine for pain and </a:t>
            </a:r>
            <a:r>
              <a:rPr lang="en-GB" dirty="0" smtClean="0"/>
              <a:t>breathlessness (oxycodone if this is the patient’s usual regular and/or prn opioid)</a:t>
            </a:r>
            <a:endParaRPr lang="en-GB" dirty="0"/>
          </a:p>
          <a:p>
            <a:pPr lvl="1"/>
            <a:r>
              <a:rPr lang="en-GB" dirty="0" err="1" smtClean="0"/>
              <a:t>Levomepromazine</a:t>
            </a:r>
            <a:r>
              <a:rPr lang="en-GB" dirty="0" smtClean="0"/>
              <a:t> for </a:t>
            </a:r>
            <a:r>
              <a:rPr lang="en-GB" dirty="0"/>
              <a:t>nausea and </a:t>
            </a:r>
            <a:r>
              <a:rPr lang="en-GB" dirty="0" smtClean="0"/>
              <a:t>vomiting (alternatives are </a:t>
            </a:r>
            <a:r>
              <a:rPr lang="en-GB" dirty="0" err="1" smtClean="0"/>
              <a:t>cyclizine</a:t>
            </a:r>
            <a:r>
              <a:rPr lang="en-GB" dirty="0" smtClean="0"/>
              <a:t> and haloperidol)</a:t>
            </a:r>
            <a:endParaRPr lang="en-GB" dirty="0"/>
          </a:p>
          <a:p>
            <a:pPr lvl="1"/>
            <a:r>
              <a:rPr lang="en-GB" dirty="0"/>
              <a:t>Midazolam for restlessness and </a:t>
            </a:r>
            <a:r>
              <a:rPr lang="en-GB" dirty="0" smtClean="0"/>
              <a:t>agitation (alternative is </a:t>
            </a:r>
            <a:r>
              <a:rPr lang="en-GB" dirty="0" err="1" smtClean="0"/>
              <a:t>Levomepromazine</a:t>
            </a:r>
            <a:r>
              <a:rPr lang="en-GB" dirty="0" smtClean="0"/>
              <a:t>)</a:t>
            </a:r>
            <a:endParaRPr lang="en-GB" dirty="0"/>
          </a:p>
          <a:p>
            <a:pPr lvl="1"/>
            <a:r>
              <a:rPr lang="en-GB" dirty="0" err="1" smtClean="0"/>
              <a:t>Glycopyrronium</a:t>
            </a:r>
            <a:r>
              <a:rPr lang="en-GB" dirty="0" smtClean="0"/>
              <a:t> </a:t>
            </a:r>
            <a:r>
              <a:rPr lang="en-GB" dirty="0"/>
              <a:t>for excessive </a:t>
            </a:r>
            <a:r>
              <a:rPr lang="en-GB" dirty="0" smtClean="0"/>
              <a:t>respiratory tract secretions (alternative is Hyoscine </a:t>
            </a:r>
            <a:r>
              <a:rPr lang="en-GB" dirty="0" err="1" smtClean="0"/>
              <a:t>Hydrobromide</a:t>
            </a:r>
            <a:r>
              <a:rPr lang="en-GB" dirty="0" smtClean="0"/>
              <a:t>)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33117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Anticipatory prescribing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Take home the ‘Anticipatory Prescribing for the Dying Person’ chart for future reference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88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n-GB" altLang="en-US" sz="28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en-GB" altLang="en-US" sz="28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en-GB" altLang="en-US" sz="2800" dirty="0" smtClean="0">
                <a:solidFill>
                  <a:srgbClr val="C00000"/>
                </a:solidFill>
                <a:ea typeface="Calibri" pitchFamily="34" charset="0"/>
              </a:rPr>
              <a:t>AUSTRALIA </a:t>
            </a:r>
            <a:r>
              <a:rPr lang="en-GB" altLang="en-US" sz="2800" dirty="0">
                <a:solidFill>
                  <a:srgbClr val="C00000"/>
                </a:solidFill>
                <a:ea typeface="Calibri" pitchFamily="34" charset="0"/>
              </a:rPr>
              <a:t>MODIFIED KARNOFSKY PERFORMANCE STATUS (AKPS)</a:t>
            </a:r>
            <a:r>
              <a:rPr lang="en-GB" altLang="en-US" sz="4000" dirty="0">
                <a:solidFill>
                  <a:srgbClr val="C00000"/>
                </a:solidFill>
              </a:rPr>
              <a:t/>
            </a:r>
            <a:br>
              <a:rPr lang="en-GB" altLang="en-US" sz="4000" dirty="0">
                <a:solidFill>
                  <a:srgbClr val="C00000"/>
                </a:solidFill>
              </a:rPr>
            </a:br>
            <a:endParaRPr lang="en-GB" sz="2800" dirty="0">
              <a:solidFill>
                <a:srgbClr val="C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65133"/>
              </p:ext>
            </p:extLst>
          </p:nvPr>
        </p:nvGraphicFramePr>
        <p:xfrm>
          <a:off x="539552" y="1484784"/>
          <a:ext cx="6936696" cy="46805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65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1301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833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AKPS Score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Description of performance status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13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100%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Normal, no complaints, no evidence of disease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13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90%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Able to carry on normal activity, minor signs or symptoms of disease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13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80%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Normal activity with effort, some signs or symptoms of disease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13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70%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Cares for self but unable to carry on normal activity or to do active work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13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60%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Able to care for most needs but requires occasional assistance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13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50%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Considerable assistance and frequent medical care required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13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40%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In bed more than 50% of time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13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30%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Almost completely bed bound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313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20%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Totally bedfast and requiring considerable nursing care by professionals and/or family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6833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!0%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Comatose or barely arousable, unable to care for self, requires equivalent of institutional or hospital care, disease may be progressing rapidly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313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0%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Dead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78665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Care </a:t>
            </a:r>
            <a:r>
              <a:rPr lang="en-GB" dirty="0" smtClean="0"/>
              <a:t>after Death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276056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Ensure patient’s family know what to do and who to call when the patient dies – telephone numbers </a:t>
            </a:r>
            <a:r>
              <a:rPr lang="en-GB" dirty="0" err="1" smtClean="0"/>
              <a:t>etc</a:t>
            </a:r>
            <a:endParaRPr lang="en-GB" dirty="0" smtClean="0"/>
          </a:p>
          <a:p>
            <a:r>
              <a:rPr lang="en-GB" dirty="0" smtClean="0"/>
              <a:t>Timely </a:t>
            </a:r>
            <a:r>
              <a:rPr lang="en-GB" dirty="0"/>
              <a:t>verification and certification of </a:t>
            </a:r>
            <a:r>
              <a:rPr lang="en-GB" dirty="0" smtClean="0"/>
              <a:t>death</a:t>
            </a:r>
          </a:p>
          <a:p>
            <a:r>
              <a:rPr lang="en-GB" dirty="0" smtClean="0"/>
              <a:t>If person is a tissue donor, gain consent from family and contact National Referral </a:t>
            </a:r>
            <a:r>
              <a:rPr lang="en-GB" dirty="0"/>
              <a:t>C</a:t>
            </a:r>
            <a:r>
              <a:rPr lang="en-GB" dirty="0" smtClean="0"/>
              <a:t>entre</a:t>
            </a:r>
            <a:endParaRPr lang="en-GB" dirty="0"/>
          </a:p>
          <a:p>
            <a:pPr lvl="0"/>
            <a:r>
              <a:rPr lang="en-GB" dirty="0"/>
              <a:t>Consider family/carer involvement in care after death procedures  </a:t>
            </a:r>
            <a:r>
              <a:rPr lang="en-GB" dirty="0" err="1"/>
              <a:t>e.g</a:t>
            </a:r>
            <a:r>
              <a:rPr lang="en-GB" dirty="0"/>
              <a:t> washing and dressing of deceased person</a:t>
            </a:r>
          </a:p>
          <a:p>
            <a:pPr lvl="0"/>
            <a:r>
              <a:rPr lang="en-GB" dirty="0"/>
              <a:t>Provide practical and written information about what to do after someone has died</a:t>
            </a:r>
          </a:p>
          <a:p>
            <a:pPr lvl="0"/>
            <a:r>
              <a:rPr lang="en-GB" dirty="0" smtClean="0"/>
              <a:t>Inform </a:t>
            </a:r>
            <a:r>
              <a:rPr lang="en-GB" dirty="0"/>
              <a:t>involved clinicians</a:t>
            </a:r>
          </a:p>
          <a:p>
            <a:pPr lvl="0"/>
            <a:r>
              <a:rPr lang="en-GB" dirty="0"/>
              <a:t>Inform family/carers of </a:t>
            </a:r>
            <a:r>
              <a:rPr lang="en-GB" dirty="0" smtClean="0"/>
              <a:t>bereavement support services </a:t>
            </a:r>
            <a:r>
              <a:rPr lang="en-GB" dirty="0" err="1" smtClean="0"/>
              <a:t>e.g</a:t>
            </a:r>
            <a:r>
              <a:rPr lang="en-GB" dirty="0" smtClean="0"/>
              <a:t> Hospice Bereavement Support service  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73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z="3600" dirty="0" smtClean="0">
                <a:solidFill>
                  <a:srgbClr val="C00000"/>
                </a:solidFill>
              </a:rPr>
              <a:t>References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6802"/>
            <a:ext cx="7931224" cy="4859362"/>
          </a:xfrm>
        </p:spPr>
        <p:txBody>
          <a:bodyPr/>
          <a:lstStyle/>
          <a:p>
            <a:r>
              <a:rPr lang="en-GB" dirty="0" smtClean="0"/>
              <a:t>Palliative Care Formulary 6th edition</a:t>
            </a:r>
          </a:p>
          <a:p>
            <a:r>
              <a:rPr lang="en-GB" dirty="0" smtClean="0"/>
              <a:t>BNF</a:t>
            </a:r>
          </a:p>
          <a:p>
            <a:r>
              <a:rPr lang="en-GB" dirty="0" smtClean="0"/>
              <a:t>Clinical Practice Summary, North West Coast Strategic Clinical Networks, August 2017</a:t>
            </a:r>
          </a:p>
          <a:p>
            <a:r>
              <a:rPr lang="en-GB" dirty="0" smtClean="0"/>
              <a:t>Symptom Management in Advanced Cancer 3rd Edition by Robert </a:t>
            </a:r>
            <a:r>
              <a:rPr lang="en-GB" dirty="0" err="1" smtClean="0"/>
              <a:t>Twycross</a:t>
            </a:r>
            <a:r>
              <a:rPr lang="en-GB" dirty="0" smtClean="0"/>
              <a:t> and Andrew Wilcock </a:t>
            </a:r>
          </a:p>
          <a:p>
            <a:r>
              <a:rPr lang="en-GB" dirty="0" smtClean="0"/>
              <a:t>The Syringe Driver fourth edition by Andrew </a:t>
            </a:r>
            <a:r>
              <a:rPr lang="en-GB" dirty="0" err="1" smtClean="0"/>
              <a:t>Dickman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89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dirty="0" err="1" smtClean="0">
                <a:solidFill>
                  <a:srgbClr val="C00000"/>
                </a:solidFill>
                <a:sym typeface="Arial" pitchFamily="34" charset="0"/>
              </a:rPr>
              <a:t>Recognising</a:t>
            </a:r>
            <a:r>
              <a:rPr lang="en-US" altLang="en-US" dirty="0" smtClean="0">
                <a:solidFill>
                  <a:srgbClr val="C00000"/>
                </a:solidFill>
                <a:sym typeface="Arial" pitchFamily="34" charset="0"/>
              </a:rPr>
              <a:t> </a:t>
            </a:r>
            <a:r>
              <a:rPr lang="en-US" altLang="en-US" dirty="0">
                <a:solidFill>
                  <a:srgbClr val="C00000"/>
                </a:solidFill>
                <a:sym typeface="Arial" pitchFamily="34" charset="0"/>
              </a:rPr>
              <a:t>dying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276056"/>
          </a:xfrm>
        </p:spPr>
        <p:txBody>
          <a:bodyPr>
            <a:normAutofit lnSpcReduction="10000"/>
          </a:bodyPr>
          <a:lstStyle/>
          <a:p>
            <a:pPr marL="114284" indent="0">
              <a:buNone/>
            </a:pPr>
            <a:r>
              <a:rPr lang="en-GB" dirty="0" smtClean="0"/>
              <a:t>Ask yourself:</a:t>
            </a:r>
          </a:p>
          <a:p>
            <a:pPr marL="114284" indent="0">
              <a:buNone/>
            </a:pPr>
            <a:r>
              <a:rPr lang="en-GB" dirty="0" smtClean="0"/>
              <a:t>In the context of this patients underlying disease and co-morbidities, is what I am seeing now expected?</a:t>
            </a:r>
          </a:p>
          <a:p>
            <a:r>
              <a:rPr lang="en-GB" dirty="0" smtClean="0"/>
              <a:t>YES </a:t>
            </a:r>
          </a:p>
          <a:p>
            <a:pPr lvl="1"/>
            <a:r>
              <a:rPr lang="en-GB" dirty="0" smtClean="0"/>
              <a:t>What information do I have to support this?</a:t>
            </a:r>
          </a:p>
          <a:p>
            <a:pPr lvl="2"/>
            <a:r>
              <a:rPr lang="en-GB" dirty="0" smtClean="0"/>
              <a:t>History from patient, family, EMIS record, Colleague observations/discussion, Palliative Care CNS </a:t>
            </a:r>
            <a:r>
              <a:rPr lang="en-GB" dirty="0" err="1" smtClean="0"/>
              <a:t>etc</a:t>
            </a:r>
            <a:endParaRPr lang="en-GB" dirty="0" smtClean="0"/>
          </a:p>
          <a:p>
            <a:r>
              <a:rPr lang="en-GB" dirty="0" smtClean="0"/>
              <a:t>NO</a:t>
            </a:r>
          </a:p>
          <a:p>
            <a:pPr lvl="1"/>
            <a:r>
              <a:rPr lang="en-GB" dirty="0" smtClean="0"/>
              <a:t>Is there a potentially reversible cause for what I am seeing? E.g. sepsis, MSCC, pathological fracture</a:t>
            </a:r>
          </a:p>
          <a:p>
            <a:pPr lvl="1"/>
            <a:r>
              <a:rPr lang="en-GB" dirty="0" smtClean="0"/>
              <a:t>Is transfer to hospital appropriate?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868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63538"/>
            <a:ext cx="8229600" cy="723900"/>
          </a:xfrm>
        </p:spPr>
        <p:txBody>
          <a:bodyPr/>
          <a:lstStyle/>
          <a:p>
            <a:pPr algn="l" defTabSz="914400"/>
            <a:r>
              <a:rPr lang="en-US" altLang="en-US" dirty="0" err="1" smtClean="0">
                <a:solidFill>
                  <a:srgbClr val="C00000"/>
                </a:solidFill>
              </a:rPr>
              <a:t>Recognising</a:t>
            </a:r>
            <a:r>
              <a:rPr lang="en-US" altLang="en-US" dirty="0" smtClean="0">
                <a:solidFill>
                  <a:srgbClr val="C00000"/>
                </a:solidFill>
              </a:rPr>
              <a:t> </a:t>
            </a:r>
            <a:r>
              <a:rPr lang="en-US" altLang="en-US" dirty="0">
                <a:solidFill>
                  <a:srgbClr val="C00000"/>
                </a:solidFill>
              </a:rPr>
              <a:t>dying</a:t>
            </a:r>
            <a:endParaRPr lang="en-US" altLang="en-US" sz="2000" dirty="0">
              <a:solidFill>
                <a:srgbClr val="C00000"/>
              </a:solidFill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7848600" cy="5334000"/>
          </a:xfrm>
        </p:spPr>
        <p:txBody>
          <a:bodyPr>
            <a:noAutofit/>
          </a:bodyPr>
          <a:lstStyle/>
          <a:p>
            <a:pPr marL="342900" indent="-342900">
              <a:lnSpc>
                <a:spcPct val="120000"/>
              </a:lnSpc>
              <a:spcBef>
                <a:spcPts val="700"/>
              </a:spcBef>
              <a:buClr>
                <a:srgbClr val="2D2D8A"/>
              </a:buClr>
            </a:pPr>
            <a:r>
              <a:rPr lang="en-US" altLang="en-US" sz="2400" dirty="0"/>
              <a:t>The most important element in </a:t>
            </a:r>
            <a:r>
              <a:rPr lang="en-US" altLang="en-US" sz="2400" dirty="0" err="1" smtClean="0"/>
              <a:t>recognising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dying is that the members of the multi-professional team caring for the patient agree that the patient is likely to die </a:t>
            </a:r>
            <a:r>
              <a:rPr lang="en-US" altLang="en-US" sz="2400" dirty="0" smtClean="0"/>
              <a:t>soon (GP, DN, CNS </a:t>
            </a:r>
            <a:r>
              <a:rPr lang="en-US" altLang="en-US" sz="2400" dirty="0" err="1" smtClean="0"/>
              <a:t>etc</a:t>
            </a:r>
            <a:r>
              <a:rPr lang="en-US" altLang="en-US" sz="2400" dirty="0" smtClean="0"/>
              <a:t>)</a:t>
            </a:r>
            <a:endParaRPr lang="en-US" altLang="en-US" sz="2400" dirty="0"/>
          </a:p>
          <a:p>
            <a:pPr marL="342900" indent="-342900">
              <a:lnSpc>
                <a:spcPct val="120000"/>
              </a:lnSpc>
              <a:spcBef>
                <a:spcPts val="700"/>
              </a:spcBef>
              <a:buClr>
                <a:srgbClr val="2D2D8A"/>
              </a:buClr>
            </a:pPr>
            <a:r>
              <a:rPr lang="en-US" altLang="en-US" sz="2400" dirty="0"/>
              <a:t>Disagreement may result in mixed messages and opposing goals of care resulting in poor patient management and confused </a:t>
            </a:r>
            <a:r>
              <a:rPr lang="en-US" altLang="en-US" sz="2400" dirty="0" smtClean="0"/>
              <a:t>communication</a:t>
            </a:r>
          </a:p>
          <a:p>
            <a:pPr marL="342900" indent="-342900">
              <a:lnSpc>
                <a:spcPct val="120000"/>
              </a:lnSpc>
              <a:spcBef>
                <a:spcPts val="700"/>
              </a:spcBef>
              <a:buClr>
                <a:srgbClr val="2D2D8A"/>
              </a:buClr>
            </a:pPr>
            <a:r>
              <a:rPr lang="en-US" altLang="en-US" sz="2400" dirty="0">
                <a:ea typeface="Helvetica" charset="0"/>
                <a:sym typeface="Helvetica" charset="0"/>
              </a:rPr>
              <a:t>Communication with the patient and his/her family </a:t>
            </a:r>
            <a:r>
              <a:rPr lang="en-US" altLang="en-US" sz="2400" dirty="0" smtClean="0">
                <a:ea typeface="Helvetica" charset="0"/>
                <a:sym typeface="Helvetica" charset="0"/>
              </a:rPr>
              <a:t>is </a:t>
            </a:r>
            <a:r>
              <a:rPr lang="en-US" altLang="en-US" sz="2400" dirty="0">
                <a:ea typeface="Helvetica" charset="0"/>
                <a:sym typeface="Helvetica" charset="0"/>
              </a:rPr>
              <a:t>important</a:t>
            </a:r>
          </a:p>
          <a:p>
            <a:pPr marL="342900" indent="-342900">
              <a:lnSpc>
                <a:spcPct val="120000"/>
              </a:lnSpc>
              <a:spcBef>
                <a:spcPts val="700"/>
              </a:spcBef>
              <a:buClr>
                <a:srgbClr val="2D2D8A"/>
              </a:buClr>
            </a:pPr>
            <a:endParaRPr lang="en-US" altLang="en-US" dirty="0" smtClean="0"/>
          </a:p>
          <a:p>
            <a:pPr marL="342900" indent="-342900">
              <a:lnSpc>
                <a:spcPct val="120000"/>
              </a:lnSpc>
              <a:spcBef>
                <a:spcPts val="700"/>
              </a:spcBef>
              <a:buClr>
                <a:srgbClr val="2D2D8A"/>
              </a:buClr>
            </a:pPr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0538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dirty="0" err="1" smtClean="0">
                <a:solidFill>
                  <a:srgbClr val="C00000"/>
                </a:solidFill>
              </a:rPr>
              <a:t>Recognising</a:t>
            </a:r>
            <a:r>
              <a:rPr lang="en-US" altLang="en-US" dirty="0" smtClean="0">
                <a:solidFill>
                  <a:srgbClr val="C00000"/>
                </a:solidFill>
              </a:rPr>
              <a:t> </a:t>
            </a:r>
            <a:r>
              <a:rPr lang="en-US" altLang="en-US" dirty="0">
                <a:solidFill>
                  <a:srgbClr val="C00000"/>
                </a:solidFill>
              </a:rPr>
              <a:t>dying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5029200"/>
          </a:xfrm>
        </p:spPr>
        <p:txBody>
          <a:bodyPr>
            <a:normAutofit/>
          </a:bodyPr>
          <a:lstStyle/>
          <a:p>
            <a:pPr marL="342900" indent="-342900">
              <a:spcBef>
                <a:spcPts val="600"/>
              </a:spcBef>
              <a:buClr>
                <a:srgbClr val="0BD0D9"/>
              </a:buClr>
              <a:buSzPct val="95000"/>
            </a:pPr>
            <a:r>
              <a:rPr lang="en-US" altLang="en-US" dirty="0" smtClean="0">
                <a:ea typeface="Helvetica" charset="0"/>
                <a:sym typeface="Helvetica" charset="0"/>
              </a:rPr>
              <a:t>Serious </a:t>
            </a:r>
            <a:r>
              <a:rPr lang="en-US" altLang="en-US" dirty="0">
                <a:ea typeface="Helvetica" charset="0"/>
                <a:sym typeface="Helvetica" charset="0"/>
              </a:rPr>
              <a:t>consequences of not talking about imminent death:</a:t>
            </a:r>
          </a:p>
          <a:p>
            <a:pPr marL="1011237" lvl="2" indent="-342900">
              <a:spcBef>
                <a:spcPts val="600"/>
              </a:spcBef>
              <a:buClr>
                <a:srgbClr val="0BD0D9"/>
              </a:buClr>
              <a:buSzPct val="70000"/>
            </a:pPr>
            <a:r>
              <a:rPr lang="en-US" altLang="en-US" sz="2800" dirty="0">
                <a:ea typeface="Helvetica" charset="0"/>
                <a:sym typeface="Helvetica" charset="0"/>
              </a:rPr>
              <a:t>Family is in shock</a:t>
            </a:r>
          </a:p>
          <a:p>
            <a:pPr marL="1011237" lvl="2" indent="-342900">
              <a:spcBef>
                <a:spcPts val="600"/>
              </a:spcBef>
              <a:buClr>
                <a:srgbClr val="0BD0D9"/>
              </a:buClr>
              <a:buSzPct val="70000"/>
            </a:pPr>
            <a:r>
              <a:rPr lang="en-US" altLang="en-US" sz="2800" dirty="0">
                <a:ea typeface="Helvetica" charset="0"/>
                <a:sym typeface="Helvetica" charset="0"/>
              </a:rPr>
              <a:t>Missed opportunities to say goodbye</a:t>
            </a:r>
          </a:p>
          <a:p>
            <a:pPr marL="1011237" lvl="2" indent="-342900">
              <a:spcBef>
                <a:spcPts val="600"/>
              </a:spcBef>
              <a:buClr>
                <a:srgbClr val="0BD0D9"/>
              </a:buClr>
              <a:buSzPct val="70000"/>
            </a:pPr>
            <a:r>
              <a:rPr lang="en-US" altLang="en-US" sz="2800" dirty="0">
                <a:ea typeface="Helvetica" charset="0"/>
                <a:sym typeface="Helvetica" charset="0"/>
              </a:rPr>
              <a:t>Complicated grief</a:t>
            </a:r>
          </a:p>
          <a:p>
            <a:r>
              <a:rPr lang="en-GB" dirty="0" smtClean="0"/>
              <a:t>Patient may be admitted to hospital inappropriately</a:t>
            </a:r>
          </a:p>
          <a:p>
            <a:r>
              <a:rPr lang="en-GB" dirty="0" smtClean="0"/>
              <a:t>Patient’s wishes not met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431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djacency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Adjacency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</TotalTime>
  <Words>3911</Words>
  <Application>Microsoft Office PowerPoint</Application>
  <PresentationFormat>On-screen Show (4:3)</PresentationFormat>
  <Paragraphs>473</Paragraphs>
  <Slides>61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61</vt:i4>
      </vt:variant>
    </vt:vector>
  </HeadingPairs>
  <TitlesOfParts>
    <vt:vector size="64" baseType="lpstr">
      <vt:lpstr>Adjacency</vt:lpstr>
      <vt:lpstr>1_Adjacency</vt:lpstr>
      <vt:lpstr>2_Adjacency</vt:lpstr>
      <vt:lpstr>  </vt:lpstr>
      <vt:lpstr>Learning Outcomes</vt:lpstr>
      <vt:lpstr>North West End of Life Care Model </vt:lpstr>
      <vt:lpstr>Recognising dying  </vt:lpstr>
      <vt:lpstr>Recognising dying </vt:lpstr>
      <vt:lpstr> AUSTRALIA MODIFIED KARNOFSKY PERFORMANCE STATUS (AKPS) </vt:lpstr>
      <vt:lpstr>Recognising dying </vt:lpstr>
      <vt:lpstr>Recognising dying</vt:lpstr>
      <vt:lpstr>Recognising dying</vt:lpstr>
      <vt:lpstr>Important Decisions to Make</vt:lpstr>
      <vt:lpstr>DNACPR</vt:lpstr>
      <vt:lpstr>Tissue Donation</vt:lpstr>
      <vt:lpstr>Tissue Donation</vt:lpstr>
      <vt:lpstr>PowerPoint Presentation</vt:lpstr>
      <vt:lpstr>Care in Last Days of Life</vt:lpstr>
      <vt:lpstr>PowerPoint Presentation</vt:lpstr>
      <vt:lpstr>NICE Guidance “Care of dying adults in the last days of life” December 2015 </vt:lpstr>
      <vt:lpstr>Care in Last Days of Life</vt:lpstr>
      <vt:lpstr>Care in Last Days of Life</vt:lpstr>
      <vt:lpstr>Care in Last Days of Life</vt:lpstr>
      <vt:lpstr>Use of Syringe Pump </vt:lpstr>
      <vt:lpstr>Use of Syringe Pump </vt:lpstr>
      <vt:lpstr>Syringe pump: advantages</vt:lpstr>
      <vt:lpstr>Syringe pump: advantages</vt:lpstr>
      <vt:lpstr>Syringe pump: disadvantages</vt:lpstr>
      <vt:lpstr>Prescribing csci</vt:lpstr>
      <vt:lpstr>Syringe Pump – when to start</vt:lpstr>
      <vt:lpstr>Syringe Pump – when to start</vt:lpstr>
      <vt:lpstr>Syringe Pump Drugs</vt:lpstr>
      <vt:lpstr>Syringe Pump Drugs</vt:lpstr>
      <vt:lpstr>Syringe Pump Drugs</vt:lpstr>
      <vt:lpstr>Syringe Pump Drugs: Compatibility</vt:lpstr>
      <vt:lpstr>Syringe Pump Drugs: Compatibility</vt:lpstr>
      <vt:lpstr>Syringe Pump Drugs: Precipitation</vt:lpstr>
      <vt:lpstr>Syringe Pump Drugs: Precipitation</vt:lpstr>
      <vt:lpstr>Syringe Pump Needle sites</vt:lpstr>
      <vt:lpstr>Syringe Pump Needle Sites</vt:lpstr>
      <vt:lpstr>Syringe Pump Needle Site Irritation</vt:lpstr>
      <vt:lpstr>Use of Syringe Pump</vt:lpstr>
      <vt:lpstr>Stopping the syringe pump</vt:lpstr>
      <vt:lpstr>Care in Last Days of Life</vt:lpstr>
      <vt:lpstr>Terminal Restlessness or anxiety?</vt:lpstr>
      <vt:lpstr>Reversible Causes</vt:lpstr>
      <vt:lpstr>Terminal restlessness: management  </vt:lpstr>
      <vt:lpstr>Terminal restlessness: management</vt:lpstr>
      <vt:lpstr>Terminal restlessness: management</vt:lpstr>
      <vt:lpstr>Noisy Breathing</vt:lpstr>
      <vt:lpstr>Noisy Breathing</vt:lpstr>
      <vt:lpstr>Pain in Last Days of Life</vt:lpstr>
      <vt:lpstr>Pain in Last Days of Life</vt:lpstr>
      <vt:lpstr>Pain in Last Days of Life</vt:lpstr>
      <vt:lpstr>Pain in Last Days of Life</vt:lpstr>
      <vt:lpstr>Pain in Last Days of Life</vt:lpstr>
      <vt:lpstr>Pain in Last Days of Life</vt:lpstr>
      <vt:lpstr>Breathlessness in last days of life</vt:lpstr>
      <vt:lpstr>Vomiting in last days of life</vt:lpstr>
      <vt:lpstr>Referral to others</vt:lpstr>
      <vt:lpstr>Core drugs at end of life</vt:lpstr>
      <vt:lpstr>Anticipatory prescribing</vt:lpstr>
      <vt:lpstr>Care after Death</vt:lpstr>
      <vt:lpstr>References</vt:lpstr>
    </vt:vector>
  </TitlesOfParts>
  <Company>NHS Central Lancashire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NHS Central Lancashire</dc:creator>
  <cp:lastModifiedBy>Michael MacKenzie</cp:lastModifiedBy>
  <cp:revision>78</cp:revision>
  <cp:lastPrinted>2015-07-31T14:14:07Z</cp:lastPrinted>
  <dcterms:created xsi:type="dcterms:W3CDTF">2015-05-14T13:05:54Z</dcterms:created>
  <dcterms:modified xsi:type="dcterms:W3CDTF">2018-05-10T20:43:08Z</dcterms:modified>
</cp:coreProperties>
</file>