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67" r:id="rId3"/>
    <p:sldId id="257" r:id="rId4"/>
    <p:sldId id="272" r:id="rId5"/>
    <p:sldId id="273" r:id="rId6"/>
    <p:sldId id="274" r:id="rId7"/>
    <p:sldId id="281" r:id="rId8"/>
    <p:sldId id="282" r:id="rId9"/>
    <p:sldId id="283" r:id="rId10"/>
    <p:sldId id="285" r:id="rId11"/>
    <p:sldId id="284" r:id="rId12"/>
    <p:sldId id="279" r:id="rId13"/>
    <p:sldId id="280" r:id="rId14"/>
    <p:sldId id="259" r:id="rId15"/>
    <p:sldId id="260" r:id="rId16"/>
    <p:sldId id="261" r:id="rId17"/>
    <p:sldId id="262" r:id="rId18"/>
    <p:sldId id="263" r:id="rId19"/>
    <p:sldId id="265" r:id="rId20"/>
    <p:sldId id="268" r:id="rId21"/>
    <p:sldId id="269" r:id="rId22"/>
    <p:sldId id="270" r:id="rId23"/>
    <p:sldId id="271" r:id="rId24"/>
    <p:sldId id="278" r:id="rId25"/>
    <p:sldId id="275" r:id="rId26"/>
    <p:sldId id="277" r:id="rId27"/>
    <p:sldId id="276" r:id="rId28"/>
    <p:sldId id="28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161" autoAdjust="0"/>
  </p:normalViewPr>
  <p:slideViewPr>
    <p:cSldViewPr>
      <p:cViewPr varScale="1">
        <p:scale>
          <a:sx n="72" d="100"/>
          <a:sy n="72" d="100"/>
        </p:scale>
        <p:origin x="1104" y="66"/>
      </p:cViewPr>
      <p:guideLst>
        <p:guide orient="horz" pos="2160"/>
        <p:guide pos="2880"/>
      </p:guideLst>
    </p:cSldViewPr>
  </p:slideViewPr>
  <p:notesTextViewPr>
    <p:cViewPr>
      <p:scale>
        <a:sx n="1" d="1"/>
        <a:sy n="1" d="1"/>
      </p:scale>
      <p:origin x="0" y="-5142"/>
    </p:cViewPr>
  </p:notesTextViewPr>
  <p:notesViewPr>
    <p:cSldViewPr>
      <p:cViewPr varScale="1">
        <p:scale>
          <a:sx n="82" d="100"/>
          <a:sy n="82" d="100"/>
        </p:scale>
        <p:origin x="203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319DDE-AA50-43F0-BCA5-6FCA031921DF}" type="datetimeFigureOut">
              <a:rPr lang="en-GB" smtClean="0"/>
              <a:t>05/12/2017</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18BD7B-47F4-4187-9309-D965E84F70F8}" type="slidenum">
              <a:rPr lang="en-GB" smtClean="0"/>
              <a:t>‹#›</a:t>
            </a:fld>
            <a:endParaRPr lang="en-GB"/>
          </a:p>
        </p:txBody>
      </p:sp>
    </p:spTree>
    <p:extLst>
      <p:ext uri="{BB962C8B-B14F-4D97-AF65-F5344CB8AC3E}">
        <p14:creationId xmlns:p14="http://schemas.microsoft.com/office/powerpoint/2010/main" val="660837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91DA20-6FB3-430E-99DE-C7A4CFB507B6}" type="datetimeFigureOut">
              <a:rPr lang="en-GB" smtClean="0"/>
              <a:t>05/12/2017</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935AD-4415-4209-9D86-4CA53840912D}" type="slidenum">
              <a:rPr lang="en-GB" smtClean="0"/>
              <a:t>‹#›</a:t>
            </a:fld>
            <a:endParaRPr lang="en-GB" dirty="0"/>
          </a:p>
        </p:txBody>
      </p:sp>
    </p:spTree>
    <p:extLst>
      <p:ext uri="{BB962C8B-B14F-4D97-AF65-F5344CB8AC3E}">
        <p14:creationId xmlns:p14="http://schemas.microsoft.com/office/powerpoint/2010/main" val="37842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yellowcard.mhra.gov.uk/"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a:solidFill>
                  <a:prstClr val="black"/>
                </a:solidFill>
              </a:rPr>
              <a:pPr/>
              <a:t>2</a:t>
            </a:fld>
            <a:endParaRPr lang="en-GB" dirty="0">
              <a:solidFill>
                <a:prstClr val="black"/>
              </a:solidFill>
            </a:endParaRPr>
          </a:p>
        </p:txBody>
      </p:sp>
    </p:spTree>
    <p:extLst>
      <p:ext uri="{BB962C8B-B14F-4D97-AF65-F5344CB8AC3E}">
        <p14:creationId xmlns:p14="http://schemas.microsoft.com/office/powerpoint/2010/main" val="3928697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14</a:t>
            </a:fld>
            <a:endParaRPr lang="en-GB" dirty="0"/>
          </a:p>
        </p:txBody>
      </p:sp>
    </p:spTree>
    <p:extLst>
      <p:ext uri="{BB962C8B-B14F-4D97-AF65-F5344CB8AC3E}">
        <p14:creationId xmlns:p14="http://schemas.microsoft.com/office/powerpoint/2010/main" val="1001713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15</a:t>
            </a:fld>
            <a:endParaRPr lang="en-GB" dirty="0"/>
          </a:p>
        </p:txBody>
      </p:sp>
    </p:spTree>
    <p:extLst>
      <p:ext uri="{BB962C8B-B14F-4D97-AF65-F5344CB8AC3E}">
        <p14:creationId xmlns:p14="http://schemas.microsoft.com/office/powerpoint/2010/main" val="1202150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16</a:t>
            </a:fld>
            <a:endParaRPr lang="en-GB" dirty="0"/>
          </a:p>
        </p:txBody>
      </p:sp>
    </p:spTree>
    <p:extLst>
      <p:ext uri="{BB962C8B-B14F-4D97-AF65-F5344CB8AC3E}">
        <p14:creationId xmlns:p14="http://schemas.microsoft.com/office/powerpoint/2010/main" val="42454426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17</a:t>
            </a:fld>
            <a:endParaRPr lang="en-GB" dirty="0"/>
          </a:p>
        </p:txBody>
      </p:sp>
    </p:spTree>
    <p:extLst>
      <p:ext uri="{BB962C8B-B14F-4D97-AF65-F5344CB8AC3E}">
        <p14:creationId xmlns:p14="http://schemas.microsoft.com/office/powerpoint/2010/main" val="10745420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CC935AD-4415-4209-9D86-4CA53840912D}" type="slidenum">
              <a:rPr lang="en-GB" smtClean="0"/>
              <a:t>18</a:t>
            </a:fld>
            <a:endParaRPr lang="en-GB" dirty="0"/>
          </a:p>
        </p:txBody>
      </p:sp>
    </p:spTree>
    <p:extLst>
      <p:ext uri="{BB962C8B-B14F-4D97-AF65-F5344CB8AC3E}">
        <p14:creationId xmlns:p14="http://schemas.microsoft.com/office/powerpoint/2010/main" val="2665301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19</a:t>
            </a:fld>
            <a:endParaRPr lang="en-GB" dirty="0"/>
          </a:p>
        </p:txBody>
      </p:sp>
    </p:spTree>
    <p:extLst>
      <p:ext uri="{BB962C8B-B14F-4D97-AF65-F5344CB8AC3E}">
        <p14:creationId xmlns:p14="http://schemas.microsoft.com/office/powerpoint/2010/main" val="30099796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1CC935AD-4415-4209-9D86-4CA53840912D}" type="slidenum">
              <a:rPr lang="en-GB" smtClean="0"/>
              <a:t>20</a:t>
            </a:fld>
            <a:endParaRPr lang="en-GB" dirty="0"/>
          </a:p>
        </p:txBody>
      </p:sp>
    </p:spTree>
    <p:extLst>
      <p:ext uri="{BB962C8B-B14F-4D97-AF65-F5344CB8AC3E}">
        <p14:creationId xmlns:p14="http://schemas.microsoft.com/office/powerpoint/2010/main" val="35783042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21</a:t>
            </a:fld>
            <a:endParaRPr lang="en-GB" dirty="0"/>
          </a:p>
        </p:txBody>
      </p:sp>
    </p:spTree>
    <p:extLst>
      <p:ext uri="{BB962C8B-B14F-4D97-AF65-F5344CB8AC3E}">
        <p14:creationId xmlns:p14="http://schemas.microsoft.com/office/powerpoint/2010/main" val="19196395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22</a:t>
            </a:fld>
            <a:endParaRPr lang="en-GB" dirty="0"/>
          </a:p>
        </p:txBody>
      </p:sp>
    </p:spTree>
    <p:extLst>
      <p:ext uri="{BB962C8B-B14F-4D97-AF65-F5344CB8AC3E}">
        <p14:creationId xmlns:p14="http://schemas.microsoft.com/office/powerpoint/2010/main" val="23543909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23</a:t>
            </a:fld>
            <a:endParaRPr lang="en-GB" dirty="0"/>
          </a:p>
        </p:txBody>
      </p:sp>
    </p:spTree>
    <p:extLst>
      <p:ext uri="{BB962C8B-B14F-4D97-AF65-F5344CB8AC3E}">
        <p14:creationId xmlns:p14="http://schemas.microsoft.com/office/powerpoint/2010/main" val="947683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3</a:t>
            </a:fld>
            <a:endParaRPr lang="en-GB" dirty="0"/>
          </a:p>
        </p:txBody>
      </p:sp>
    </p:spTree>
    <p:extLst>
      <p:ext uri="{BB962C8B-B14F-4D97-AF65-F5344CB8AC3E}">
        <p14:creationId xmlns:p14="http://schemas.microsoft.com/office/powerpoint/2010/main" val="25839640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baseline="0" dirty="0"/>
          </a:p>
        </p:txBody>
      </p:sp>
      <p:sp>
        <p:nvSpPr>
          <p:cNvPr id="4" name="Slide Number Placeholder 3"/>
          <p:cNvSpPr>
            <a:spLocks noGrp="1"/>
          </p:cNvSpPr>
          <p:nvPr>
            <p:ph type="sldNum" sz="quarter" idx="10"/>
          </p:nvPr>
        </p:nvSpPr>
        <p:spPr/>
        <p:txBody>
          <a:bodyPr/>
          <a:lstStyle/>
          <a:p>
            <a:fld id="{1CC935AD-4415-4209-9D86-4CA53840912D}" type="slidenum">
              <a:rPr lang="en-GB" smtClean="0"/>
              <a:t>24</a:t>
            </a:fld>
            <a:endParaRPr lang="en-GB" dirty="0"/>
          </a:p>
        </p:txBody>
      </p:sp>
    </p:spTree>
    <p:extLst>
      <p:ext uri="{BB962C8B-B14F-4D97-AF65-F5344CB8AC3E}">
        <p14:creationId xmlns:p14="http://schemas.microsoft.com/office/powerpoint/2010/main" val="38062463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25</a:t>
            </a:fld>
            <a:endParaRPr lang="en-GB" dirty="0"/>
          </a:p>
        </p:txBody>
      </p:sp>
    </p:spTree>
    <p:extLst>
      <p:ext uri="{BB962C8B-B14F-4D97-AF65-F5344CB8AC3E}">
        <p14:creationId xmlns:p14="http://schemas.microsoft.com/office/powerpoint/2010/main" val="10332808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26</a:t>
            </a:fld>
            <a:endParaRPr lang="en-GB" dirty="0"/>
          </a:p>
        </p:txBody>
      </p:sp>
    </p:spTree>
    <p:extLst>
      <p:ext uri="{BB962C8B-B14F-4D97-AF65-F5344CB8AC3E}">
        <p14:creationId xmlns:p14="http://schemas.microsoft.com/office/powerpoint/2010/main" val="2977836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Alert fatigue is a vary dangerous</a:t>
            </a:r>
            <a:r>
              <a:rPr lang="en-GB" baseline="0" dirty="0"/>
              <a:t> trap to fall in</a:t>
            </a:r>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27</a:t>
            </a:fld>
            <a:endParaRPr lang="en-GB" dirty="0"/>
          </a:p>
        </p:txBody>
      </p:sp>
    </p:spTree>
    <p:extLst>
      <p:ext uri="{BB962C8B-B14F-4D97-AF65-F5344CB8AC3E}">
        <p14:creationId xmlns:p14="http://schemas.microsoft.com/office/powerpoint/2010/main" val="2473780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5</a:t>
            </a:fld>
            <a:endParaRPr lang="en-GB" dirty="0"/>
          </a:p>
        </p:txBody>
      </p:sp>
    </p:spTree>
    <p:extLst>
      <p:ext uri="{BB962C8B-B14F-4D97-AF65-F5344CB8AC3E}">
        <p14:creationId xmlns:p14="http://schemas.microsoft.com/office/powerpoint/2010/main" val="384735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kern="1200" smtClean="0">
                <a:solidFill>
                  <a:schemeClr val="tx1"/>
                </a:solidFill>
                <a:effectLst/>
                <a:latin typeface="+mn-lt"/>
                <a:ea typeface="+mn-ea"/>
                <a:cs typeface="+mn-cs"/>
              </a:rPr>
              <a:t>What about combining an ACE inhibitor with an ARB?</a:t>
            </a:r>
          </a:p>
          <a:p>
            <a:r>
              <a:rPr lang="en-GB" sz="1200" b="0" i="0" kern="1200" dirty="0" smtClean="0">
                <a:solidFill>
                  <a:schemeClr val="tx1"/>
                </a:solidFill>
                <a:effectLst/>
                <a:latin typeface="+mn-lt"/>
                <a:ea typeface="+mn-ea"/>
                <a:cs typeface="+mn-cs"/>
              </a:rPr>
              <a:t>There are some theoretical benefits to combining an ACE inhibitor and ARB in heart failure (and other conditions), and this is increasingly seen in clinical practice. NICE says combination therapy can be used by </a:t>
            </a:r>
            <a:r>
              <a:rPr lang="en-GB" sz="1200" b="0" i="0" u="sng" kern="1200" dirty="0" smtClean="0">
                <a:solidFill>
                  <a:schemeClr val="tx1"/>
                </a:solidFill>
                <a:effectLst/>
                <a:latin typeface="+mn-lt"/>
                <a:ea typeface="+mn-ea"/>
                <a:cs typeface="+mn-cs"/>
              </a:rPr>
              <a:t>specialists</a:t>
            </a:r>
            <a:r>
              <a:rPr lang="en-GB" sz="1200" b="0" i="0" kern="1200" dirty="0" smtClean="0">
                <a:solidFill>
                  <a:schemeClr val="tx1"/>
                </a:solidFill>
                <a:effectLst/>
                <a:latin typeface="+mn-lt"/>
                <a:ea typeface="+mn-ea"/>
                <a:cs typeface="+mn-cs"/>
              </a:rPr>
              <a:t> as one option for treating heart failure.</a:t>
            </a:r>
          </a:p>
          <a:p>
            <a:r>
              <a:rPr lang="en-GB" sz="1200" b="0" i="0" kern="1200" dirty="0" smtClean="0">
                <a:solidFill>
                  <a:schemeClr val="tx1"/>
                </a:solidFill>
                <a:effectLst/>
                <a:latin typeface="+mn-lt"/>
                <a:ea typeface="+mn-ea"/>
                <a:cs typeface="+mn-cs"/>
              </a:rPr>
              <a:t>The MHRA issued a warning about using an ACE inhibitor with an ARB. The risks are hyperkalaemia, hypotension and impaired renal function (MHRA, June 2014). However, for heart failure they concluded:</a:t>
            </a:r>
          </a:p>
          <a:p>
            <a:r>
              <a:rPr lang="en-GB" sz="1200" b="0" i="0" kern="1200" dirty="0" smtClean="0">
                <a:solidFill>
                  <a:schemeClr val="tx1"/>
                </a:solidFill>
                <a:effectLst/>
                <a:latin typeface="+mn-lt"/>
                <a:ea typeface="+mn-ea"/>
                <a:cs typeface="+mn-cs"/>
              </a:rPr>
              <a:t>In heart failure, in carefully selected people, the benefits may outweigh the risks.</a:t>
            </a:r>
          </a:p>
          <a:p>
            <a:r>
              <a:rPr lang="en-GB" sz="1200" b="0" i="0" kern="1200" dirty="0" smtClean="0">
                <a:solidFill>
                  <a:schemeClr val="tx1"/>
                </a:solidFill>
                <a:effectLst/>
                <a:latin typeface="+mn-lt"/>
                <a:ea typeface="+mn-ea"/>
                <a:cs typeface="+mn-cs"/>
              </a:rPr>
              <a:t>In this situation, spironolactone/</a:t>
            </a:r>
            <a:r>
              <a:rPr lang="en-GB" sz="1200" b="0" i="0" kern="1200" dirty="0" err="1" smtClean="0">
                <a:solidFill>
                  <a:schemeClr val="tx1"/>
                </a:solidFill>
                <a:effectLst/>
                <a:latin typeface="+mn-lt"/>
                <a:ea typeface="+mn-ea"/>
                <a:cs typeface="+mn-cs"/>
              </a:rPr>
              <a:t>eplerenone</a:t>
            </a:r>
            <a:r>
              <a:rPr lang="en-GB" sz="1200" b="0" i="0" kern="1200" dirty="0" smtClean="0">
                <a:solidFill>
                  <a:schemeClr val="tx1"/>
                </a:solidFill>
                <a:effectLst/>
                <a:latin typeface="+mn-lt"/>
                <a:ea typeface="+mn-ea"/>
                <a:cs typeface="+mn-cs"/>
              </a:rPr>
              <a:t> should NOT be used.</a:t>
            </a:r>
          </a:p>
          <a:p>
            <a:r>
              <a:rPr lang="en-GB" sz="1200" b="0" i="0" kern="1200" dirty="0" smtClean="0">
                <a:solidFill>
                  <a:schemeClr val="tx1"/>
                </a:solidFill>
                <a:effectLst/>
                <a:latin typeface="+mn-lt"/>
                <a:ea typeface="+mn-ea"/>
                <a:cs typeface="+mn-cs"/>
              </a:rPr>
              <a:t>The combinations should also not be used in those with diabetic nephropathy as they are already prone to developing hyperkalaemia.</a:t>
            </a:r>
          </a:p>
          <a:p>
            <a:endParaRPr lang="en-GB" sz="1200" b="0" i="0" kern="120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Hyperkalaemia</a:t>
            </a:r>
          </a:p>
          <a:p>
            <a:r>
              <a:rPr lang="en-GB" sz="1200" b="1" i="0" kern="1200" dirty="0" smtClean="0">
                <a:solidFill>
                  <a:schemeClr val="tx1"/>
                </a:solidFill>
                <a:effectLst/>
                <a:latin typeface="+mn-lt"/>
                <a:ea typeface="+mn-ea"/>
                <a:cs typeface="+mn-cs"/>
              </a:rPr>
              <a:t>Drug dilemma: spironolactone/</a:t>
            </a:r>
            <a:r>
              <a:rPr lang="en-GB" sz="1200" b="1" i="0" kern="1200" dirty="0" err="1" smtClean="0">
                <a:solidFill>
                  <a:schemeClr val="tx1"/>
                </a:solidFill>
                <a:effectLst/>
                <a:latin typeface="+mn-lt"/>
                <a:ea typeface="+mn-ea"/>
                <a:cs typeface="+mn-cs"/>
              </a:rPr>
              <a:t>eplerenone</a:t>
            </a:r>
            <a:r>
              <a:rPr lang="en-GB" sz="1200" b="1" i="0" kern="1200" dirty="0" smtClean="0">
                <a:solidFill>
                  <a:schemeClr val="tx1"/>
                </a:solidFill>
                <a:effectLst/>
                <a:latin typeface="+mn-lt"/>
                <a:ea typeface="+mn-ea"/>
                <a:cs typeface="+mn-cs"/>
              </a:rPr>
              <a:t> with ACE inhibitors/ARBs</a:t>
            </a:r>
          </a:p>
          <a:p>
            <a:r>
              <a:rPr lang="en-GB" sz="1200" b="0" i="0" kern="1200" dirty="0" smtClean="0">
                <a:solidFill>
                  <a:schemeClr val="tx1"/>
                </a:solidFill>
                <a:effectLst/>
                <a:latin typeface="+mn-lt"/>
                <a:ea typeface="+mn-ea"/>
                <a:cs typeface="+mn-cs"/>
              </a:rPr>
              <a:t>As a result of 3 fatalities due to hyperkalaemia with concomitant spironolactone and ACE inhibitor/ARB use, the MHRA has issued the following advice (MHRA Drug Safety Update February 2016):</a:t>
            </a:r>
          </a:p>
          <a:p>
            <a:r>
              <a:rPr lang="en-GB" sz="1200" b="0" i="0" kern="1200" dirty="0" smtClean="0">
                <a:solidFill>
                  <a:schemeClr val="tx1"/>
                </a:solidFill>
                <a:effectLst/>
                <a:latin typeface="+mn-lt"/>
                <a:ea typeface="+mn-ea"/>
                <a:cs typeface="+mn-cs"/>
              </a:rPr>
              <a:t>Concomitant use of spironolactone/</a:t>
            </a:r>
            <a:r>
              <a:rPr lang="en-GB" sz="1200" b="0" i="0" kern="1200" dirty="0" err="1" smtClean="0">
                <a:solidFill>
                  <a:schemeClr val="tx1"/>
                </a:solidFill>
                <a:effectLst/>
                <a:latin typeface="+mn-lt"/>
                <a:ea typeface="+mn-ea"/>
                <a:cs typeface="+mn-cs"/>
              </a:rPr>
              <a:t>eplerenone</a:t>
            </a:r>
            <a:r>
              <a:rPr lang="en-GB" sz="1200" b="0" i="0" kern="1200" dirty="0" smtClean="0">
                <a:solidFill>
                  <a:schemeClr val="tx1"/>
                </a:solidFill>
                <a:effectLst/>
                <a:latin typeface="+mn-lt"/>
                <a:ea typeface="+mn-ea"/>
                <a:cs typeface="+mn-cs"/>
              </a:rPr>
              <a:t> with ACE inhibitors/ARBs:</a:t>
            </a:r>
          </a:p>
          <a:p>
            <a:r>
              <a:rPr lang="en-GB" sz="1200" b="1" i="0" kern="1200" dirty="0" smtClean="0">
                <a:solidFill>
                  <a:schemeClr val="tx1"/>
                </a:solidFill>
                <a:effectLst/>
                <a:latin typeface="+mn-lt"/>
                <a:ea typeface="+mn-ea"/>
                <a:cs typeface="+mn-cs"/>
              </a:rPr>
              <a:t>Increases the risk of severe hyperkalaemia, especially in patients with marked renal impairment.</a:t>
            </a:r>
          </a:p>
          <a:p>
            <a:r>
              <a:rPr lang="en-GB" sz="1200" b="1" i="0" kern="1200" dirty="0" smtClean="0">
                <a:solidFill>
                  <a:schemeClr val="tx1"/>
                </a:solidFill>
                <a:effectLst/>
                <a:latin typeface="+mn-lt"/>
                <a:ea typeface="+mn-ea"/>
                <a:cs typeface="+mn-cs"/>
              </a:rPr>
              <a:t>Should be used with caution.</a:t>
            </a:r>
          </a:p>
          <a:p>
            <a:r>
              <a:rPr lang="en-GB" sz="1200" b="1" i="0" kern="1200" dirty="0" smtClean="0">
                <a:solidFill>
                  <a:schemeClr val="tx1"/>
                </a:solidFill>
                <a:effectLst/>
                <a:latin typeface="+mn-lt"/>
                <a:ea typeface="+mn-ea"/>
                <a:cs typeface="+mn-cs"/>
              </a:rPr>
              <a:t>If it is considered essential, use the lowest effective dose of both spironolactone/</a:t>
            </a:r>
            <a:r>
              <a:rPr lang="en-GB" sz="1200" b="1" i="0" kern="1200" dirty="0" err="1" smtClean="0">
                <a:solidFill>
                  <a:schemeClr val="tx1"/>
                </a:solidFill>
                <a:effectLst/>
                <a:latin typeface="+mn-lt"/>
                <a:ea typeface="+mn-ea"/>
                <a:cs typeface="+mn-cs"/>
              </a:rPr>
              <a:t>eplerenone</a:t>
            </a:r>
            <a:r>
              <a:rPr lang="en-GB" sz="1200" b="1" i="0" kern="1200" dirty="0" smtClean="0">
                <a:solidFill>
                  <a:schemeClr val="tx1"/>
                </a:solidFill>
                <a:effectLst/>
                <a:latin typeface="+mn-lt"/>
                <a:ea typeface="+mn-ea"/>
                <a:cs typeface="+mn-cs"/>
              </a:rPr>
              <a:t> AND ACE inhibitor/ARB.</a:t>
            </a:r>
          </a:p>
          <a:p>
            <a:r>
              <a:rPr lang="en-GB" sz="1200" b="1" i="0" kern="1200" dirty="0" smtClean="0">
                <a:solidFill>
                  <a:schemeClr val="tx1"/>
                </a:solidFill>
                <a:effectLst/>
                <a:latin typeface="+mn-lt"/>
                <a:ea typeface="+mn-ea"/>
                <a:cs typeface="+mn-cs"/>
              </a:rPr>
              <a:t>Regularly monitor serum potassium and renal function</a:t>
            </a:r>
            <a:r>
              <a:rPr lang="en-GB" sz="1200" b="0" i="0" kern="1200" dirty="0" smtClean="0">
                <a:solidFill>
                  <a:schemeClr val="tx1"/>
                </a:solidFill>
                <a:effectLst/>
                <a:latin typeface="+mn-lt"/>
                <a:ea typeface="+mn-ea"/>
                <a:cs typeface="+mn-cs"/>
              </a:rPr>
              <a:t> </a:t>
            </a:r>
            <a:r>
              <a:rPr lang="en-GB" sz="1200" b="1" i="0" kern="1200" dirty="0" smtClean="0">
                <a:solidFill>
                  <a:schemeClr val="tx1"/>
                </a:solidFill>
                <a:effectLst/>
                <a:latin typeface="+mn-lt"/>
                <a:ea typeface="+mn-ea"/>
                <a:cs typeface="+mn-cs"/>
              </a:rPr>
              <a:t>and stop treatment if hyperkalaemia occurs.</a:t>
            </a:r>
            <a:r>
              <a:rPr lang="en-GB" sz="1200" b="0" i="0" kern="1200" dirty="0" smtClean="0">
                <a:solidFill>
                  <a:schemeClr val="tx1"/>
                </a:solidFill>
                <a:effectLst/>
                <a:latin typeface="+mn-lt"/>
                <a:ea typeface="+mn-ea"/>
                <a:cs typeface="+mn-cs"/>
              </a:rPr>
              <a:t> They don’t specify what ‘regularly’ means but the NHS Think Kidney campaign suggests (http://tiny.cc/GPU2016-AKI):</a:t>
            </a:r>
          </a:p>
          <a:p>
            <a:pPr lvl="1"/>
            <a:r>
              <a:rPr lang="en-GB" sz="1200" b="0" i="0" kern="1200" dirty="0" smtClean="0">
                <a:solidFill>
                  <a:schemeClr val="tx1"/>
                </a:solidFill>
                <a:effectLst/>
                <a:latin typeface="+mn-lt"/>
                <a:ea typeface="+mn-ea"/>
                <a:cs typeface="+mn-cs"/>
              </a:rPr>
              <a:t>At baseline (the SPC says do not start if potassium &gt;5)</a:t>
            </a:r>
          </a:p>
          <a:p>
            <a:pPr lvl="1"/>
            <a:r>
              <a:rPr lang="en-GB" sz="1200" b="0" i="0" kern="1200" dirty="0" smtClean="0">
                <a:solidFill>
                  <a:schemeClr val="tx1"/>
                </a:solidFill>
                <a:effectLst/>
                <a:latin typeface="+mn-lt"/>
                <a:ea typeface="+mn-ea"/>
                <a:cs typeface="+mn-cs"/>
              </a:rPr>
              <a:t>1w after initiation or up-titration</a:t>
            </a:r>
          </a:p>
          <a:p>
            <a:pPr lvl="1"/>
            <a:r>
              <a:rPr lang="en-GB" sz="1200" b="0" i="0" kern="1200" dirty="0" smtClean="0">
                <a:solidFill>
                  <a:schemeClr val="tx1"/>
                </a:solidFill>
                <a:effectLst/>
                <a:latin typeface="+mn-lt"/>
                <a:ea typeface="+mn-ea"/>
                <a:cs typeface="+mn-cs"/>
              </a:rPr>
              <a:t>Monthly for the first 3m</a:t>
            </a:r>
          </a:p>
          <a:p>
            <a:pPr lvl="1"/>
            <a:r>
              <a:rPr lang="en-GB" sz="1200" b="0" i="0" kern="1200" dirty="0" smtClean="0">
                <a:solidFill>
                  <a:schemeClr val="tx1"/>
                </a:solidFill>
                <a:effectLst/>
                <a:latin typeface="+mn-lt"/>
                <a:ea typeface="+mn-ea"/>
                <a:cs typeface="+mn-cs"/>
              </a:rPr>
              <a:t>Three monthly for a year</a:t>
            </a:r>
          </a:p>
          <a:p>
            <a:pPr lvl="1"/>
            <a:r>
              <a:rPr lang="en-GB" sz="1200" b="0" i="0" kern="1200" dirty="0" smtClean="0">
                <a:solidFill>
                  <a:schemeClr val="tx1"/>
                </a:solidFill>
                <a:effectLst/>
                <a:latin typeface="+mn-lt"/>
                <a:ea typeface="+mn-ea"/>
                <a:cs typeface="+mn-cs"/>
              </a:rPr>
              <a:t>4 monthly thereafter.</a:t>
            </a:r>
          </a:p>
          <a:p>
            <a:endParaRPr lang="en-GB" sz="1200" b="0" i="0" kern="120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Hyponatraemia</a:t>
            </a:r>
          </a:p>
          <a:p>
            <a:r>
              <a:rPr lang="en-GB" sz="1200" b="0" i="0" kern="1200" dirty="0" smtClean="0">
                <a:solidFill>
                  <a:schemeClr val="tx1"/>
                </a:solidFill>
                <a:effectLst/>
                <a:latin typeface="+mn-lt"/>
                <a:ea typeface="+mn-ea"/>
                <a:cs typeface="+mn-cs"/>
              </a:rPr>
              <a:t>ALL SSRIS CAUSE HYPONATRAEMIA</a:t>
            </a:r>
          </a:p>
          <a:p>
            <a:r>
              <a:rPr lang="en-GB" sz="1200" b="0" i="0" kern="1200" dirty="0" smtClean="0">
                <a:solidFill>
                  <a:schemeClr val="tx1"/>
                </a:solidFill>
                <a:effectLst/>
                <a:latin typeface="+mn-lt"/>
                <a:ea typeface="+mn-ea"/>
                <a:cs typeface="+mn-cs"/>
              </a:rPr>
              <a:t>SUBGROUP OF PEOPLE AT EVEN HIGHER RISK OF HYPONATRAEMIA</a:t>
            </a:r>
          </a:p>
          <a:p>
            <a:r>
              <a:rPr lang="en-GB" sz="1200" b="0" i="0" kern="1200" dirty="0" smtClean="0">
                <a:solidFill>
                  <a:schemeClr val="tx1"/>
                </a:solidFill>
                <a:effectLst/>
                <a:latin typeface="+mn-lt"/>
                <a:ea typeface="+mn-ea"/>
                <a:cs typeface="+mn-cs"/>
              </a:rPr>
              <a:t>LITTLE OLD LADIES AND THIN</a:t>
            </a:r>
          </a:p>
          <a:p>
            <a:r>
              <a:rPr lang="en-GB" sz="1200" b="0" i="0" kern="1200" dirty="0" smtClean="0">
                <a:solidFill>
                  <a:schemeClr val="tx1"/>
                </a:solidFill>
                <a:effectLst/>
                <a:latin typeface="+mn-lt"/>
                <a:ea typeface="+mn-ea"/>
                <a:cs typeface="+mn-cs"/>
              </a:rPr>
              <a:t>SO FEMALE OLDER AGE LOW BODY WEIGHT </a:t>
            </a:r>
          </a:p>
          <a:p>
            <a:r>
              <a:rPr lang="en-GB" sz="1200" b="0" i="0" kern="1200" dirty="0" smtClean="0">
                <a:solidFill>
                  <a:schemeClr val="tx1"/>
                </a:solidFill>
                <a:effectLst/>
                <a:latin typeface="+mn-lt"/>
                <a:ea typeface="+mn-ea"/>
                <a:cs typeface="+mn-cs"/>
              </a:rPr>
              <a:t>CONCOMITTANT DIURETIC USE</a:t>
            </a:r>
          </a:p>
          <a:p>
            <a:endParaRPr lang="en-GB" sz="1200" b="0" i="0" kern="1200" dirty="0" smtClean="0">
              <a:solidFill>
                <a:schemeClr val="tx1"/>
              </a:solidFill>
              <a:effectLst/>
              <a:latin typeface="+mn-lt"/>
              <a:ea typeface="+mn-ea"/>
              <a:cs typeface="+mn-cs"/>
            </a:endParaRPr>
          </a:p>
          <a:p>
            <a:pPr marL="228600" indent="-228600">
              <a:buAutoNum type="arabicPeriod"/>
            </a:pPr>
            <a:r>
              <a:rPr lang="en-GB" sz="1200" b="0" i="0" kern="1200" dirty="0" err="1" smtClean="0">
                <a:solidFill>
                  <a:schemeClr val="tx1"/>
                </a:solidFill>
                <a:effectLst/>
                <a:latin typeface="+mn-lt"/>
                <a:ea typeface="+mn-ea"/>
                <a:cs typeface="+mn-cs"/>
              </a:rPr>
              <a:t>Hydrochlorthiazide</a:t>
            </a:r>
            <a:r>
              <a:rPr lang="en-GB" sz="1200" b="0" i="0" kern="1200" dirty="0" smtClean="0">
                <a:solidFill>
                  <a:schemeClr val="tx1"/>
                </a:solidFill>
                <a:effectLst/>
                <a:latin typeface="+mn-lt"/>
                <a:ea typeface="+mn-ea"/>
                <a:cs typeface="+mn-cs"/>
              </a:rPr>
              <a:t>/</a:t>
            </a:r>
            <a:r>
              <a:rPr lang="en-GB" sz="1200" b="0" i="0" kern="1200" dirty="0" err="1" smtClean="0">
                <a:solidFill>
                  <a:schemeClr val="tx1"/>
                </a:solidFill>
                <a:effectLst/>
                <a:latin typeface="+mn-lt"/>
                <a:ea typeface="+mn-ea"/>
                <a:cs typeface="+mn-cs"/>
              </a:rPr>
              <a:t>indapamide</a:t>
            </a:r>
            <a:endParaRPr lang="en-GB" sz="1200" b="0" i="0" kern="1200" dirty="0" smtClean="0">
              <a:solidFill>
                <a:schemeClr val="tx1"/>
              </a:solidFill>
              <a:effectLst/>
              <a:latin typeface="+mn-lt"/>
              <a:ea typeface="+mn-ea"/>
              <a:cs typeface="+mn-cs"/>
            </a:endParaRPr>
          </a:p>
          <a:p>
            <a:pPr marL="228600" indent="-228600">
              <a:buAutoNum type="arabicPeriod"/>
            </a:pPr>
            <a:r>
              <a:rPr lang="en-GB" sz="1200" b="0" i="0" kern="1200" dirty="0" err="1" smtClean="0">
                <a:solidFill>
                  <a:schemeClr val="tx1"/>
                </a:solidFill>
                <a:effectLst/>
                <a:latin typeface="+mn-lt"/>
                <a:ea typeface="+mn-ea"/>
                <a:cs typeface="+mn-cs"/>
              </a:rPr>
              <a:t>Ssris</a:t>
            </a:r>
            <a:endParaRPr lang="en-GB" sz="1200" b="0" i="0" kern="1200" dirty="0" smtClean="0">
              <a:solidFill>
                <a:schemeClr val="tx1"/>
              </a:solidFill>
              <a:effectLst/>
              <a:latin typeface="+mn-lt"/>
              <a:ea typeface="+mn-ea"/>
              <a:cs typeface="+mn-cs"/>
            </a:endParaRPr>
          </a:p>
          <a:p>
            <a:pPr marL="228600" indent="-228600">
              <a:buAutoNum type="arabicPeriod"/>
            </a:pPr>
            <a:r>
              <a:rPr lang="en-GB" sz="1200" b="0" i="0" kern="1200" dirty="0" err="1" smtClean="0">
                <a:solidFill>
                  <a:schemeClr val="tx1"/>
                </a:solidFill>
                <a:effectLst/>
                <a:latin typeface="+mn-lt"/>
                <a:ea typeface="+mn-ea"/>
                <a:cs typeface="+mn-cs"/>
              </a:rPr>
              <a:t>Snris</a:t>
            </a:r>
            <a:endParaRPr lang="en-GB" sz="1200" b="0" i="0" kern="1200" dirty="0" smtClean="0">
              <a:solidFill>
                <a:schemeClr val="tx1"/>
              </a:solidFill>
              <a:effectLst/>
              <a:latin typeface="+mn-lt"/>
              <a:ea typeface="+mn-ea"/>
              <a:cs typeface="+mn-cs"/>
            </a:endParaRPr>
          </a:p>
          <a:p>
            <a:pPr marL="228600" indent="-228600">
              <a:buAutoNum type="arabicPeriod"/>
            </a:pPr>
            <a:r>
              <a:rPr lang="en-GB" sz="1200" b="0" i="0" kern="1200" dirty="0" err="1" smtClean="0">
                <a:solidFill>
                  <a:schemeClr val="tx1"/>
                </a:solidFill>
                <a:effectLst/>
                <a:latin typeface="+mn-lt"/>
                <a:ea typeface="+mn-ea"/>
                <a:cs typeface="+mn-cs"/>
              </a:rPr>
              <a:t>Nsaids</a:t>
            </a:r>
            <a:endParaRPr lang="en-GB" sz="1200" b="0" i="0" kern="1200" dirty="0" smtClean="0">
              <a:solidFill>
                <a:schemeClr val="tx1"/>
              </a:solidFill>
              <a:effectLst/>
              <a:latin typeface="+mn-lt"/>
              <a:ea typeface="+mn-ea"/>
              <a:cs typeface="+mn-cs"/>
            </a:endParaRPr>
          </a:p>
          <a:p>
            <a:pPr marL="228600" indent="-228600">
              <a:buAutoNum type="arabicPeriod"/>
            </a:pPr>
            <a:r>
              <a:rPr lang="en-GB" sz="1200" b="0" i="0" kern="1200" dirty="0" err="1" smtClean="0">
                <a:solidFill>
                  <a:schemeClr val="tx1"/>
                </a:solidFill>
                <a:effectLst/>
                <a:latin typeface="+mn-lt"/>
                <a:ea typeface="+mn-ea"/>
                <a:cs typeface="+mn-cs"/>
              </a:rPr>
              <a:t>Carbemazapine</a:t>
            </a:r>
            <a:endParaRPr lang="en-GB" sz="1200" b="0" i="0" kern="1200" dirty="0" smtClean="0">
              <a:solidFill>
                <a:schemeClr val="tx1"/>
              </a:solidFill>
              <a:effectLst/>
              <a:latin typeface="+mn-lt"/>
              <a:ea typeface="+mn-ea"/>
              <a:cs typeface="+mn-cs"/>
            </a:endParaRPr>
          </a:p>
          <a:p>
            <a:pPr marL="228600" indent="-228600">
              <a:buAutoNum type="arabicPeriod"/>
            </a:pPr>
            <a:r>
              <a:rPr lang="en-GB" sz="1200" b="0" i="0" kern="1200" dirty="0" err="1" smtClean="0">
                <a:solidFill>
                  <a:schemeClr val="tx1"/>
                </a:solidFill>
                <a:effectLst/>
                <a:latin typeface="+mn-lt"/>
                <a:ea typeface="+mn-ea"/>
                <a:cs typeface="+mn-cs"/>
              </a:rPr>
              <a:t>Mdma</a:t>
            </a:r>
            <a:r>
              <a:rPr lang="en-GB" sz="1200" b="0" i="0" kern="1200" dirty="0" smtClean="0">
                <a:solidFill>
                  <a:schemeClr val="tx1"/>
                </a:solidFill>
                <a:effectLst/>
                <a:latin typeface="+mn-lt"/>
                <a:ea typeface="+mn-ea"/>
                <a:cs typeface="+mn-cs"/>
              </a:rPr>
              <a:t> </a:t>
            </a:r>
            <a:r>
              <a:rPr lang="en-GB" sz="1200" b="0" i="0" kern="1200" dirty="0" err="1" smtClean="0">
                <a:solidFill>
                  <a:schemeClr val="tx1"/>
                </a:solidFill>
                <a:effectLst/>
                <a:latin typeface="+mn-lt"/>
                <a:ea typeface="+mn-ea"/>
                <a:cs typeface="+mn-cs"/>
              </a:rPr>
              <a:t>ecstacy</a:t>
            </a:r>
            <a:endParaRPr lang="en-GB" sz="1200" b="0" i="0" kern="1200" dirty="0" smtClean="0">
              <a:solidFill>
                <a:schemeClr val="tx1"/>
              </a:solidFill>
              <a:effectLst/>
              <a:latin typeface="+mn-lt"/>
              <a:ea typeface="+mn-ea"/>
              <a:cs typeface="+mn-cs"/>
            </a:endParaRPr>
          </a:p>
          <a:p>
            <a:pPr marL="0" indent="0">
              <a:buNone/>
            </a:pPr>
            <a:r>
              <a:rPr lang="en-GB" sz="1200" b="0" i="0" kern="1200" dirty="0" smtClean="0">
                <a:solidFill>
                  <a:schemeClr val="tx1"/>
                </a:solidFill>
                <a:effectLst/>
                <a:latin typeface="+mn-lt"/>
                <a:ea typeface="+mn-ea"/>
                <a:cs typeface="+mn-cs"/>
              </a:rPr>
              <a:t>So in the young person who comes in with seizures unexplained hyponatraemia – think about </a:t>
            </a:r>
            <a:r>
              <a:rPr lang="en-GB" sz="1200" b="0" i="0" kern="1200" dirty="0" err="1" smtClean="0">
                <a:solidFill>
                  <a:schemeClr val="tx1"/>
                </a:solidFill>
                <a:effectLst/>
                <a:latin typeface="+mn-lt"/>
                <a:ea typeface="+mn-ea"/>
                <a:cs typeface="+mn-cs"/>
              </a:rPr>
              <a:t>ecstacy</a:t>
            </a:r>
            <a:r>
              <a:rPr lang="en-GB" sz="1200" b="0" i="0" kern="1200" dirty="0" smtClean="0">
                <a:solidFill>
                  <a:schemeClr val="tx1"/>
                </a:solidFill>
                <a:effectLst/>
                <a:latin typeface="+mn-lt"/>
                <a:ea typeface="+mn-ea"/>
                <a:cs typeface="+mn-cs"/>
              </a:rPr>
              <a:t> use</a:t>
            </a:r>
          </a:p>
          <a:p>
            <a:pPr marL="0" indent="0">
              <a:buNone/>
            </a:pPr>
            <a:endParaRPr lang="en-GB" sz="1200" b="0" i="0" kern="1200" dirty="0" smtClean="0">
              <a:solidFill>
                <a:schemeClr val="tx1"/>
              </a:solidFill>
              <a:effectLst/>
              <a:latin typeface="+mn-lt"/>
              <a:ea typeface="+mn-ea"/>
              <a:cs typeface="+mn-cs"/>
            </a:endParaRPr>
          </a:p>
          <a:p>
            <a:pPr marL="0" indent="0">
              <a:buNone/>
            </a:pPr>
            <a:r>
              <a:rPr lang="en-GB" sz="1200" b="0" i="0" kern="1200" dirty="0" smtClean="0">
                <a:solidFill>
                  <a:schemeClr val="tx1"/>
                </a:solidFill>
                <a:effectLst/>
                <a:latin typeface="+mn-lt"/>
                <a:ea typeface="+mn-ea"/>
                <a:cs typeface="+mn-cs"/>
              </a:rPr>
              <a:t>Potentially severe and somewhat predictable problem</a:t>
            </a:r>
          </a:p>
          <a:p>
            <a:pPr marL="0" indent="0">
              <a:buNone/>
            </a:pPr>
            <a:endParaRPr lang="en-GB" sz="1200" b="0" i="0" kern="120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his UK-based cohort study of people aged 65–100y with depression looked at adverse events by class of antidepressant used (SSRI, tricyclic, other). Follow-up was over 5y on average. Obviously, because this was an observational cohort trial there may have been good clinical reasons for se2lecting one drug over another, which may affect the outcomes, but nevertheless this study reveals some interesting results (BMJ 2011;343:d4551):</a:t>
            </a:r>
          </a:p>
          <a:p>
            <a:r>
              <a:rPr lang="en-GB" sz="1200" b="0" i="0" kern="1200" dirty="0" smtClean="0">
                <a:solidFill>
                  <a:schemeClr val="tx1"/>
                </a:solidFill>
                <a:effectLst/>
                <a:latin typeface="+mn-lt"/>
                <a:ea typeface="+mn-ea"/>
                <a:cs typeface="+mn-cs"/>
              </a:rPr>
              <a:t>SSRIs were associated with the highest risk of falls and hyponatraemia.</a:t>
            </a:r>
          </a:p>
          <a:p>
            <a:pPr marL="0" indent="0">
              <a:buNone/>
            </a:pPr>
            <a:endParaRPr lang="en-GB" sz="1200" b="0" i="0" kern="1200" dirty="0" smtClean="0">
              <a:solidFill>
                <a:schemeClr val="tx1"/>
              </a:solidFill>
              <a:effectLst/>
              <a:latin typeface="+mn-lt"/>
              <a:ea typeface="+mn-ea"/>
              <a:cs typeface="+mn-cs"/>
            </a:endParaRPr>
          </a:p>
          <a:p>
            <a:pPr marL="0" indent="0">
              <a:buNone/>
            </a:pPr>
            <a:endParaRPr lang="en-GB" sz="1200" b="0" i="0" kern="1200" dirty="0" smtClean="0">
              <a:solidFill>
                <a:schemeClr val="tx1"/>
              </a:solidFill>
              <a:effectLst/>
              <a:latin typeface="+mn-lt"/>
              <a:ea typeface="+mn-ea"/>
              <a:cs typeface="+mn-cs"/>
            </a:endParaRPr>
          </a:p>
          <a:p>
            <a:endParaRPr lang="en-GB" sz="1200" b="0" i="0" kern="120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CNS depression</a:t>
            </a:r>
          </a:p>
          <a:p>
            <a:r>
              <a:rPr lang="en-GB" sz="1200" b="0" i="0" kern="1200" dirty="0" smtClean="0">
                <a:solidFill>
                  <a:schemeClr val="tx1"/>
                </a:solidFill>
                <a:effectLst/>
                <a:latin typeface="+mn-lt"/>
                <a:ea typeface="+mn-ea"/>
                <a:cs typeface="+mn-cs"/>
              </a:rPr>
              <a:t>Article citation: Drug Safety Update volume 11, issue 3; October 2017: 2.</a:t>
            </a:r>
          </a:p>
          <a:p>
            <a:pPr fontAlgn="base"/>
            <a:r>
              <a:rPr lang="en-GB" sz="1200" b="1" i="0" kern="1200" dirty="0" smtClean="0">
                <a:solidFill>
                  <a:schemeClr val="tx1"/>
                </a:solidFill>
                <a:effectLst/>
                <a:latin typeface="+mn-lt"/>
                <a:ea typeface="+mn-ea"/>
                <a:cs typeface="+mn-cs"/>
              </a:rPr>
              <a:t>MHRA Advice for healthcare professionals:</a:t>
            </a:r>
          </a:p>
          <a:p>
            <a:r>
              <a:rPr lang="en-GB" sz="1200" b="0" i="0" kern="1200" dirty="0" smtClean="0">
                <a:solidFill>
                  <a:schemeClr val="tx1"/>
                </a:solidFill>
                <a:effectLst/>
                <a:latin typeface="+mn-lt"/>
                <a:ea typeface="+mn-ea"/>
                <a:cs typeface="+mn-cs"/>
              </a:rPr>
              <a:t>be aware of the risk of CNS depression, including severe respiratory depression, with gabapentin</a:t>
            </a:r>
          </a:p>
          <a:p>
            <a:r>
              <a:rPr lang="en-GB" sz="1200" b="0" i="0" kern="1200" dirty="0" smtClean="0">
                <a:solidFill>
                  <a:schemeClr val="tx1"/>
                </a:solidFill>
                <a:effectLst/>
                <a:latin typeface="+mn-lt"/>
                <a:ea typeface="+mn-ea"/>
                <a:cs typeface="+mn-cs"/>
              </a:rPr>
              <a:t>consider whether dose adjustments might be necessary in patients at higher risk of respiratory depression, including elderly people, patients with compromised respiratory function, respiratory or neurological disease, or renal impairment, and patients taking other CNS depressants</a:t>
            </a:r>
          </a:p>
          <a:p>
            <a:r>
              <a:rPr lang="en-GB" sz="1200" b="0" i="0" kern="1200" dirty="0" smtClean="0">
                <a:solidFill>
                  <a:schemeClr val="tx1"/>
                </a:solidFill>
                <a:effectLst/>
                <a:latin typeface="+mn-lt"/>
                <a:ea typeface="+mn-ea"/>
                <a:cs typeface="+mn-cs"/>
              </a:rPr>
              <a:t>report any suspected adverse reactions on a </a:t>
            </a:r>
            <a:r>
              <a:rPr lang="en-GB" sz="1200" b="0" i="0" u="sng" kern="1200" dirty="0" smtClean="0">
                <a:solidFill>
                  <a:schemeClr val="tx1"/>
                </a:solidFill>
                <a:effectLst/>
                <a:latin typeface="+mn-lt"/>
                <a:ea typeface="+mn-ea"/>
                <a:cs typeface="+mn-cs"/>
                <a:hlinkClick r:id="rId3"/>
              </a:rPr>
              <a:t>Yellow Card</a:t>
            </a:r>
            <a:endParaRPr lang="en-GB" sz="1200" b="0" i="0" kern="1200" dirty="0" smtClean="0">
              <a:solidFill>
                <a:schemeClr val="tx1"/>
              </a:solidFill>
              <a:effectLst/>
              <a:latin typeface="+mn-lt"/>
              <a:ea typeface="+mn-ea"/>
              <a:cs typeface="+mn-cs"/>
            </a:endParaRPr>
          </a:p>
          <a:p>
            <a:endParaRPr lang="en-GB" sz="1200" b="0" i="0" kern="1200" dirty="0" smtClean="0">
              <a:solidFill>
                <a:schemeClr val="tx1"/>
              </a:solidFill>
              <a:effectLst/>
              <a:latin typeface="+mn-lt"/>
              <a:ea typeface="+mn-ea"/>
              <a:cs typeface="+mn-cs"/>
            </a:endParaRPr>
          </a:p>
          <a:p>
            <a:endParaRPr lang="en-GB" sz="1200" b="0" i="0" kern="1200" dirty="0" smtClean="0">
              <a:solidFill>
                <a:schemeClr val="tx1"/>
              </a:solidFill>
              <a:effectLst/>
              <a:latin typeface="+mn-lt"/>
              <a:ea typeface="+mn-ea"/>
              <a:cs typeface="+mn-cs"/>
            </a:endParaRPr>
          </a:p>
          <a:p>
            <a:endParaRPr lang="en-GB" sz="1200" b="0" i="0" kern="120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LSD, Ecstasy, cocaine and amphetamines</a:t>
            </a:r>
          </a:p>
          <a:p>
            <a:r>
              <a:rPr lang="en-GB" sz="1200" b="0" i="0" kern="1200" dirty="0" smtClean="0">
                <a:solidFill>
                  <a:schemeClr val="tx1"/>
                </a:solidFill>
                <a:effectLst/>
                <a:latin typeface="+mn-lt"/>
                <a:ea typeface="+mn-ea"/>
                <a:cs typeface="+mn-cs"/>
              </a:rPr>
              <a:t>Don’t</a:t>
            </a:r>
            <a:r>
              <a:rPr lang="en-GB" sz="1200" b="0" i="0" kern="1200" baseline="0" dirty="0" smtClean="0">
                <a:solidFill>
                  <a:schemeClr val="tx1"/>
                </a:solidFill>
                <a:effectLst/>
                <a:latin typeface="+mn-lt"/>
                <a:ea typeface="+mn-ea"/>
                <a:cs typeface="+mn-cs"/>
              </a:rPr>
              <a:t> forget to ask about illicit drug use during your history</a:t>
            </a:r>
          </a:p>
          <a:p>
            <a:endParaRPr lang="en-GB" sz="1200" b="0" i="0" kern="1200" baseline="0" dirty="0" smtClean="0">
              <a:solidFill>
                <a:schemeClr val="tx1"/>
              </a:solidFill>
              <a:effectLst/>
              <a:latin typeface="+mn-lt"/>
              <a:ea typeface="+mn-ea"/>
              <a:cs typeface="+mn-cs"/>
            </a:endParaRPr>
          </a:p>
          <a:p>
            <a:r>
              <a:rPr lang="en-GB" sz="1200" b="0" i="0" kern="1200" baseline="0" dirty="0" smtClean="0">
                <a:solidFill>
                  <a:schemeClr val="tx1"/>
                </a:solidFill>
                <a:effectLst/>
                <a:latin typeface="+mn-lt"/>
                <a:ea typeface="+mn-ea"/>
                <a:cs typeface="+mn-cs"/>
              </a:rPr>
              <a:t>Tramadol fluoxetine 60mgod</a:t>
            </a:r>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6</a:t>
            </a:fld>
            <a:endParaRPr lang="en-GB" dirty="0"/>
          </a:p>
        </p:txBody>
      </p:sp>
    </p:spTree>
    <p:extLst>
      <p:ext uri="{BB962C8B-B14F-4D97-AF65-F5344CB8AC3E}">
        <p14:creationId xmlns:p14="http://schemas.microsoft.com/office/powerpoint/2010/main" val="128071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8</a:t>
            </a:fld>
            <a:endParaRPr lang="en-GB" dirty="0"/>
          </a:p>
        </p:txBody>
      </p:sp>
    </p:spTree>
    <p:extLst>
      <p:ext uri="{BB962C8B-B14F-4D97-AF65-F5344CB8AC3E}">
        <p14:creationId xmlns:p14="http://schemas.microsoft.com/office/powerpoint/2010/main" val="3645030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1CC935AD-4415-4209-9D86-4CA53840912D}" type="slidenum">
              <a:rPr lang="en-GB" smtClean="0"/>
              <a:t>9</a:t>
            </a:fld>
            <a:endParaRPr lang="en-GB" dirty="0"/>
          </a:p>
        </p:txBody>
      </p:sp>
    </p:spTree>
    <p:extLst>
      <p:ext uri="{BB962C8B-B14F-4D97-AF65-F5344CB8AC3E}">
        <p14:creationId xmlns:p14="http://schemas.microsoft.com/office/powerpoint/2010/main" val="4166207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10</a:t>
            </a:fld>
            <a:endParaRPr lang="en-GB" dirty="0"/>
          </a:p>
        </p:txBody>
      </p:sp>
    </p:spTree>
    <p:extLst>
      <p:ext uri="{BB962C8B-B14F-4D97-AF65-F5344CB8AC3E}">
        <p14:creationId xmlns:p14="http://schemas.microsoft.com/office/powerpoint/2010/main" val="178312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11</a:t>
            </a:fld>
            <a:endParaRPr lang="en-GB" dirty="0"/>
          </a:p>
        </p:txBody>
      </p:sp>
    </p:spTree>
    <p:extLst>
      <p:ext uri="{BB962C8B-B14F-4D97-AF65-F5344CB8AC3E}">
        <p14:creationId xmlns:p14="http://schemas.microsoft.com/office/powerpoint/2010/main" val="3706092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C935AD-4415-4209-9D86-4CA53840912D}" type="slidenum">
              <a:rPr lang="en-GB" smtClean="0"/>
              <a:t>13</a:t>
            </a:fld>
            <a:endParaRPr lang="en-GB" dirty="0"/>
          </a:p>
        </p:txBody>
      </p:sp>
    </p:spTree>
    <p:extLst>
      <p:ext uri="{BB962C8B-B14F-4D97-AF65-F5344CB8AC3E}">
        <p14:creationId xmlns:p14="http://schemas.microsoft.com/office/powerpoint/2010/main" val="3562620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1835902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4029331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388145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2043436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3383843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1783762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3075501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52968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202805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606675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FB9F4-BB25-4FAA-83C4-FA74A0B5408D}" type="datetimeFigureOut">
              <a:rPr lang="en-GB" smtClean="0"/>
              <a:t>05/12/2017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36295DB-ECE9-4BE2-BA30-29B3A2B9D355}" type="slidenum">
              <a:rPr lang="en-GB" smtClean="0"/>
              <a:t>‹#›</a:t>
            </a:fld>
            <a:endParaRPr lang="en-GB" dirty="0"/>
          </a:p>
        </p:txBody>
      </p:sp>
    </p:spTree>
    <p:extLst>
      <p:ext uri="{BB962C8B-B14F-4D97-AF65-F5344CB8AC3E}">
        <p14:creationId xmlns:p14="http://schemas.microsoft.com/office/powerpoint/2010/main" val="45468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FB9F4-BB25-4FAA-83C4-FA74A0B5408D}" type="datetimeFigureOut">
              <a:rPr lang="en-GB" smtClean="0"/>
              <a:t>05/12/2017</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295DB-ECE9-4BE2-BA30-29B3A2B9D355}" type="slidenum">
              <a:rPr lang="en-GB" smtClean="0"/>
              <a:t>‹#›</a:t>
            </a:fld>
            <a:endParaRPr lang="en-GB" dirty="0"/>
          </a:p>
        </p:txBody>
      </p:sp>
    </p:spTree>
    <p:extLst>
      <p:ext uri="{BB962C8B-B14F-4D97-AF65-F5344CB8AC3E}">
        <p14:creationId xmlns:p14="http://schemas.microsoft.com/office/powerpoint/2010/main" val="2693778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www.crediblemeds.org/" TargetMode="External"/><Relationship Id="rId4" Type="http://schemas.openxmlformats.org/officeDocument/2006/relationships/hyperlink" Target="https://reference.medscape.com/drug-interactionchecker"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40768"/>
            <a:ext cx="7772400" cy="2259683"/>
          </a:xfrm>
        </p:spPr>
        <p:txBody>
          <a:bodyPr>
            <a:normAutofit/>
          </a:bodyPr>
          <a:lstStyle/>
          <a:p>
            <a:r>
              <a:rPr lang="en-GB" sz="5400" dirty="0"/>
              <a:t>Drug interactions</a:t>
            </a:r>
          </a:p>
        </p:txBody>
      </p:sp>
      <p:sp>
        <p:nvSpPr>
          <p:cNvPr id="3" name="Subtitle 2"/>
          <p:cNvSpPr>
            <a:spLocks noGrp="1"/>
          </p:cNvSpPr>
          <p:nvPr>
            <p:ph type="subTitle" idx="1"/>
          </p:nvPr>
        </p:nvSpPr>
        <p:spPr>
          <a:xfrm>
            <a:off x="1115616" y="3068960"/>
            <a:ext cx="6656784" cy="2448272"/>
          </a:xfrm>
        </p:spPr>
        <p:txBody>
          <a:bodyPr>
            <a:normAutofit/>
          </a:bodyPr>
          <a:lstStyle/>
          <a:p>
            <a:r>
              <a:rPr lang="en-GB" dirty="0">
                <a:solidFill>
                  <a:schemeClr val="tx2"/>
                </a:solidFill>
              </a:rPr>
              <a:t>ELMS learning event</a:t>
            </a:r>
          </a:p>
          <a:p>
            <a:r>
              <a:rPr lang="en-GB" dirty="0">
                <a:solidFill>
                  <a:schemeClr val="tx2"/>
                </a:solidFill>
              </a:rPr>
              <a:t>30</a:t>
            </a:r>
            <a:r>
              <a:rPr lang="en-GB" baseline="30000" dirty="0">
                <a:solidFill>
                  <a:schemeClr val="tx2"/>
                </a:solidFill>
              </a:rPr>
              <a:t>th</a:t>
            </a:r>
            <a:r>
              <a:rPr lang="en-GB" dirty="0">
                <a:solidFill>
                  <a:schemeClr val="tx2"/>
                </a:solidFill>
              </a:rPr>
              <a:t> November 2017</a:t>
            </a:r>
          </a:p>
          <a:p>
            <a:r>
              <a:rPr lang="en-GB" dirty="0">
                <a:solidFill>
                  <a:schemeClr val="tx2"/>
                </a:solidFill>
              </a:rPr>
              <a:t>Omar Seedat</a:t>
            </a:r>
          </a:p>
        </p:txBody>
      </p:sp>
    </p:spTree>
    <p:extLst>
      <p:ext uri="{BB962C8B-B14F-4D97-AF65-F5344CB8AC3E}">
        <p14:creationId xmlns:p14="http://schemas.microsoft.com/office/powerpoint/2010/main" val="1373687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Other concerns</a:t>
            </a:r>
          </a:p>
        </p:txBody>
      </p:sp>
      <p:sp>
        <p:nvSpPr>
          <p:cNvPr id="3" name="Content Placeholder 2"/>
          <p:cNvSpPr>
            <a:spLocks noGrp="1"/>
          </p:cNvSpPr>
          <p:nvPr>
            <p:ph idx="1"/>
          </p:nvPr>
        </p:nvSpPr>
        <p:spPr/>
        <p:txBody>
          <a:bodyPr/>
          <a:lstStyle/>
          <a:p>
            <a:r>
              <a:rPr lang="en-GB" dirty="0"/>
              <a:t>Citalopram indication and dose</a:t>
            </a:r>
          </a:p>
          <a:p>
            <a:pPr marL="0" indent="0">
              <a:buNone/>
            </a:pPr>
            <a:endParaRPr lang="en-GB" dirty="0"/>
          </a:p>
          <a:p>
            <a:r>
              <a:rPr lang="en-GB" dirty="0"/>
              <a:t>Statin dose with CCB</a:t>
            </a:r>
          </a:p>
          <a:p>
            <a:endParaRPr lang="en-GB" dirty="0"/>
          </a:p>
          <a:p>
            <a:r>
              <a:rPr lang="en-GB" dirty="0"/>
              <a:t>OTC supplement use </a:t>
            </a:r>
          </a:p>
          <a:p>
            <a:pPr lvl="1"/>
            <a:r>
              <a:rPr lang="en-GB" dirty="0"/>
              <a:t>Further investigation</a:t>
            </a:r>
          </a:p>
        </p:txBody>
      </p:sp>
    </p:spTree>
    <p:extLst>
      <p:ext uri="{BB962C8B-B14F-4D97-AF65-F5344CB8AC3E}">
        <p14:creationId xmlns:p14="http://schemas.microsoft.com/office/powerpoint/2010/main" val="2590499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GB" dirty="0"/>
              <a:t>Citalopram and long QT</a:t>
            </a:r>
          </a:p>
        </p:txBody>
      </p:sp>
      <p:sp>
        <p:nvSpPr>
          <p:cNvPr id="3" name="Content Placeholder 2"/>
          <p:cNvSpPr>
            <a:spLocks noGrp="1"/>
          </p:cNvSpPr>
          <p:nvPr>
            <p:ph idx="1"/>
          </p:nvPr>
        </p:nvSpPr>
        <p:spPr>
          <a:xfrm>
            <a:off x="457200" y="1196752"/>
            <a:ext cx="8363272" cy="4929411"/>
          </a:xfrm>
        </p:spPr>
        <p:txBody>
          <a:bodyPr>
            <a:normAutofit/>
          </a:bodyPr>
          <a:lstStyle/>
          <a:p>
            <a:r>
              <a:rPr lang="en-GB" dirty="0"/>
              <a:t>MHRA Drug Safety Update 2011;5:5.</a:t>
            </a:r>
          </a:p>
          <a:p>
            <a:r>
              <a:rPr lang="en-GB" dirty="0"/>
              <a:t>Current recommendations on maximum doses</a:t>
            </a:r>
          </a:p>
          <a:p>
            <a:pPr marL="0" indent="0">
              <a:buNone/>
            </a:pPr>
            <a:endParaRPr lang="en-GB" dirty="0"/>
          </a:p>
          <a:p>
            <a:pPr marL="0" indent="0">
              <a:buNone/>
            </a:pPr>
            <a:endParaRPr lang="en-GB" dirty="0"/>
          </a:p>
          <a:p>
            <a:pPr marL="0" indent="0">
              <a:buNone/>
            </a:pPr>
            <a:endParaRPr lang="en-GB" dirty="0"/>
          </a:p>
          <a:p>
            <a:r>
              <a:rPr lang="en-GB" dirty="0"/>
              <a:t>Concomitant use with other drugs that prolong the QT interval not recommended</a:t>
            </a:r>
          </a:p>
          <a:p>
            <a:r>
              <a:rPr lang="en-GB" dirty="0"/>
              <a:t>Medication review- citalopram still indicated?</a:t>
            </a:r>
          </a:p>
        </p:txBody>
      </p:sp>
      <p:graphicFrame>
        <p:nvGraphicFramePr>
          <p:cNvPr id="4" name="Table 3"/>
          <p:cNvGraphicFramePr>
            <a:graphicFrameLocks noGrp="1"/>
          </p:cNvGraphicFramePr>
          <p:nvPr>
            <p:extLst>
              <p:ext uri="{D42A27DB-BD31-4B8C-83A1-F6EECF244321}">
                <p14:modId xmlns:p14="http://schemas.microsoft.com/office/powerpoint/2010/main" val="2343791390"/>
              </p:ext>
            </p:extLst>
          </p:nvPr>
        </p:nvGraphicFramePr>
        <p:xfrm>
          <a:off x="971599" y="2363708"/>
          <a:ext cx="7344817" cy="1668780"/>
        </p:xfrm>
        <a:graphic>
          <a:graphicData uri="http://schemas.openxmlformats.org/drawingml/2006/table">
            <a:tbl>
              <a:tblPr/>
              <a:tblGrid>
                <a:gridCol w="1440161">
                  <a:extLst>
                    <a:ext uri="{9D8B030D-6E8A-4147-A177-3AD203B41FA5}">
                      <a16:colId xmlns:a16="http://schemas.microsoft.com/office/drawing/2014/main" val="20000"/>
                    </a:ext>
                  </a:extLst>
                </a:gridCol>
                <a:gridCol w="1376924">
                  <a:extLst>
                    <a:ext uri="{9D8B030D-6E8A-4147-A177-3AD203B41FA5}">
                      <a16:colId xmlns:a16="http://schemas.microsoft.com/office/drawing/2014/main" val="20001"/>
                    </a:ext>
                  </a:extLst>
                </a:gridCol>
                <a:gridCol w="1408542">
                  <a:extLst>
                    <a:ext uri="{9D8B030D-6E8A-4147-A177-3AD203B41FA5}">
                      <a16:colId xmlns:a16="http://schemas.microsoft.com/office/drawing/2014/main" val="20002"/>
                    </a:ext>
                  </a:extLst>
                </a:gridCol>
                <a:gridCol w="3119190">
                  <a:extLst>
                    <a:ext uri="{9D8B030D-6E8A-4147-A177-3AD203B41FA5}">
                      <a16:colId xmlns:a16="http://schemas.microsoft.com/office/drawing/2014/main" val="20003"/>
                    </a:ext>
                  </a:extLst>
                </a:gridCol>
              </a:tblGrid>
              <a:tr h="365388">
                <a:tc>
                  <a:txBody>
                    <a:bodyPr/>
                    <a:lstStyle/>
                    <a:p>
                      <a:pPr fontAlgn="t"/>
                      <a:r>
                        <a:rPr lang="en-GB" b="1" dirty="0">
                          <a:solidFill>
                            <a:srgbClr val="434343"/>
                          </a:solidFill>
                          <a:effectLst/>
                          <a:latin typeface="Arial"/>
                        </a:rPr>
                        <a:t>Maximum doses</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r>
                        <a:rPr lang="en-GB" b="1">
                          <a:solidFill>
                            <a:srgbClr val="434343"/>
                          </a:solidFill>
                          <a:effectLst/>
                          <a:latin typeface="Arial"/>
                        </a:rPr>
                        <a:t>Adults &lt;65y</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r>
                        <a:rPr lang="en-GB" b="1">
                          <a:solidFill>
                            <a:srgbClr val="434343"/>
                          </a:solidFill>
                          <a:effectLst/>
                          <a:latin typeface="Arial"/>
                        </a:rPr>
                        <a:t>&gt;65y</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r>
                        <a:rPr lang="en-GB" b="1" dirty="0">
                          <a:solidFill>
                            <a:srgbClr val="434343"/>
                          </a:solidFill>
                          <a:effectLst/>
                          <a:latin typeface="Arial"/>
                        </a:rPr>
                        <a:t>Hepatic impairment</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fontAlgn="t"/>
                      <a:r>
                        <a:rPr lang="en-GB">
                          <a:solidFill>
                            <a:srgbClr val="434343"/>
                          </a:solidFill>
                          <a:effectLst/>
                          <a:latin typeface="Arial"/>
                        </a:rPr>
                        <a:t>Citalopram</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r>
                        <a:rPr lang="en-GB">
                          <a:solidFill>
                            <a:srgbClr val="434343"/>
                          </a:solidFill>
                          <a:effectLst/>
                          <a:latin typeface="Arial"/>
                        </a:rPr>
                        <a:t>40mg</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r>
                        <a:rPr lang="en-GB" dirty="0">
                          <a:solidFill>
                            <a:srgbClr val="434343"/>
                          </a:solidFill>
                          <a:effectLst/>
                          <a:latin typeface="Arial"/>
                        </a:rPr>
                        <a:t>20mg</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r>
                        <a:rPr lang="en-GB">
                          <a:solidFill>
                            <a:srgbClr val="434343"/>
                          </a:solidFill>
                          <a:effectLst/>
                          <a:latin typeface="Arial"/>
                        </a:rPr>
                        <a:t>20mg</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49913">
                <a:tc>
                  <a:txBody>
                    <a:bodyPr/>
                    <a:lstStyle/>
                    <a:p>
                      <a:pPr fontAlgn="t"/>
                      <a:r>
                        <a:rPr lang="en-GB" dirty="0">
                          <a:solidFill>
                            <a:srgbClr val="434343"/>
                          </a:solidFill>
                          <a:effectLst/>
                          <a:latin typeface="Arial"/>
                        </a:rPr>
                        <a:t>Escitalopram</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r>
                        <a:rPr lang="en-GB" dirty="0">
                          <a:solidFill>
                            <a:srgbClr val="434343"/>
                          </a:solidFill>
                          <a:effectLst/>
                          <a:latin typeface="Arial"/>
                        </a:rPr>
                        <a:t>20mg</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r>
                        <a:rPr lang="en-GB">
                          <a:solidFill>
                            <a:srgbClr val="434343"/>
                          </a:solidFill>
                          <a:effectLst/>
                          <a:latin typeface="Arial"/>
                        </a:rPr>
                        <a:t>10mg</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fontAlgn="t"/>
                      <a:r>
                        <a:rPr lang="en-GB" dirty="0">
                          <a:solidFill>
                            <a:srgbClr val="434343"/>
                          </a:solidFill>
                          <a:effectLst/>
                          <a:latin typeface="Arial"/>
                        </a:rPr>
                        <a:t>10mg</a:t>
                      </a:r>
                    </a:p>
                  </a:txBody>
                  <a:tcPr marL="47625" marR="47625" marT="95250" marB="952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039094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Case study 2</a:t>
            </a:r>
          </a:p>
        </p:txBody>
      </p:sp>
      <p:sp>
        <p:nvSpPr>
          <p:cNvPr id="3" name="Content Placeholder 2"/>
          <p:cNvSpPr>
            <a:spLocks noGrp="1"/>
          </p:cNvSpPr>
          <p:nvPr>
            <p:ph idx="1"/>
          </p:nvPr>
        </p:nvSpPr>
        <p:spPr>
          <a:xfrm>
            <a:off x="107504" y="1628800"/>
            <a:ext cx="8686800" cy="4525963"/>
          </a:xfrm>
        </p:spPr>
        <p:txBody>
          <a:bodyPr/>
          <a:lstStyle/>
          <a:p>
            <a:r>
              <a:rPr lang="en-GB" dirty="0"/>
              <a:t>45 </a:t>
            </a:r>
            <a:r>
              <a:rPr lang="en-GB" dirty="0" err="1"/>
              <a:t>yrs</a:t>
            </a:r>
            <a:r>
              <a:rPr lang="en-GB" dirty="0"/>
              <a:t> old female</a:t>
            </a:r>
          </a:p>
          <a:p>
            <a:r>
              <a:rPr lang="en-GB" dirty="0"/>
              <a:t>PC: palpitations</a:t>
            </a:r>
          </a:p>
          <a:p>
            <a:r>
              <a:rPr lang="en-GB" dirty="0"/>
              <a:t>Recent anaphylaxis, being investigated for allergies</a:t>
            </a:r>
          </a:p>
          <a:p>
            <a:r>
              <a:rPr lang="en-GB" dirty="0"/>
              <a:t>Meds: </a:t>
            </a:r>
            <a:r>
              <a:rPr lang="en-GB" dirty="0" err="1"/>
              <a:t>Epipen</a:t>
            </a:r>
            <a:r>
              <a:rPr lang="en-GB" dirty="0"/>
              <a:t>, antihistamines, steroids</a:t>
            </a:r>
          </a:p>
          <a:p>
            <a:r>
              <a:rPr lang="en-GB" dirty="0"/>
              <a:t>Exam: temp:37.4, pulse 98 BP 120/80 ABC fine</a:t>
            </a:r>
          </a:p>
          <a:p>
            <a:r>
              <a:rPr lang="en-GB" dirty="0"/>
              <a:t>PX: Propranolol 10mg 1-2 TDS prn</a:t>
            </a:r>
          </a:p>
        </p:txBody>
      </p:sp>
    </p:spTree>
    <p:extLst>
      <p:ext uri="{BB962C8B-B14F-4D97-AF65-F5344CB8AC3E}">
        <p14:creationId xmlns:p14="http://schemas.microsoft.com/office/powerpoint/2010/main" val="1205239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868958"/>
          </a:xfrm>
        </p:spPr>
        <p:txBody>
          <a:bodyPr>
            <a:normAutofit/>
          </a:bodyPr>
          <a:lstStyle/>
          <a:p>
            <a:r>
              <a:rPr lang="en-GB" dirty="0"/>
              <a:t>Case study 2</a:t>
            </a:r>
          </a:p>
        </p:txBody>
      </p:sp>
      <p:sp>
        <p:nvSpPr>
          <p:cNvPr id="3" name="Content Placeholder 2"/>
          <p:cNvSpPr>
            <a:spLocks noGrp="1"/>
          </p:cNvSpPr>
          <p:nvPr>
            <p:ph idx="1"/>
          </p:nvPr>
        </p:nvSpPr>
        <p:spPr>
          <a:xfrm>
            <a:off x="395536" y="1052736"/>
            <a:ext cx="8424936" cy="5616624"/>
          </a:xfrm>
        </p:spPr>
        <p:txBody>
          <a:bodyPr>
            <a:normAutofit/>
          </a:bodyPr>
          <a:lstStyle/>
          <a:p>
            <a:r>
              <a:rPr lang="en-GB" dirty="0"/>
              <a:t>Prescription for symptoms necessary ooh?</a:t>
            </a:r>
          </a:p>
          <a:p>
            <a:r>
              <a:rPr lang="en-GB" dirty="0"/>
              <a:t>Is Indication anaphylaxis or </a:t>
            </a:r>
            <a:r>
              <a:rPr lang="en-GB" dirty="0" err="1"/>
              <a:t>angio</a:t>
            </a:r>
            <a:r>
              <a:rPr lang="en-GB" dirty="0"/>
              <a:t>-oedema?</a:t>
            </a:r>
          </a:p>
          <a:p>
            <a:r>
              <a:rPr lang="en-GB" dirty="0"/>
              <a:t>Cautions/contra-indications?</a:t>
            </a:r>
          </a:p>
          <a:p>
            <a:r>
              <a:rPr lang="en-GB" dirty="0"/>
              <a:t>Properties of Propranolol and Adrenaline – predictable interaction	</a:t>
            </a:r>
          </a:p>
          <a:p>
            <a:r>
              <a:rPr lang="en-GB" dirty="0"/>
              <a:t>Severity of </a:t>
            </a:r>
            <a:r>
              <a:rPr lang="en-GB" dirty="0" err="1"/>
              <a:t>interaction:Severe</a:t>
            </a:r>
            <a:r>
              <a:rPr lang="en-GB" dirty="0"/>
              <a:t>- potentially life threatening. </a:t>
            </a:r>
            <a:r>
              <a:rPr lang="en-GB" sz="2200" dirty="0"/>
              <a:t>Evidence for </a:t>
            </a:r>
            <a:r>
              <a:rPr lang="en-GB" sz="2200" dirty="0" err="1"/>
              <a:t>interaction:Study</a:t>
            </a:r>
            <a:endParaRPr lang="en-GB" sz="2200" dirty="0"/>
          </a:p>
          <a:p>
            <a:r>
              <a:rPr lang="en-GB" dirty="0"/>
              <a:t>Query the propranolol dose given for this indication?</a:t>
            </a:r>
          </a:p>
          <a:p>
            <a:pPr marL="0" indent="0">
              <a:buNone/>
            </a:pPr>
            <a:endParaRPr lang="en-GB" dirty="0"/>
          </a:p>
        </p:txBody>
      </p:sp>
    </p:spTree>
    <p:extLst>
      <p:ext uri="{BB962C8B-B14F-4D97-AF65-F5344CB8AC3E}">
        <p14:creationId xmlns:p14="http://schemas.microsoft.com/office/powerpoint/2010/main" val="300144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Case Study 3</a:t>
            </a:r>
          </a:p>
        </p:txBody>
      </p:sp>
      <p:sp>
        <p:nvSpPr>
          <p:cNvPr id="3" name="Content Placeholder 2"/>
          <p:cNvSpPr>
            <a:spLocks noGrp="1"/>
          </p:cNvSpPr>
          <p:nvPr>
            <p:ph idx="1"/>
          </p:nvPr>
        </p:nvSpPr>
        <p:spPr>
          <a:xfrm>
            <a:off x="323528" y="836712"/>
            <a:ext cx="8363272" cy="5289451"/>
          </a:xfrm>
        </p:spPr>
        <p:txBody>
          <a:bodyPr>
            <a:normAutofit/>
          </a:bodyPr>
          <a:lstStyle/>
          <a:p>
            <a:r>
              <a:rPr lang="en-GB" dirty="0"/>
              <a:t>PMH : </a:t>
            </a:r>
            <a:r>
              <a:rPr lang="en-GB" sz="3200" dirty="0"/>
              <a:t>Familial hypercholesterolaemia, Hypertension and Type 2 Diabetes</a:t>
            </a:r>
          </a:p>
          <a:p>
            <a:r>
              <a:rPr lang="en-GB" dirty="0"/>
              <a:t>Meds: Ramipril, Amlodipine, Metformin, Simvastatin and  Bezafibrate</a:t>
            </a:r>
          </a:p>
          <a:p>
            <a:r>
              <a:rPr lang="en-GB" dirty="0"/>
              <a:t>Antibiotic choices</a:t>
            </a:r>
          </a:p>
          <a:p>
            <a:pPr lvl="1"/>
            <a:r>
              <a:rPr lang="en-GB" dirty="0"/>
              <a:t>Co-amoxiclav</a:t>
            </a:r>
          </a:p>
          <a:p>
            <a:pPr lvl="1"/>
            <a:r>
              <a:rPr lang="en-GB" dirty="0"/>
              <a:t>Clarithromycin</a:t>
            </a:r>
          </a:p>
          <a:p>
            <a:pPr lvl="1"/>
            <a:r>
              <a:rPr lang="en-GB" dirty="0"/>
              <a:t>Levofloxacin</a:t>
            </a:r>
          </a:p>
          <a:p>
            <a:pPr lvl="1"/>
            <a:r>
              <a:rPr lang="en-GB" dirty="0"/>
              <a:t>Cefuroxime</a:t>
            </a:r>
          </a:p>
          <a:p>
            <a:pPr lvl="1"/>
            <a:r>
              <a:rPr lang="en-GB" dirty="0"/>
              <a:t>Trimethoprim</a:t>
            </a:r>
          </a:p>
        </p:txBody>
      </p:sp>
    </p:spTree>
    <p:extLst>
      <p:ext uri="{BB962C8B-B14F-4D97-AF65-F5344CB8AC3E}">
        <p14:creationId xmlns:p14="http://schemas.microsoft.com/office/powerpoint/2010/main" val="2897534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dirty="0"/>
              <a:t>Case study 3</a:t>
            </a:r>
          </a:p>
        </p:txBody>
      </p:sp>
      <p:sp>
        <p:nvSpPr>
          <p:cNvPr id="3" name="Content Placeholder 2"/>
          <p:cNvSpPr>
            <a:spLocks noGrp="1"/>
          </p:cNvSpPr>
          <p:nvPr>
            <p:ph idx="1"/>
          </p:nvPr>
        </p:nvSpPr>
        <p:spPr/>
        <p:txBody>
          <a:bodyPr/>
          <a:lstStyle/>
          <a:p>
            <a:r>
              <a:rPr lang="en-GB" dirty="0"/>
              <a:t>Simvastatin-</a:t>
            </a:r>
            <a:r>
              <a:rPr lang="en-GB" dirty="0" err="1"/>
              <a:t>bezafibrate</a:t>
            </a:r>
            <a:r>
              <a:rPr lang="en-GB" dirty="0"/>
              <a:t> (rhabdomyolysis)</a:t>
            </a:r>
          </a:p>
          <a:p>
            <a:r>
              <a:rPr lang="en-GB" dirty="0"/>
              <a:t>Simvastatin-clarithromycin (</a:t>
            </a:r>
            <a:r>
              <a:rPr lang="en-GB" dirty="0">
                <a:solidFill>
                  <a:prstClr val="black"/>
                </a:solidFill>
              </a:rPr>
              <a:t>rhabdomyolysis)</a:t>
            </a:r>
          </a:p>
          <a:p>
            <a:pPr marL="0" indent="0">
              <a:buNone/>
            </a:pPr>
            <a:endParaRPr lang="en-GB" dirty="0">
              <a:solidFill>
                <a:prstClr val="black"/>
              </a:solidFill>
            </a:endParaRPr>
          </a:p>
          <a:p>
            <a:r>
              <a:rPr lang="en-GB" dirty="0">
                <a:solidFill>
                  <a:prstClr val="black"/>
                </a:solidFill>
              </a:rPr>
              <a:t>Amlodipine-clarithromycin (Hypotension?)</a:t>
            </a:r>
            <a:endParaRPr lang="en-GB" dirty="0"/>
          </a:p>
        </p:txBody>
      </p:sp>
    </p:spTree>
    <p:extLst>
      <p:ext uri="{BB962C8B-B14F-4D97-AF65-F5344CB8AC3E}">
        <p14:creationId xmlns:p14="http://schemas.microsoft.com/office/powerpoint/2010/main" val="1709357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dirty="0"/>
              <a:t>Statin toxicity</a:t>
            </a:r>
          </a:p>
        </p:txBody>
      </p:sp>
      <p:sp>
        <p:nvSpPr>
          <p:cNvPr id="3" name="Content Placeholder 2"/>
          <p:cNvSpPr>
            <a:spLocks noGrp="1"/>
          </p:cNvSpPr>
          <p:nvPr>
            <p:ph idx="1"/>
          </p:nvPr>
        </p:nvSpPr>
        <p:spPr>
          <a:xfrm>
            <a:off x="457200" y="1268760"/>
            <a:ext cx="8229600" cy="4857403"/>
          </a:xfrm>
        </p:spPr>
        <p:txBody>
          <a:bodyPr>
            <a:normAutofit fontScale="85000" lnSpcReduction="10000"/>
          </a:bodyPr>
          <a:lstStyle/>
          <a:p>
            <a:r>
              <a:rPr lang="en-GB" sz="2800" dirty="0"/>
              <a:t>Fibrates (gemfibrozil greatest, contra-indicated combination)</a:t>
            </a:r>
          </a:p>
          <a:p>
            <a:r>
              <a:rPr lang="en-GB" sz="2800" dirty="0"/>
              <a:t>Azole antifungals</a:t>
            </a:r>
          </a:p>
          <a:p>
            <a:r>
              <a:rPr lang="en-GB" sz="2800" dirty="0"/>
              <a:t>Amiodarone (4-5 fold increase)</a:t>
            </a:r>
          </a:p>
          <a:p>
            <a:r>
              <a:rPr lang="en-GB" sz="2800" dirty="0"/>
              <a:t>Erythromycin/clarithromycin</a:t>
            </a:r>
          </a:p>
          <a:p>
            <a:r>
              <a:rPr lang="en-GB" sz="2800" dirty="0"/>
              <a:t>HIV protease inhibitors  (process to add specialist/</a:t>
            </a:r>
            <a:r>
              <a:rPr lang="en-GB" sz="2800" dirty="0" err="1"/>
              <a:t>otc</a:t>
            </a:r>
            <a:r>
              <a:rPr lang="en-GB" sz="2800" dirty="0"/>
              <a:t> drugs?)</a:t>
            </a:r>
          </a:p>
          <a:p>
            <a:r>
              <a:rPr lang="en-GB" sz="2800" dirty="0"/>
              <a:t>CCBs (Verapamil/Diltiazem/Amlodipine/</a:t>
            </a:r>
            <a:r>
              <a:rPr lang="en-GB" sz="2800" dirty="0" err="1"/>
              <a:t>felodipine</a:t>
            </a:r>
            <a:r>
              <a:rPr lang="en-GB" sz="2800" dirty="0"/>
              <a:t>)</a:t>
            </a:r>
          </a:p>
          <a:p>
            <a:r>
              <a:rPr lang="en-GB" sz="2800" dirty="0"/>
              <a:t>Least Drug interactions with Pravastatin (</a:t>
            </a:r>
            <a:r>
              <a:rPr lang="en-GB" sz="2400" dirty="0"/>
              <a:t>different pharmacokinetics)</a:t>
            </a:r>
          </a:p>
          <a:p>
            <a:r>
              <a:rPr lang="en-GB" sz="2800" dirty="0"/>
              <a:t>Non concurrent dosing</a:t>
            </a:r>
          </a:p>
          <a:p>
            <a:pPr marL="457200" lvl="1" indent="0">
              <a:buNone/>
            </a:pPr>
            <a:r>
              <a:rPr lang="en-GB" sz="2400" dirty="0"/>
              <a:t>Risk factors  - age, renal imp, hepatic imp, hypothyroidism, genetic polymorphisms, other muscle disorders</a:t>
            </a:r>
          </a:p>
          <a:p>
            <a:pPr marL="457200" lvl="1" indent="0">
              <a:buNone/>
            </a:pPr>
            <a:r>
              <a:rPr lang="en-GB" sz="2400" dirty="0"/>
              <a:t>Onset 1 week to four years ! </a:t>
            </a:r>
            <a:r>
              <a:rPr lang="en-GB" sz="1900" i="1" dirty="0"/>
              <a:t>(Hansen et al. Archives of Internal Medicine 2005;165:2671–6).</a:t>
            </a:r>
          </a:p>
        </p:txBody>
      </p:sp>
    </p:spTree>
    <p:extLst>
      <p:ext uri="{BB962C8B-B14F-4D97-AF65-F5344CB8AC3E}">
        <p14:creationId xmlns:p14="http://schemas.microsoft.com/office/powerpoint/2010/main" val="1876254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4"/>
            <a:ext cx="8291264" cy="5721499"/>
          </a:xfrm>
        </p:spPr>
        <p:txBody>
          <a:bodyPr>
            <a:normAutofit/>
          </a:bodyPr>
          <a:lstStyle/>
          <a:p>
            <a:r>
              <a:rPr lang="en-GB" dirty="0"/>
              <a:t>Rhabdomyolysis is a dreaded and life -threatening statin associated side effect</a:t>
            </a:r>
          </a:p>
          <a:p>
            <a:r>
              <a:rPr lang="en-GB" dirty="0"/>
              <a:t>Rare with statin alone but drug interactions increase risk</a:t>
            </a:r>
          </a:p>
          <a:p>
            <a:r>
              <a:rPr lang="en-GB" dirty="0"/>
              <a:t>Managing statin-induced myopathy</a:t>
            </a:r>
          </a:p>
          <a:p>
            <a:pPr lvl="2"/>
            <a:r>
              <a:rPr lang="en-GB" dirty="0"/>
              <a:t>Myalgia, myositis</a:t>
            </a:r>
          </a:p>
          <a:p>
            <a:pPr lvl="1"/>
            <a:r>
              <a:rPr lang="en-GB" dirty="0"/>
              <a:t>Art rather than true science </a:t>
            </a:r>
          </a:p>
          <a:p>
            <a:pPr lvl="1">
              <a:buFontTx/>
              <a:buChar char="-"/>
            </a:pPr>
            <a:r>
              <a:rPr lang="en-GB" dirty="0"/>
              <a:t>Under prescribing of statins in high-risk patients </a:t>
            </a:r>
            <a:r>
              <a:rPr lang="en-GB" sz="2000" i="1" dirty="0"/>
              <a:t>(</a:t>
            </a:r>
            <a:r>
              <a:rPr lang="en-GB" sz="2000" i="1" dirty="0" err="1"/>
              <a:t>Finniken</a:t>
            </a:r>
            <a:r>
              <a:rPr lang="en-GB" sz="2000" i="1" dirty="0"/>
              <a:t> S et al, BJGP17X693485)</a:t>
            </a:r>
          </a:p>
          <a:p>
            <a:pPr lvl="1">
              <a:buFontTx/>
              <a:buChar char="-"/>
            </a:pPr>
            <a:r>
              <a:rPr lang="en-GB" sz="2400" dirty="0"/>
              <a:t>Adverse media reports affecting statin compliance </a:t>
            </a:r>
            <a:r>
              <a:rPr lang="en-GB" sz="1800" i="1" dirty="0"/>
              <a:t>(BMJ 2016;353:i3283)</a:t>
            </a:r>
          </a:p>
          <a:p>
            <a:pPr marL="457200" lvl="1" indent="0">
              <a:buNone/>
            </a:pPr>
            <a:endParaRPr lang="en-GB" sz="2000" i="1" dirty="0"/>
          </a:p>
          <a:p>
            <a:pPr marL="457200" lvl="1" indent="0">
              <a:buNone/>
            </a:pPr>
            <a:endParaRPr lang="en-GB" dirty="0"/>
          </a:p>
        </p:txBody>
      </p:sp>
    </p:spTree>
    <p:extLst>
      <p:ext uri="{BB962C8B-B14F-4D97-AF65-F5344CB8AC3E}">
        <p14:creationId xmlns:p14="http://schemas.microsoft.com/office/powerpoint/2010/main" val="3032730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MHRA advice</a:t>
            </a:r>
          </a:p>
        </p:txBody>
      </p:sp>
      <p:sp>
        <p:nvSpPr>
          <p:cNvPr id="3" name="Content Placeholder 2"/>
          <p:cNvSpPr>
            <a:spLocks noGrp="1"/>
          </p:cNvSpPr>
          <p:nvPr>
            <p:ph idx="1"/>
          </p:nvPr>
        </p:nvSpPr>
        <p:spPr>
          <a:xfrm>
            <a:off x="467544" y="1268760"/>
            <a:ext cx="8229600" cy="4813995"/>
          </a:xfrm>
          <a:ln>
            <a:solidFill>
              <a:schemeClr val="accent1"/>
            </a:solidFill>
          </a:ln>
        </p:spPr>
        <p:txBody>
          <a:bodyPr/>
          <a:lstStyle/>
          <a:p>
            <a:r>
              <a:rPr lang="en-GB" dirty="0"/>
              <a:t>Drug Safety Update 2014;7(10):H1</a:t>
            </a:r>
          </a:p>
          <a:p>
            <a:pPr lvl="1"/>
            <a:r>
              <a:rPr lang="en-GB" dirty="0"/>
              <a:t>Considerations when prescribing statins</a:t>
            </a:r>
          </a:p>
          <a:p>
            <a:pPr lvl="1"/>
            <a:endParaRPr lang="en-GB" dirty="0"/>
          </a:p>
          <a:p>
            <a:r>
              <a:rPr lang="en-GB" dirty="0"/>
              <a:t>Drug Safety Update 6(1) 2012</a:t>
            </a:r>
          </a:p>
          <a:p>
            <a:pPr marL="457200" lvl="1" indent="0">
              <a:buNone/>
            </a:pPr>
            <a:r>
              <a:rPr lang="en-GB" b="1" dirty="0"/>
              <a:t>-Advice on drug interactions</a:t>
            </a:r>
          </a:p>
          <a:p>
            <a:pPr marL="457200" lvl="1" indent="0">
              <a:buNone/>
            </a:pPr>
            <a:r>
              <a:rPr lang="en-GB" b="1" dirty="0"/>
              <a:t>- Dose limitations</a:t>
            </a:r>
          </a:p>
          <a:p>
            <a:pPr marL="457200" lvl="1" indent="0">
              <a:buNone/>
            </a:pPr>
            <a:endParaRPr lang="en-GB" dirty="0"/>
          </a:p>
          <a:p>
            <a:endParaRPr lang="en-GB" b="1" dirty="0"/>
          </a:p>
          <a:p>
            <a:endParaRPr lang="en-GB" dirty="0"/>
          </a:p>
        </p:txBody>
      </p:sp>
    </p:spTree>
    <p:extLst>
      <p:ext uri="{BB962C8B-B14F-4D97-AF65-F5344CB8AC3E}">
        <p14:creationId xmlns:p14="http://schemas.microsoft.com/office/powerpoint/2010/main" val="2670287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Case study 4</a:t>
            </a:r>
          </a:p>
        </p:txBody>
      </p:sp>
      <p:sp>
        <p:nvSpPr>
          <p:cNvPr id="3" name="Content Placeholder 2"/>
          <p:cNvSpPr>
            <a:spLocks noGrp="1"/>
          </p:cNvSpPr>
          <p:nvPr>
            <p:ph idx="1"/>
          </p:nvPr>
        </p:nvSpPr>
        <p:spPr/>
        <p:txBody>
          <a:bodyPr>
            <a:normAutofit/>
          </a:bodyPr>
          <a:lstStyle/>
          <a:p>
            <a:r>
              <a:rPr lang="en-GB" dirty="0"/>
              <a:t>72 </a:t>
            </a:r>
            <a:r>
              <a:rPr lang="en-GB" dirty="0" err="1"/>
              <a:t>yrs</a:t>
            </a:r>
            <a:r>
              <a:rPr lang="en-GB" dirty="0"/>
              <a:t> old female,</a:t>
            </a:r>
          </a:p>
          <a:p>
            <a:r>
              <a:rPr lang="en-GB" dirty="0"/>
              <a:t>PMH AF hypertension</a:t>
            </a:r>
          </a:p>
          <a:p>
            <a:r>
              <a:rPr lang="en-GB" dirty="0"/>
              <a:t>Meds: losartan warfarin and bisoprolol</a:t>
            </a:r>
          </a:p>
          <a:p>
            <a:r>
              <a:rPr lang="en-GB" dirty="0"/>
              <a:t>Widespread bruising on </a:t>
            </a:r>
            <a:r>
              <a:rPr lang="en-GB" dirty="0" err="1"/>
              <a:t>back,legs</a:t>
            </a:r>
            <a:r>
              <a:rPr lang="en-GB" dirty="0"/>
              <a:t> and back of both hands</a:t>
            </a:r>
          </a:p>
          <a:p>
            <a:r>
              <a:rPr lang="en-GB" dirty="0"/>
              <a:t>Was prescribed a new drug 7 days ago, still taking it, completes course today</a:t>
            </a:r>
          </a:p>
        </p:txBody>
      </p:sp>
    </p:spTree>
    <p:extLst>
      <p:ext uri="{BB962C8B-B14F-4D97-AF65-F5344CB8AC3E}">
        <p14:creationId xmlns:p14="http://schemas.microsoft.com/office/powerpoint/2010/main" val="2687267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a:xfrm>
            <a:off x="457200" y="1268760"/>
            <a:ext cx="8229600" cy="4857403"/>
          </a:xfrm>
        </p:spPr>
        <p:txBody>
          <a:bodyPr>
            <a:normAutofit fontScale="92500" lnSpcReduction="10000"/>
          </a:bodyPr>
          <a:lstStyle/>
          <a:p>
            <a:r>
              <a:rPr lang="en-GB" dirty="0"/>
              <a:t>Understanding risk-benefit</a:t>
            </a:r>
          </a:p>
          <a:p>
            <a:r>
              <a:rPr lang="en-GB" dirty="0"/>
              <a:t>“One of the first duties of the physician is to educate the masses not to take medicine.”</a:t>
            </a:r>
          </a:p>
          <a:p>
            <a:pPr lvl="1"/>
            <a:r>
              <a:rPr lang="en-GB" sz="2400" dirty="0"/>
              <a:t>William Osler, Canadian physician (12 July 1849 – 1919)</a:t>
            </a:r>
          </a:p>
          <a:p>
            <a:pPr marL="0" indent="0">
              <a:buNone/>
            </a:pPr>
            <a:endParaRPr lang="en-GB" sz="1600" dirty="0"/>
          </a:p>
          <a:p>
            <a:r>
              <a:rPr lang="en-GB" sz="2800" dirty="0"/>
              <a:t>Medicine is a collection of uncertain prescriptions the results of which, taken collectively, are more fatal than useful to mankind.</a:t>
            </a:r>
          </a:p>
          <a:p>
            <a:pPr lvl="1"/>
            <a:r>
              <a:rPr lang="en-GB" sz="2200" dirty="0"/>
              <a:t>Napoleon Bonaparte, French general &amp; politician (1769 - 1821) </a:t>
            </a:r>
          </a:p>
          <a:p>
            <a:r>
              <a:rPr lang="en-GB" dirty="0"/>
              <a:t>Pressure to prescribe?</a:t>
            </a:r>
          </a:p>
          <a:p>
            <a:r>
              <a:rPr lang="en-GB" dirty="0"/>
              <a:t>Age of the internet</a:t>
            </a:r>
          </a:p>
          <a:p>
            <a:endParaRPr lang="en-GB" dirty="0"/>
          </a:p>
        </p:txBody>
      </p:sp>
    </p:spTree>
    <p:extLst>
      <p:ext uri="{BB962C8B-B14F-4D97-AF65-F5344CB8AC3E}">
        <p14:creationId xmlns:p14="http://schemas.microsoft.com/office/powerpoint/2010/main" val="37580461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19256" cy="634082"/>
          </a:xfrm>
        </p:spPr>
        <p:txBody>
          <a:bodyPr>
            <a:noAutofit/>
          </a:bodyPr>
          <a:lstStyle/>
          <a:p>
            <a:pPr algn="l"/>
            <a:r>
              <a:rPr lang="en-GB" sz="3600" dirty="0"/>
              <a:t>What medication was prescribed?</a:t>
            </a:r>
          </a:p>
        </p:txBody>
      </p:sp>
      <p:sp>
        <p:nvSpPr>
          <p:cNvPr id="3" name="Content Placeholder 2"/>
          <p:cNvSpPr>
            <a:spLocks noGrp="1"/>
          </p:cNvSpPr>
          <p:nvPr>
            <p:ph idx="1"/>
          </p:nvPr>
        </p:nvSpPr>
        <p:spPr>
          <a:xfrm>
            <a:off x="467544" y="1196752"/>
            <a:ext cx="8219256" cy="4929411"/>
          </a:xfrm>
        </p:spPr>
        <p:txBody>
          <a:bodyPr/>
          <a:lstStyle/>
          <a:p>
            <a:r>
              <a:rPr lang="en-GB" dirty="0"/>
              <a:t>Amoxicillin</a:t>
            </a:r>
          </a:p>
          <a:p>
            <a:r>
              <a:rPr lang="en-GB" dirty="0"/>
              <a:t>Codeine</a:t>
            </a:r>
          </a:p>
          <a:p>
            <a:r>
              <a:rPr lang="en-GB" dirty="0"/>
              <a:t>Prednisolone</a:t>
            </a:r>
          </a:p>
          <a:p>
            <a:r>
              <a:rPr lang="en-GB" dirty="0"/>
              <a:t>Azithromycin</a:t>
            </a:r>
          </a:p>
          <a:p>
            <a:r>
              <a:rPr lang="en-GB" dirty="0"/>
              <a:t>Metronidazole</a:t>
            </a:r>
          </a:p>
          <a:p>
            <a:r>
              <a:rPr lang="en-GB" dirty="0"/>
              <a:t>Co-</a:t>
            </a:r>
            <a:r>
              <a:rPr lang="en-GB" dirty="0" err="1"/>
              <a:t>Trimoxazole</a:t>
            </a:r>
            <a:endParaRPr lang="en-GB" dirty="0"/>
          </a:p>
        </p:txBody>
      </p:sp>
    </p:spTree>
    <p:extLst>
      <p:ext uri="{BB962C8B-B14F-4D97-AF65-F5344CB8AC3E}">
        <p14:creationId xmlns:p14="http://schemas.microsoft.com/office/powerpoint/2010/main" val="2139284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a:t>Warfarin interactions </a:t>
            </a:r>
            <a:br>
              <a:rPr lang="en-GB" sz="3200" dirty="0"/>
            </a:br>
            <a:r>
              <a:rPr lang="en-GB" sz="3200" dirty="0"/>
              <a:t>Decrease metabolism (increase PT)</a:t>
            </a:r>
          </a:p>
        </p:txBody>
      </p:sp>
      <p:sp>
        <p:nvSpPr>
          <p:cNvPr id="4" name="Text Placeholder 3"/>
          <p:cNvSpPr>
            <a:spLocks noGrp="1"/>
          </p:cNvSpPr>
          <p:nvPr>
            <p:ph type="body" idx="1"/>
          </p:nvPr>
        </p:nvSpPr>
        <p:spPr/>
        <p:txBody>
          <a:bodyPr/>
          <a:lstStyle/>
          <a:p>
            <a:r>
              <a:rPr lang="en-GB" dirty="0"/>
              <a:t>Severe</a:t>
            </a:r>
          </a:p>
        </p:txBody>
      </p:sp>
      <p:sp>
        <p:nvSpPr>
          <p:cNvPr id="5" name="Content Placeholder 4"/>
          <p:cNvSpPr>
            <a:spLocks noGrp="1"/>
          </p:cNvSpPr>
          <p:nvPr>
            <p:ph sz="half" idx="2"/>
          </p:nvPr>
        </p:nvSpPr>
        <p:spPr/>
        <p:txBody>
          <a:bodyPr/>
          <a:lstStyle/>
          <a:p>
            <a:pPr marL="0" indent="0">
              <a:buNone/>
            </a:pPr>
            <a:r>
              <a:rPr lang="en-GB" dirty="0"/>
              <a:t>Co-trimoxazole</a:t>
            </a:r>
            <a:br>
              <a:rPr lang="en-GB" dirty="0"/>
            </a:br>
            <a:r>
              <a:rPr lang="en-GB" dirty="0"/>
              <a:t>Erythromycin</a:t>
            </a:r>
          </a:p>
          <a:p>
            <a:pPr marL="0" indent="0">
              <a:buNone/>
            </a:pPr>
            <a:r>
              <a:rPr lang="en-GB" dirty="0"/>
              <a:t>Amiodarone</a:t>
            </a:r>
          </a:p>
          <a:p>
            <a:pPr marL="0" indent="0">
              <a:buNone/>
            </a:pPr>
            <a:r>
              <a:rPr lang="en-GB" dirty="0"/>
              <a:t>Ketoconazole/miconazole/</a:t>
            </a:r>
          </a:p>
          <a:p>
            <a:pPr marL="0" indent="0">
              <a:buNone/>
            </a:pPr>
            <a:r>
              <a:rPr lang="en-GB" dirty="0"/>
              <a:t>Fluconazole/</a:t>
            </a:r>
            <a:r>
              <a:rPr lang="en-GB" dirty="0" err="1"/>
              <a:t>Itraconazole</a:t>
            </a:r>
            <a:endParaRPr lang="en-GB" dirty="0"/>
          </a:p>
          <a:p>
            <a:pPr marL="0" indent="0">
              <a:buNone/>
            </a:pPr>
            <a:r>
              <a:rPr lang="en-GB" dirty="0"/>
              <a:t>Metronidazole</a:t>
            </a:r>
          </a:p>
          <a:p>
            <a:pPr marL="0" indent="0">
              <a:buNone/>
            </a:pPr>
            <a:r>
              <a:rPr lang="en-GB" dirty="0"/>
              <a:t>Carbamazepine</a:t>
            </a:r>
          </a:p>
        </p:txBody>
      </p:sp>
      <p:sp>
        <p:nvSpPr>
          <p:cNvPr id="6" name="Text Placeholder 5"/>
          <p:cNvSpPr>
            <a:spLocks noGrp="1"/>
          </p:cNvSpPr>
          <p:nvPr>
            <p:ph type="body" sz="quarter" idx="3"/>
          </p:nvPr>
        </p:nvSpPr>
        <p:spPr/>
        <p:txBody>
          <a:bodyPr/>
          <a:lstStyle/>
          <a:p>
            <a:r>
              <a:rPr lang="en-GB" dirty="0"/>
              <a:t>Possible*</a:t>
            </a:r>
          </a:p>
        </p:txBody>
      </p:sp>
      <p:sp>
        <p:nvSpPr>
          <p:cNvPr id="7" name="Content Placeholder 6"/>
          <p:cNvSpPr>
            <a:spLocks noGrp="1"/>
          </p:cNvSpPr>
          <p:nvPr>
            <p:ph sz="quarter" idx="4"/>
          </p:nvPr>
        </p:nvSpPr>
        <p:spPr/>
        <p:txBody>
          <a:bodyPr/>
          <a:lstStyle/>
          <a:p>
            <a:pPr marL="0" indent="0">
              <a:buNone/>
            </a:pPr>
            <a:r>
              <a:rPr lang="en-GB" dirty="0"/>
              <a:t>Quinolones</a:t>
            </a:r>
          </a:p>
          <a:p>
            <a:pPr marL="0" indent="0">
              <a:buNone/>
            </a:pPr>
            <a:r>
              <a:rPr lang="en-GB" dirty="0"/>
              <a:t>Trimethoprim</a:t>
            </a:r>
          </a:p>
          <a:p>
            <a:pPr marL="0" indent="0">
              <a:buNone/>
            </a:pPr>
            <a:r>
              <a:rPr lang="en-GB" dirty="0"/>
              <a:t>Omeprazole</a:t>
            </a:r>
          </a:p>
          <a:p>
            <a:pPr marL="0" indent="0">
              <a:buNone/>
            </a:pPr>
            <a:r>
              <a:rPr lang="en-GB" dirty="0"/>
              <a:t>Clarithromycin</a:t>
            </a:r>
          </a:p>
          <a:p>
            <a:pPr marL="0" indent="0">
              <a:buNone/>
            </a:pPr>
            <a:r>
              <a:rPr lang="en-GB" dirty="0"/>
              <a:t>Azithromycin</a:t>
            </a:r>
          </a:p>
          <a:p>
            <a:pPr marL="0" indent="0">
              <a:buNone/>
            </a:pPr>
            <a:r>
              <a:rPr lang="en-GB" dirty="0"/>
              <a:t>Oral corticosteroids</a:t>
            </a:r>
          </a:p>
          <a:p>
            <a:endParaRPr lang="en-GB" dirty="0"/>
          </a:p>
          <a:p>
            <a:pPr marL="0" indent="0">
              <a:buNone/>
            </a:pPr>
            <a:r>
              <a:rPr lang="en-GB" dirty="0"/>
              <a:t>*Especially important in frail    elderly pts</a:t>
            </a:r>
          </a:p>
        </p:txBody>
      </p:sp>
    </p:spTree>
    <p:extLst>
      <p:ext uri="{BB962C8B-B14F-4D97-AF65-F5344CB8AC3E}">
        <p14:creationId xmlns:p14="http://schemas.microsoft.com/office/powerpoint/2010/main" val="289573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dirty="0"/>
              <a:t> Warfarin and Antibacterials</a:t>
            </a:r>
          </a:p>
        </p:txBody>
      </p:sp>
      <p:sp>
        <p:nvSpPr>
          <p:cNvPr id="3" name="Content Placeholder 2"/>
          <p:cNvSpPr>
            <a:spLocks noGrp="1"/>
          </p:cNvSpPr>
          <p:nvPr>
            <p:ph idx="1"/>
          </p:nvPr>
        </p:nvSpPr>
        <p:spPr>
          <a:xfrm>
            <a:off x="457200" y="1268760"/>
            <a:ext cx="8229600" cy="4857403"/>
          </a:xfrm>
        </p:spPr>
        <p:txBody>
          <a:bodyPr>
            <a:normAutofit/>
          </a:bodyPr>
          <a:lstStyle/>
          <a:p>
            <a:r>
              <a:rPr lang="en-GB" dirty="0"/>
              <a:t>Altered (usually enhanced) response reported with virtually every class</a:t>
            </a:r>
          </a:p>
          <a:p>
            <a:pPr marL="0" indent="0">
              <a:buNone/>
            </a:pPr>
            <a:endParaRPr lang="en-GB" dirty="0"/>
          </a:p>
          <a:p>
            <a:r>
              <a:rPr lang="en-GB" dirty="0"/>
              <a:t>Some are clear and established ,others unclear and unpredictable</a:t>
            </a:r>
          </a:p>
          <a:p>
            <a:endParaRPr lang="en-GB" dirty="0"/>
          </a:p>
          <a:p>
            <a:r>
              <a:rPr lang="en-GB" dirty="0"/>
              <a:t>Drug interaction advice to patients </a:t>
            </a:r>
          </a:p>
          <a:p>
            <a:pPr lvl="1"/>
            <a:r>
              <a:rPr lang="en-GB" dirty="0"/>
              <a:t>See NICE CKS</a:t>
            </a:r>
          </a:p>
          <a:p>
            <a:pPr marL="457200" lvl="1" indent="0">
              <a:buNone/>
            </a:pPr>
            <a:endParaRPr lang="en-GB" dirty="0"/>
          </a:p>
        </p:txBody>
      </p:sp>
    </p:spTree>
    <p:extLst>
      <p:ext uri="{BB962C8B-B14F-4D97-AF65-F5344CB8AC3E}">
        <p14:creationId xmlns:p14="http://schemas.microsoft.com/office/powerpoint/2010/main" val="3330954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GB" dirty="0"/>
              <a:t>Important warfarin interactions</a:t>
            </a:r>
          </a:p>
        </p:txBody>
      </p:sp>
      <p:sp>
        <p:nvSpPr>
          <p:cNvPr id="3" name="Content Placeholder 2"/>
          <p:cNvSpPr>
            <a:spLocks noGrp="1"/>
          </p:cNvSpPr>
          <p:nvPr>
            <p:ph idx="1"/>
          </p:nvPr>
        </p:nvSpPr>
        <p:spPr/>
        <p:txBody>
          <a:bodyPr/>
          <a:lstStyle/>
          <a:p>
            <a:r>
              <a:rPr lang="en-GB" dirty="0"/>
              <a:t>Co-trimoxazole</a:t>
            </a:r>
          </a:p>
          <a:p>
            <a:r>
              <a:rPr lang="en-GB" dirty="0"/>
              <a:t>Paracetamol (almost never suspected)</a:t>
            </a:r>
          </a:p>
          <a:p>
            <a:r>
              <a:rPr lang="en-GB" dirty="0"/>
              <a:t>Prednisolone </a:t>
            </a:r>
          </a:p>
          <a:p>
            <a:pPr lvl="1"/>
            <a:r>
              <a:rPr lang="en-GB" dirty="0"/>
              <a:t>How to act is important</a:t>
            </a:r>
          </a:p>
          <a:p>
            <a:pPr lvl="1"/>
            <a:r>
              <a:rPr lang="en-GB" dirty="0"/>
              <a:t>Not to overreact</a:t>
            </a:r>
          </a:p>
          <a:p>
            <a:pPr marL="514350" indent="-457200"/>
            <a:r>
              <a:rPr lang="en-GB" dirty="0"/>
              <a:t>Miconazole oral gel</a:t>
            </a:r>
          </a:p>
          <a:p>
            <a:pPr marL="457200" lvl="1" indent="0">
              <a:buNone/>
            </a:pPr>
            <a:r>
              <a:rPr lang="en-GB" sz="2400" dirty="0"/>
              <a:t>Drug Safety Update volume 11 issue 2, September 2017: 1</a:t>
            </a:r>
            <a:r>
              <a:rPr lang="en-GB" dirty="0"/>
              <a:t>.</a:t>
            </a:r>
          </a:p>
          <a:p>
            <a:pPr marL="57150" indent="0">
              <a:buNone/>
            </a:pPr>
            <a:endParaRPr lang="en-GB" dirty="0"/>
          </a:p>
          <a:p>
            <a:pPr lvl="1"/>
            <a:endParaRPr lang="en-GB" dirty="0"/>
          </a:p>
        </p:txBody>
      </p:sp>
    </p:spTree>
    <p:extLst>
      <p:ext uri="{BB962C8B-B14F-4D97-AF65-F5344CB8AC3E}">
        <p14:creationId xmlns:p14="http://schemas.microsoft.com/office/powerpoint/2010/main" val="4284654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548680"/>
            <a:ext cx="7715200" cy="490066"/>
          </a:xfrm>
        </p:spPr>
        <p:txBody>
          <a:bodyPr>
            <a:normAutofit fontScale="90000"/>
          </a:bodyPr>
          <a:lstStyle/>
          <a:p>
            <a:r>
              <a:rPr lang="en-GB" dirty="0"/>
              <a:t>Case study 5</a:t>
            </a:r>
          </a:p>
        </p:txBody>
      </p:sp>
      <p:sp>
        <p:nvSpPr>
          <p:cNvPr id="3" name="Content Placeholder 2"/>
          <p:cNvSpPr>
            <a:spLocks noGrp="1"/>
          </p:cNvSpPr>
          <p:nvPr>
            <p:ph idx="1"/>
          </p:nvPr>
        </p:nvSpPr>
        <p:spPr>
          <a:xfrm>
            <a:off x="457200" y="692696"/>
            <a:ext cx="8229600" cy="5433467"/>
          </a:xfrm>
        </p:spPr>
        <p:txBody>
          <a:bodyPr/>
          <a:lstStyle/>
          <a:p>
            <a:endParaRPr lang="en-GB" sz="2800" dirty="0"/>
          </a:p>
          <a:p>
            <a:r>
              <a:rPr lang="en-GB" sz="2800" dirty="0"/>
              <a:t>61yr old male admitted with chest pain after recent ablation, ECG showed fast AF. INR was sub-therapeutic. </a:t>
            </a:r>
          </a:p>
          <a:p>
            <a:r>
              <a:rPr lang="en-GB" sz="2800" dirty="0"/>
              <a:t>Was prescribed a GTN spray. Warfarin was changed to Rivaroxaban</a:t>
            </a:r>
          </a:p>
          <a:p>
            <a:r>
              <a:rPr lang="en-GB" sz="2800" dirty="0"/>
              <a:t>PMH: AF, hyperlipidaemia, osteoarthritis, hypertension</a:t>
            </a:r>
          </a:p>
          <a:p>
            <a:r>
              <a:rPr lang="en-GB" sz="2800" dirty="0"/>
              <a:t>GP meds list: </a:t>
            </a:r>
            <a:r>
              <a:rPr lang="en-GB" sz="2800" dirty="0" err="1"/>
              <a:t>Bisoprolol</a:t>
            </a:r>
            <a:r>
              <a:rPr lang="en-GB" sz="2800" dirty="0"/>
              <a:t>, Ibuprofen, omeprazole, DHC, paracetamol, Ramipril, </a:t>
            </a:r>
            <a:r>
              <a:rPr lang="en-GB" sz="2800" dirty="0" err="1"/>
              <a:t>Ezetemibe</a:t>
            </a:r>
            <a:r>
              <a:rPr lang="en-GB" sz="2800" dirty="0"/>
              <a:t>, GTN, Rivaroxaban, Tadalafil</a:t>
            </a:r>
          </a:p>
          <a:p>
            <a:pPr marL="0" indent="0">
              <a:buNone/>
            </a:pPr>
            <a:endParaRPr lang="en-GB" dirty="0"/>
          </a:p>
        </p:txBody>
      </p:sp>
    </p:spTree>
    <p:extLst>
      <p:ext uri="{BB962C8B-B14F-4D97-AF65-F5344CB8AC3E}">
        <p14:creationId xmlns:p14="http://schemas.microsoft.com/office/powerpoint/2010/main" val="37084794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Putting it together</a:t>
            </a:r>
          </a:p>
        </p:txBody>
      </p:sp>
      <p:sp>
        <p:nvSpPr>
          <p:cNvPr id="3" name="Content Placeholder 2"/>
          <p:cNvSpPr>
            <a:spLocks noGrp="1"/>
          </p:cNvSpPr>
          <p:nvPr>
            <p:ph idx="1"/>
          </p:nvPr>
        </p:nvSpPr>
        <p:spPr>
          <a:xfrm>
            <a:off x="457200" y="1600200"/>
            <a:ext cx="8363272" cy="4525963"/>
          </a:xfrm>
        </p:spPr>
        <p:txBody>
          <a:bodyPr>
            <a:normAutofit lnSpcReduction="10000"/>
          </a:bodyPr>
          <a:lstStyle/>
          <a:p>
            <a:pPr marL="0" indent="0">
              <a:buNone/>
            </a:pPr>
            <a:r>
              <a:rPr lang="en-GB" dirty="0"/>
              <a:t>2D6		</a:t>
            </a:r>
          </a:p>
          <a:p>
            <a:pPr marL="0" indent="0">
              <a:buNone/>
            </a:pPr>
            <a:r>
              <a:rPr lang="en-GB" dirty="0"/>
              <a:t>3A4</a:t>
            </a:r>
          </a:p>
          <a:p>
            <a:pPr marL="0" indent="0">
              <a:buNone/>
            </a:pPr>
            <a:r>
              <a:rPr lang="en-GB" dirty="0"/>
              <a:t>1A2					Additive</a:t>
            </a:r>
          </a:p>
          <a:p>
            <a:pPr marL="0" indent="0">
              <a:buNone/>
            </a:pPr>
            <a:r>
              <a:rPr lang="en-GB" dirty="0"/>
              <a:t>2B6 		Drug			Opposing</a:t>
            </a:r>
          </a:p>
          <a:p>
            <a:pPr marL="0" indent="0">
              <a:buNone/>
            </a:pPr>
            <a:r>
              <a:rPr lang="en-GB" dirty="0"/>
              <a:t>2C9		vs			Strong</a:t>
            </a:r>
          </a:p>
          <a:p>
            <a:pPr marL="0" indent="0">
              <a:buNone/>
            </a:pPr>
            <a:r>
              <a:rPr lang="en-GB" dirty="0"/>
              <a:t>3A5		Prodrug		Moderate</a:t>
            </a:r>
          </a:p>
          <a:p>
            <a:pPr marL="0" indent="0">
              <a:buNone/>
            </a:pPr>
            <a:r>
              <a:rPr lang="en-GB" dirty="0"/>
              <a:t>3A7					Weak</a:t>
            </a:r>
          </a:p>
          <a:p>
            <a:pPr marL="0" indent="0">
              <a:buNone/>
            </a:pPr>
            <a:r>
              <a:rPr lang="en-GB" dirty="0"/>
              <a:t>2C19					</a:t>
            </a:r>
          </a:p>
        </p:txBody>
      </p:sp>
      <p:sp>
        <p:nvSpPr>
          <p:cNvPr id="4" name="Rectangle 3"/>
          <p:cNvSpPr/>
          <p:nvPr/>
        </p:nvSpPr>
        <p:spPr>
          <a:xfrm>
            <a:off x="1425771" y="2996952"/>
            <a:ext cx="913982"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X</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911" y="2852936"/>
            <a:ext cx="1292225"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6804248" y="2996952"/>
            <a:ext cx="566181" cy="923330"/>
          </a:xfrm>
          <a:prstGeom prst="rect">
            <a:avLst/>
          </a:prstGeom>
        </p:spPr>
        <p:txBody>
          <a:bodyPr wrap="none">
            <a:spAutoFit/>
          </a:bodyPr>
          <a:lstStyle/>
          <a:p>
            <a:pPr lvl="0" algn="ctr"/>
            <a:r>
              <a:rPr lang="en-US" sz="5400" b="1" dirty="0">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rPr>
              <a:t>X</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17886" y="1556792"/>
            <a:ext cx="1366597" cy="3981847"/>
          </a:xfrm>
          <a:prstGeom prst="rect">
            <a:avLst/>
          </a:prstGeom>
        </p:spPr>
      </p:pic>
    </p:spTree>
    <p:extLst>
      <p:ext uri="{BB962C8B-B14F-4D97-AF65-F5344CB8AC3E}">
        <p14:creationId xmlns:p14="http://schemas.microsoft.com/office/powerpoint/2010/main" val="34640752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Clinically significant interactions	</a:t>
            </a:r>
          </a:p>
        </p:txBody>
      </p:sp>
      <p:sp>
        <p:nvSpPr>
          <p:cNvPr id="3" name="Content Placeholder 2"/>
          <p:cNvSpPr>
            <a:spLocks noGrp="1"/>
          </p:cNvSpPr>
          <p:nvPr>
            <p:ph idx="1"/>
          </p:nvPr>
        </p:nvSpPr>
        <p:spPr>
          <a:xfrm>
            <a:off x="467544" y="1556792"/>
            <a:ext cx="8229600" cy="4525963"/>
          </a:xfrm>
        </p:spPr>
        <p:txBody>
          <a:bodyPr>
            <a:normAutofit/>
          </a:bodyPr>
          <a:lstStyle/>
          <a:p>
            <a:pPr marL="514350" indent="-514350">
              <a:buAutoNum type="arabicPeriod"/>
            </a:pPr>
            <a:r>
              <a:rPr lang="en-GB" dirty="0"/>
              <a:t>The interaction is STRONG</a:t>
            </a:r>
          </a:p>
          <a:p>
            <a:pPr marL="0" indent="0">
              <a:buNone/>
            </a:pPr>
            <a:endParaRPr lang="en-GB" dirty="0"/>
          </a:p>
          <a:p>
            <a:pPr marL="0" indent="0">
              <a:buNone/>
            </a:pPr>
            <a:r>
              <a:rPr lang="en-GB" dirty="0"/>
              <a:t>2. The </a:t>
            </a:r>
            <a:r>
              <a:rPr lang="en-GB"/>
              <a:t>outcomes are </a:t>
            </a:r>
            <a:r>
              <a:rPr lang="en-GB" dirty="0"/>
              <a:t>BAD</a:t>
            </a:r>
          </a:p>
          <a:p>
            <a:pPr marL="0" indent="0">
              <a:buNone/>
            </a:pPr>
            <a:r>
              <a:rPr lang="en-GB" dirty="0"/>
              <a:t>bleeding, stroke risk, unwanted pregnancy</a:t>
            </a:r>
          </a:p>
          <a:p>
            <a:pPr marL="0" indent="0">
              <a:buNone/>
            </a:pPr>
            <a:endParaRPr lang="en-GB" dirty="0"/>
          </a:p>
          <a:p>
            <a:pPr marL="0" indent="0">
              <a:buNone/>
            </a:pPr>
            <a:r>
              <a:rPr lang="en-GB" dirty="0"/>
              <a:t>3. The effect is not noticeable</a:t>
            </a:r>
          </a:p>
          <a:p>
            <a:pPr marL="0" indent="0">
              <a:buNone/>
            </a:pPr>
            <a:r>
              <a:rPr lang="en-GB" dirty="0"/>
              <a:t>	Cancer risk, BP changes</a:t>
            </a:r>
          </a:p>
        </p:txBody>
      </p:sp>
    </p:spTree>
    <p:extLst>
      <p:ext uri="{BB962C8B-B14F-4D97-AF65-F5344CB8AC3E}">
        <p14:creationId xmlns:p14="http://schemas.microsoft.com/office/powerpoint/2010/main" val="323602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Computerised alert systems	</a:t>
            </a:r>
          </a:p>
        </p:txBody>
      </p:sp>
      <p:pic>
        <p:nvPicPr>
          <p:cNvPr id="5"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637" y="2312876"/>
            <a:ext cx="1341036" cy="1080119"/>
          </a:xfrm>
          <a:prstGeom prst="rect">
            <a:avLst/>
          </a:prstGeom>
        </p:spPr>
      </p:pic>
      <p:pic>
        <p:nvPicPr>
          <p:cNvPr id="6"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07904" y="2653553"/>
            <a:ext cx="1341036" cy="1080119"/>
          </a:xfrm>
          <a:prstGeom prst="rect">
            <a:avLst/>
          </a:prstGeom>
        </p:spPr>
      </p:pic>
      <p:pic>
        <p:nvPicPr>
          <p:cNvPr id="7"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35696" y="2645296"/>
            <a:ext cx="1341036" cy="1080119"/>
          </a:xfrm>
          <a:prstGeom prst="rect">
            <a:avLst/>
          </a:prstGeom>
        </p:spPr>
      </p:pic>
      <p:pic>
        <p:nvPicPr>
          <p:cNvPr id="8"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19253" y="1807060"/>
            <a:ext cx="1341036" cy="1080119"/>
          </a:xfrm>
          <a:prstGeom prst="rect">
            <a:avLst/>
          </a:prstGeom>
        </p:spPr>
      </p:pic>
      <p:pic>
        <p:nvPicPr>
          <p:cNvPr id="9"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15816" y="2263424"/>
            <a:ext cx="1341036" cy="1080119"/>
          </a:xfrm>
          <a:prstGeom prst="rect">
            <a:avLst/>
          </a:prstGeom>
        </p:spPr>
      </p:pic>
      <p:pic>
        <p:nvPicPr>
          <p:cNvPr id="10"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93673" y="2082661"/>
            <a:ext cx="1341036" cy="1080119"/>
          </a:xfrm>
          <a:prstGeom prst="rect">
            <a:avLst/>
          </a:prstGeom>
        </p:spPr>
      </p:pic>
      <p:sp>
        <p:nvSpPr>
          <p:cNvPr id="11" name="Content Placeholder 10"/>
          <p:cNvSpPr>
            <a:spLocks noGrp="1"/>
          </p:cNvSpPr>
          <p:nvPr>
            <p:ph idx="1"/>
          </p:nvPr>
        </p:nvSpPr>
        <p:spPr>
          <a:xfrm>
            <a:off x="457200" y="2082660"/>
            <a:ext cx="8229600" cy="4226659"/>
          </a:xfrm>
        </p:spPr>
        <p:txBody>
          <a:bodyPr>
            <a:normAutofit fontScale="62500" lnSpcReduction="20000"/>
          </a:bodyPr>
          <a:lstStyle/>
          <a:p>
            <a:endParaRPr lang="en-GB" dirty="0"/>
          </a:p>
          <a:p>
            <a:endParaRPr lang="en-GB" dirty="0"/>
          </a:p>
          <a:p>
            <a:endParaRPr lang="en-GB" dirty="0"/>
          </a:p>
          <a:p>
            <a:pPr marL="0" indent="0">
              <a:buNone/>
            </a:pPr>
            <a:endParaRPr lang="en-GB" dirty="0"/>
          </a:p>
          <a:p>
            <a:endParaRPr lang="en-GB" dirty="0"/>
          </a:p>
          <a:p>
            <a:endParaRPr lang="en-GB" dirty="0"/>
          </a:p>
          <a:p>
            <a:r>
              <a:rPr lang="en-GB" dirty="0"/>
              <a:t>Beware of alert fatigue!</a:t>
            </a:r>
          </a:p>
          <a:p>
            <a:r>
              <a:rPr lang="en-GB" dirty="0"/>
              <a:t>BNF: www.evidence.nhs.uk</a:t>
            </a:r>
          </a:p>
          <a:p>
            <a:r>
              <a:rPr lang="en-GB" dirty="0"/>
              <a:t>Other sources: https://www.sps.nhs.uk/ </a:t>
            </a:r>
            <a:r>
              <a:rPr lang="en-GB" dirty="0" err="1"/>
              <a:t>Stockleys</a:t>
            </a:r>
            <a:r>
              <a:rPr lang="en-GB" dirty="0"/>
              <a:t> (online available) </a:t>
            </a:r>
          </a:p>
          <a:p>
            <a:r>
              <a:rPr lang="en-GB" dirty="0"/>
              <a:t>SPC</a:t>
            </a:r>
          </a:p>
          <a:p>
            <a:r>
              <a:rPr lang="en-GB" dirty="0">
                <a:hlinkClick r:id="rId4"/>
              </a:rPr>
              <a:t>https://reference.medscape.com/drug-interactionchecker</a:t>
            </a:r>
            <a:r>
              <a:rPr lang="en-GB" dirty="0"/>
              <a:t> (On adastra as a web link)</a:t>
            </a:r>
          </a:p>
          <a:p>
            <a:r>
              <a:rPr lang="en-GB" dirty="0">
                <a:hlinkClick r:id="rId5"/>
              </a:rPr>
              <a:t>https://www.crediblemeds.org</a:t>
            </a:r>
            <a:r>
              <a:rPr lang="en-GB" dirty="0"/>
              <a:t> (good for QT drugs and also has a clinically important drug interactions list)</a:t>
            </a:r>
          </a:p>
          <a:p>
            <a:pPr marL="0" indent="0">
              <a:buNone/>
            </a:pPr>
            <a:endParaRPr lang="en-GB" dirty="0"/>
          </a:p>
          <a:p>
            <a:endParaRPr lang="en-GB" dirty="0"/>
          </a:p>
        </p:txBody>
      </p:sp>
      <p:pic>
        <p:nvPicPr>
          <p:cNvPr id="205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64100" y="2347119"/>
            <a:ext cx="1341437"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41476" y="2339229"/>
            <a:ext cx="1341437"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7908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xEl>
                                              <p:pRg st="8" end="8"/>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xEl>
                                              <p:pRg st="9" end="9"/>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xEl>
                                              <p:pRg st="10" end="1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GB" dirty="0"/>
              <a:t>Thank you</a:t>
            </a:r>
            <a:br>
              <a:rPr lang="en-GB" dirty="0"/>
            </a:br>
            <a:endParaRPr lang="en-GB" dirty="0"/>
          </a:p>
        </p:txBody>
      </p:sp>
      <p:sp>
        <p:nvSpPr>
          <p:cNvPr id="5" name="Subtitle 4"/>
          <p:cNvSpPr>
            <a:spLocks noGrp="1"/>
          </p:cNvSpPr>
          <p:nvPr>
            <p:ph type="subTitle" idx="1"/>
          </p:nvPr>
        </p:nvSpPr>
        <p:spPr>
          <a:xfrm>
            <a:off x="1371600" y="3212976"/>
            <a:ext cx="6400800" cy="2425824"/>
          </a:xfrm>
        </p:spPr>
        <p:txBody>
          <a:bodyPr/>
          <a:lstStyle/>
          <a:p>
            <a:r>
              <a:rPr lang="en-GB" dirty="0"/>
              <a:t>Any questions</a:t>
            </a:r>
            <a:br>
              <a:rPr lang="en-GB" dirty="0"/>
            </a:br>
            <a:r>
              <a:rPr lang="en-GB" dirty="0"/>
              <a:t>omar.seedat@nhs.net</a:t>
            </a:r>
            <a:br>
              <a:rPr lang="en-GB" dirty="0"/>
            </a:br>
            <a:endParaRPr lang="en-GB" dirty="0"/>
          </a:p>
        </p:txBody>
      </p:sp>
    </p:spTree>
    <p:extLst>
      <p:ext uri="{BB962C8B-B14F-4D97-AF65-F5344CB8AC3E}">
        <p14:creationId xmlns:p14="http://schemas.microsoft.com/office/powerpoint/2010/main" val="2071264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Brief overview of key areas</a:t>
            </a:r>
          </a:p>
          <a:p>
            <a:pPr marL="0" indent="0">
              <a:buNone/>
            </a:pPr>
            <a:endParaRPr lang="en-GB" dirty="0"/>
          </a:p>
          <a:p>
            <a:r>
              <a:rPr lang="en-GB" dirty="0"/>
              <a:t>Case studies</a:t>
            </a:r>
          </a:p>
          <a:p>
            <a:endParaRPr lang="en-GB" dirty="0"/>
          </a:p>
          <a:p>
            <a:r>
              <a:rPr lang="en-GB" dirty="0"/>
              <a:t>Putting it together</a:t>
            </a:r>
          </a:p>
        </p:txBody>
      </p:sp>
    </p:spTree>
    <p:extLst>
      <p:ext uri="{BB962C8B-B14F-4D97-AF65-F5344CB8AC3E}">
        <p14:creationId xmlns:p14="http://schemas.microsoft.com/office/powerpoint/2010/main" val="240175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 </a:t>
            </a:r>
          </a:p>
        </p:txBody>
      </p:sp>
      <p:sp>
        <p:nvSpPr>
          <p:cNvPr id="3" name="Content Placeholder 2"/>
          <p:cNvSpPr>
            <a:spLocks noGrp="1"/>
          </p:cNvSpPr>
          <p:nvPr>
            <p:ph idx="1"/>
          </p:nvPr>
        </p:nvSpPr>
        <p:spPr/>
        <p:txBody>
          <a:bodyPr/>
          <a:lstStyle/>
          <a:p>
            <a:r>
              <a:rPr lang="en-GB" dirty="0"/>
              <a:t>What is an enzyme inducer?</a:t>
            </a:r>
          </a:p>
          <a:p>
            <a:endParaRPr lang="en-GB" dirty="0"/>
          </a:p>
          <a:p>
            <a:r>
              <a:rPr lang="en-GB" dirty="0"/>
              <a:t>What is an enzyme inhibitor?</a:t>
            </a:r>
          </a:p>
          <a:p>
            <a:pPr marL="0" indent="0">
              <a:buNone/>
            </a:pPr>
            <a:endParaRPr lang="en-GB" dirty="0"/>
          </a:p>
          <a:p>
            <a:r>
              <a:rPr lang="en-GB" dirty="0"/>
              <a:t>What is a pro-drug?</a:t>
            </a:r>
          </a:p>
          <a:p>
            <a:endParaRPr lang="en-GB" dirty="0"/>
          </a:p>
          <a:p>
            <a:r>
              <a:rPr lang="en-GB" dirty="0"/>
              <a:t>Additive toxicity</a:t>
            </a:r>
          </a:p>
        </p:txBody>
      </p:sp>
    </p:spTree>
    <p:extLst>
      <p:ext uri="{BB962C8B-B14F-4D97-AF65-F5344CB8AC3E}">
        <p14:creationId xmlns:p14="http://schemas.microsoft.com/office/powerpoint/2010/main" val="36738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Overview 1</a:t>
            </a:r>
          </a:p>
        </p:txBody>
      </p:sp>
      <p:sp>
        <p:nvSpPr>
          <p:cNvPr id="3" name="Content Placeholder 2"/>
          <p:cNvSpPr>
            <a:spLocks noGrp="1"/>
          </p:cNvSpPr>
          <p:nvPr>
            <p:ph idx="1"/>
          </p:nvPr>
        </p:nvSpPr>
        <p:spPr/>
        <p:txBody>
          <a:bodyPr/>
          <a:lstStyle/>
          <a:p>
            <a:pPr marL="0" indent="0">
              <a:buNone/>
            </a:pPr>
            <a:r>
              <a:rPr lang="en-GB" dirty="0"/>
              <a:t>Enzyme inducers LOWER  the concentration of the substrate drug</a:t>
            </a:r>
          </a:p>
          <a:p>
            <a:pPr marL="0" indent="0">
              <a:buNone/>
            </a:pPr>
            <a:endParaRPr lang="en-GB" dirty="0"/>
          </a:p>
          <a:p>
            <a:pPr marL="0" indent="0">
              <a:buNone/>
            </a:pPr>
            <a:r>
              <a:rPr lang="en-GB" dirty="0"/>
              <a:t>Enzyme inhibitors RAISE the concentration of the substrate drug</a:t>
            </a:r>
          </a:p>
          <a:p>
            <a:pPr marL="0" indent="0">
              <a:buNone/>
            </a:pPr>
            <a:endParaRPr lang="en-GB" dirty="0"/>
          </a:p>
          <a:p>
            <a:pPr marL="0" indent="0">
              <a:buNone/>
            </a:pPr>
            <a:r>
              <a:rPr lang="en-GB" dirty="0"/>
              <a:t>Pro-drugs have the opposite effect</a:t>
            </a:r>
          </a:p>
        </p:txBody>
      </p:sp>
    </p:spTree>
    <p:extLst>
      <p:ext uri="{BB962C8B-B14F-4D97-AF65-F5344CB8AC3E}">
        <p14:creationId xmlns:p14="http://schemas.microsoft.com/office/powerpoint/2010/main" val="1483672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Overview 2 </a:t>
            </a:r>
            <a:br>
              <a:rPr lang="en-GB" dirty="0"/>
            </a:br>
            <a:r>
              <a:rPr lang="en-GB" dirty="0"/>
              <a:t>Additive risks	</a:t>
            </a:r>
          </a:p>
        </p:txBody>
      </p:sp>
      <p:sp>
        <p:nvSpPr>
          <p:cNvPr id="3" name="Content Placeholder 2"/>
          <p:cNvSpPr>
            <a:spLocks noGrp="1"/>
          </p:cNvSpPr>
          <p:nvPr>
            <p:ph idx="1"/>
          </p:nvPr>
        </p:nvSpPr>
        <p:spPr/>
        <p:txBody>
          <a:bodyPr>
            <a:normAutofit lnSpcReduction="10000"/>
          </a:bodyPr>
          <a:lstStyle/>
          <a:p>
            <a:r>
              <a:rPr lang="en-GB" dirty="0"/>
              <a:t>Bleeding risk</a:t>
            </a:r>
          </a:p>
          <a:p>
            <a:r>
              <a:rPr lang="en-GB" dirty="0"/>
              <a:t>Hyperkalaemia</a:t>
            </a:r>
          </a:p>
          <a:p>
            <a:r>
              <a:rPr lang="en-GB" dirty="0"/>
              <a:t>Hyponatraemia</a:t>
            </a:r>
          </a:p>
          <a:p>
            <a:r>
              <a:rPr lang="en-GB" dirty="0"/>
              <a:t>CNS depression</a:t>
            </a:r>
          </a:p>
          <a:p>
            <a:r>
              <a:rPr lang="en-GB" dirty="0"/>
              <a:t>QT prolongation</a:t>
            </a:r>
          </a:p>
          <a:p>
            <a:r>
              <a:rPr lang="en-GB" dirty="0"/>
              <a:t>Serotonergic toxicity</a:t>
            </a:r>
          </a:p>
          <a:p>
            <a:r>
              <a:rPr lang="en-GB" dirty="0"/>
              <a:t>Renal toxicity</a:t>
            </a:r>
          </a:p>
          <a:p>
            <a:r>
              <a:rPr lang="en-GB" dirty="0"/>
              <a:t>Liver toxicity</a:t>
            </a:r>
          </a:p>
        </p:txBody>
      </p:sp>
    </p:spTree>
    <p:extLst>
      <p:ext uri="{BB962C8B-B14F-4D97-AF65-F5344CB8AC3E}">
        <p14:creationId xmlns:p14="http://schemas.microsoft.com/office/powerpoint/2010/main" val="3558454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Case study 1</a:t>
            </a:r>
          </a:p>
        </p:txBody>
      </p:sp>
      <p:sp>
        <p:nvSpPr>
          <p:cNvPr id="3" name="Content Placeholder 2"/>
          <p:cNvSpPr>
            <a:spLocks noGrp="1"/>
          </p:cNvSpPr>
          <p:nvPr>
            <p:ph idx="1"/>
          </p:nvPr>
        </p:nvSpPr>
        <p:spPr/>
        <p:txBody>
          <a:bodyPr/>
          <a:lstStyle/>
          <a:p>
            <a:r>
              <a:rPr lang="en-GB" dirty="0"/>
              <a:t>66 year old woman, h/o hypothyroidism presents with increasing fatigue and bradycardia. TSH risen markedly</a:t>
            </a:r>
          </a:p>
          <a:p>
            <a:pPr marL="0" indent="0">
              <a:buNone/>
            </a:pPr>
            <a:endParaRPr lang="en-GB" dirty="0"/>
          </a:p>
          <a:p>
            <a:r>
              <a:rPr lang="en-GB" dirty="0"/>
              <a:t>Meds: Levothyroxine 75mcgod, simvastatin 40mgon , verapamil 40mgtds , warfarin, citalopram 40mgod, OTC calcium and iron supplements </a:t>
            </a:r>
          </a:p>
        </p:txBody>
      </p:sp>
    </p:spTree>
    <p:extLst>
      <p:ext uri="{BB962C8B-B14F-4D97-AF65-F5344CB8AC3E}">
        <p14:creationId xmlns:p14="http://schemas.microsoft.com/office/powerpoint/2010/main" val="3373538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Case study 1</a:t>
            </a:r>
          </a:p>
        </p:txBody>
      </p:sp>
      <p:sp>
        <p:nvSpPr>
          <p:cNvPr id="3" name="Content Placeholder 2"/>
          <p:cNvSpPr>
            <a:spLocks noGrp="1"/>
          </p:cNvSpPr>
          <p:nvPr>
            <p:ph idx="1"/>
          </p:nvPr>
        </p:nvSpPr>
        <p:spPr/>
        <p:txBody>
          <a:bodyPr/>
          <a:lstStyle/>
          <a:p>
            <a:pPr marL="0" indent="0">
              <a:buNone/>
            </a:pPr>
            <a:r>
              <a:rPr lang="en-GB" dirty="0"/>
              <a:t>Which drug interactions are the likely cause of her increased TSH?</a:t>
            </a:r>
          </a:p>
          <a:p>
            <a:pPr marL="0" indent="0">
              <a:buNone/>
            </a:pPr>
            <a:endParaRPr lang="en-GB" dirty="0"/>
          </a:p>
          <a:p>
            <a:pPr marL="0" indent="0">
              <a:buNone/>
            </a:pPr>
            <a:r>
              <a:rPr lang="en-GB" dirty="0"/>
              <a:t>Other concerns?</a:t>
            </a:r>
          </a:p>
          <a:p>
            <a:pPr marL="0" indent="0">
              <a:buNone/>
            </a:pPr>
            <a:endParaRPr lang="en-GB" dirty="0"/>
          </a:p>
        </p:txBody>
      </p:sp>
    </p:spTree>
    <p:extLst>
      <p:ext uri="{BB962C8B-B14F-4D97-AF65-F5344CB8AC3E}">
        <p14:creationId xmlns:p14="http://schemas.microsoft.com/office/powerpoint/2010/main" val="2252740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Absorption- </a:t>
            </a:r>
            <a:br>
              <a:rPr lang="en-GB" dirty="0"/>
            </a:br>
            <a:r>
              <a:rPr lang="en-GB" dirty="0"/>
              <a:t>Levothyroxine/Quinolones</a:t>
            </a:r>
          </a:p>
        </p:txBody>
      </p:sp>
      <p:sp>
        <p:nvSpPr>
          <p:cNvPr id="3" name="Content Placeholder 2"/>
          <p:cNvSpPr>
            <a:spLocks noGrp="1"/>
          </p:cNvSpPr>
          <p:nvPr>
            <p:ph idx="1"/>
          </p:nvPr>
        </p:nvSpPr>
        <p:spPr>
          <a:xfrm>
            <a:off x="457200" y="1484784"/>
            <a:ext cx="8229600" cy="5112568"/>
          </a:xfrm>
        </p:spPr>
        <p:txBody>
          <a:bodyPr/>
          <a:lstStyle/>
          <a:p>
            <a:r>
              <a:rPr lang="en-GB" dirty="0"/>
              <a:t>Easily bound by cations and binders</a:t>
            </a:r>
          </a:p>
          <a:p>
            <a:endParaRPr lang="en-GB" dirty="0"/>
          </a:p>
          <a:p>
            <a:r>
              <a:rPr lang="en-GB" dirty="0"/>
              <a:t>Acid stomach important for absorption</a:t>
            </a:r>
          </a:p>
          <a:p>
            <a:pPr lvl="1"/>
            <a:r>
              <a:rPr lang="en-GB" dirty="0"/>
              <a:t>PPIs will affect</a:t>
            </a:r>
          </a:p>
          <a:p>
            <a:pPr marL="457200" lvl="1" indent="0">
              <a:buNone/>
            </a:pPr>
            <a:endParaRPr lang="en-GB" dirty="0"/>
          </a:p>
          <a:p>
            <a:r>
              <a:rPr lang="en-GB" dirty="0"/>
              <a:t>When a patient has had a stable TSH on thyroid replacement, now increased TSH – look for an absorption problem</a:t>
            </a:r>
          </a:p>
          <a:p>
            <a:pPr lvl="1"/>
            <a:r>
              <a:rPr lang="en-GB" dirty="0"/>
              <a:t>Drug compliance is normally good in patients</a:t>
            </a:r>
          </a:p>
        </p:txBody>
      </p:sp>
    </p:spTree>
    <p:extLst>
      <p:ext uri="{BB962C8B-B14F-4D97-AF65-F5344CB8AC3E}">
        <p14:creationId xmlns:p14="http://schemas.microsoft.com/office/powerpoint/2010/main" val="4006843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1204</TotalTime>
  <Words>894</Words>
  <Application>Microsoft Office PowerPoint</Application>
  <PresentationFormat>On-screen Show (4:3)</PresentationFormat>
  <Paragraphs>304</Paragraphs>
  <Slides>28</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Drug interactions</vt:lpstr>
      <vt:lpstr>Introduction</vt:lpstr>
      <vt:lpstr>Outline</vt:lpstr>
      <vt:lpstr>Overview </vt:lpstr>
      <vt:lpstr>Overview 1</vt:lpstr>
      <vt:lpstr>Overview 2  Additive risks </vt:lpstr>
      <vt:lpstr>Case study 1</vt:lpstr>
      <vt:lpstr>Case study 1</vt:lpstr>
      <vt:lpstr>Absorption-  Levothyroxine/Quinolones</vt:lpstr>
      <vt:lpstr>Other concerns</vt:lpstr>
      <vt:lpstr>Citalopram and long QT</vt:lpstr>
      <vt:lpstr>Case study 2</vt:lpstr>
      <vt:lpstr>Case study 2</vt:lpstr>
      <vt:lpstr>Case Study 3</vt:lpstr>
      <vt:lpstr>Case study 3</vt:lpstr>
      <vt:lpstr>Statin toxicity</vt:lpstr>
      <vt:lpstr>PowerPoint Presentation</vt:lpstr>
      <vt:lpstr>MHRA advice</vt:lpstr>
      <vt:lpstr>Case study 4</vt:lpstr>
      <vt:lpstr>What medication was prescribed?</vt:lpstr>
      <vt:lpstr>Warfarin interactions  Decrease metabolism (increase PT)</vt:lpstr>
      <vt:lpstr> Warfarin and Antibacterials</vt:lpstr>
      <vt:lpstr>Important warfarin interactions</vt:lpstr>
      <vt:lpstr>Case study 5</vt:lpstr>
      <vt:lpstr>Putting it together</vt:lpstr>
      <vt:lpstr>Clinically significant interactions </vt:lpstr>
      <vt:lpstr>Computerised alert systems </vt:lpstr>
      <vt:lpstr>Thank you </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interactions</dc:title>
  <dc:creator>Seedat Omar (P81714)</dc:creator>
  <cp:lastModifiedBy>Carrie Locker</cp:lastModifiedBy>
  <cp:revision>80</cp:revision>
  <dcterms:created xsi:type="dcterms:W3CDTF">2017-11-27T08:54:19Z</dcterms:created>
  <dcterms:modified xsi:type="dcterms:W3CDTF">2017-12-05T14:57:33Z</dcterms:modified>
  <cp:contentStatus/>
</cp:coreProperties>
</file>