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notesMasterIdLst>
    <p:notesMasterId r:id="rId25"/>
  </p:notesMasterIdLst>
  <p:sldIdLst>
    <p:sldId id="263" r:id="rId2"/>
    <p:sldId id="298" r:id="rId3"/>
    <p:sldId id="266" r:id="rId4"/>
    <p:sldId id="267" r:id="rId5"/>
    <p:sldId id="311" r:id="rId6"/>
    <p:sldId id="308" r:id="rId7"/>
    <p:sldId id="310" r:id="rId8"/>
    <p:sldId id="270" r:id="rId9"/>
    <p:sldId id="299" r:id="rId10"/>
    <p:sldId id="276" r:id="rId11"/>
    <p:sldId id="279" r:id="rId12"/>
    <p:sldId id="300" r:id="rId13"/>
    <p:sldId id="301" r:id="rId14"/>
    <p:sldId id="302" r:id="rId15"/>
    <p:sldId id="318" r:id="rId16"/>
    <p:sldId id="317" r:id="rId17"/>
    <p:sldId id="325" r:id="rId18"/>
    <p:sldId id="289" r:id="rId19"/>
    <p:sldId id="305" r:id="rId20"/>
    <p:sldId id="306" r:id="rId21"/>
    <p:sldId id="288" r:id="rId22"/>
    <p:sldId id="309" r:id="rId23"/>
    <p:sldId id="297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6803" autoAdjust="0"/>
  </p:normalViewPr>
  <p:slideViewPr>
    <p:cSldViewPr>
      <p:cViewPr varScale="1">
        <p:scale>
          <a:sx n="108" d="100"/>
          <a:sy n="108" d="100"/>
        </p:scale>
        <p:origin x="109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2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596"/>
    </p:cViewPr>
  </p:sorterViewPr>
  <p:notesViewPr>
    <p:cSldViewPr>
      <p:cViewPr varScale="1">
        <p:scale>
          <a:sx n="61" d="100"/>
          <a:sy n="61" d="100"/>
        </p:scale>
        <p:origin x="-2736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23062650359721"/>
          <c:y val="0"/>
          <c:w val="0.7376937007874016"/>
          <c:h val="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7030A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Dotum" panose="020B0600000101010101" pitchFamily="34" charset="-127"/>
                    <a:ea typeface="Dotum" panose="020B0600000101010101" pitchFamily="34" charset="-127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Sheet1!$A$3:$A$16</c:f>
              <c:strCache>
                <c:ptCount val="14"/>
                <c:pt idx="0">
                  <c:v>Certain cosmetics</c:v>
                </c:pt>
                <c:pt idx="1">
                  <c:v>Heated beverages</c:v>
                </c:pt>
                <c:pt idx="2">
                  <c:v>Indoor heat</c:v>
                </c:pt>
                <c:pt idx="3">
                  <c:v>Certain skin care products</c:v>
                </c:pt>
                <c:pt idx="4">
                  <c:v>Humidity</c:v>
                </c:pt>
                <c:pt idx="5">
                  <c:v>Spicy foods</c:v>
                </c:pt>
                <c:pt idx="6">
                  <c:v>Cold weather</c:v>
                </c:pt>
                <c:pt idx="7">
                  <c:v>Hot baths</c:v>
                </c:pt>
                <c:pt idx="8">
                  <c:v>Alcohol consumption</c:v>
                </c:pt>
                <c:pt idx="9">
                  <c:v>Heavy exercise</c:v>
                </c:pt>
                <c:pt idx="10">
                  <c:v>Wind</c:v>
                </c:pt>
                <c:pt idx="11">
                  <c:v>Hot weather</c:v>
                </c:pt>
                <c:pt idx="12">
                  <c:v>Emotional stress</c:v>
                </c:pt>
                <c:pt idx="13">
                  <c:v>Sun exposure</c:v>
                </c:pt>
              </c:strCache>
            </c:strRef>
          </c:cat>
          <c:val>
            <c:numRef>
              <c:f>Sheet1!$B$3:$B$16</c:f>
              <c:numCache>
                <c:formatCode>0%</c:formatCode>
                <c:ptCount val="14"/>
                <c:pt idx="0">
                  <c:v>0.27</c:v>
                </c:pt>
                <c:pt idx="1">
                  <c:v>0.36000000000000032</c:v>
                </c:pt>
                <c:pt idx="2">
                  <c:v>0.41000000000000031</c:v>
                </c:pt>
                <c:pt idx="3">
                  <c:v>0.41000000000000031</c:v>
                </c:pt>
                <c:pt idx="4">
                  <c:v>0.44000000000000056</c:v>
                </c:pt>
                <c:pt idx="5">
                  <c:v>0.45</c:v>
                </c:pt>
                <c:pt idx="6">
                  <c:v>0.46</c:v>
                </c:pt>
                <c:pt idx="7">
                  <c:v>0.51</c:v>
                </c:pt>
                <c:pt idx="8">
                  <c:v>0.52</c:v>
                </c:pt>
                <c:pt idx="9">
                  <c:v>0.56000000000000005</c:v>
                </c:pt>
                <c:pt idx="10">
                  <c:v>0.56999999999999995</c:v>
                </c:pt>
                <c:pt idx="11">
                  <c:v>0.75000000000000144</c:v>
                </c:pt>
                <c:pt idx="12">
                  <c:v>0.79</c:v>
                </c:pt>
                <c:pt idx="13">
                  <c:v>0.81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1080071968"/>
        <c:axId val="-1080070880"/>
      </c:barChart>
      <c:catAx>
        <c:axId val="-108007196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>
                <a:latin typeface="Dotum" panose="020B0600000101010101" pitchFamily="34" charset="-127"/>
                <a:ea typeface="Dotum" panose="020B0600000101010101" pitchFamily="34" charset="-127"/>
              </a:defRPr>
            </a:pPr>
            <a:endParaRPr lang="en-US"/>
          </a:p>
        </c:txPr>
        <c:crossAx val="-10800708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1080070880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-1080071968"/>
        <c:crosses val="autoZero"/>
        <c:crossBetween val="between"/>
      </c:valAx>
    </c:plotArea>
    <c:plotVisOnly val="1"/>
    <c:dispBlanksAs val="gap"/>
    <c:showDLblsOverMax val="0"/>
  </c:chart>
  <c:spPr>
    <a:solidFill>
      <a:srgbClr val="E8F4F8"/>
    </a:solidFill>
  </c:spPr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2D13F6-F0E7-42B0-A44E-B859E83F2AFD}" type="datetimeFigureOut">
              <a:rPr lang="en-GB" smtClean="0"/>
              <a:pPr/>
              <a:t>10/01/2018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C0D170-2D47-4D9C-A434-8EC8025F042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0518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ad.org.uk/shared/get-file.ashx?id=2045&amp;itemtype=document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C0D170-2D47-4D9C-A434-8EC8025F0428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81439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35" marR="0" indent="-17143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 smtClean="0"/>
              <a:t>https://www.dermquest.com/image-library/image/5044bfd0c97267166cd646bd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C0D170-2D47-4D9C-A434-8EC8025F0428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3902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35" indent="-171435">
              <a:buFont typeface="Arial" panose="020B0604020202020204" pitchFamily="34" charset="0"/>
              <a:buChar char="•"/>
            </a:pPr>
            <a:r>
              <a:rPr lang="en-GB" dirty="0" smtClean="0"/>
              <a:t>https://www.dermquest.com/image-library/image/5044bfcfc97267166cd62ef7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C0D170-2D47-4D9C-A434-8EC8025F0428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83755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Adapted from NUR/007/0814 – Common Facial</a:t>
            </a:r>
            <a:r>
              <a:rPr lang="en-GB" baseline="0" dirty="0" smtClean="0"/>
              <a:t> Dermatoses</a:t>
            </a:r>
          </a:p>
          <a:p>
            <a:r>
              <a:rPr lang="en-GB" dirty="0" smtClean="0"/>
              <a:t>https://www.rosacea.org/class/classysystem.php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C0D170-2D47-4D9C-A434-8EC8025F0428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78791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https://www.dermquest.com/image-library/image/5044bf932712C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C0D170-2D47-4D9C-A434-8EC8025F0428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95095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https://www.dermquest.com/image-library/image/5044bf007625HB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C0D170-2D47-4D9C-A434-8EC8025F0428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11780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6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CA" dirty="0" smtClean="0"/>
              <a:t>http://www.pcds.org.uk/ee/images/uploads/general/Rosacea_Pathway-aw_cx.pdfhttps://www.dermquest.com/image-library/image/5044bfd1c97267166cd6683a</a:t>
            </a:r>
          </a:p>
          <a:p>
            <a:endParaRPr lang="en-GB" dirty="0" smtClean="0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22178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821" indent="-285701" defTabSz="922178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2801" indent="-228561" defTabSz="922178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599923" indent="-228561" defTabSz="922178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044" indent="-228561" defTabSz="922178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164" indent="-228561" defTabSz="9221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285" indent="-228561" defTabSz="9221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8405" indent="-228561" defTabSz="9221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5527" indent="-228561" defTabSz="9221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fld id="{9430F6FE-9256-4CE8-8BB5-786BD7E8F0A1}" type="slidenum">
              <a:rPr lang="en-US" sz="1200"/>
              <a:pPr>
                <a:defRPr/>
              </a:pPr>
              <a:t>15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775581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Management of rhinophyma</a:t>
            </a:r>
          </a:p>
          <a:p>
            <a:r>
              <a:rPr lang="en-GB" dirty="0" smtClean="0"/>
              <a:t>Provide a </a:t>
            </a:r>
            <a:r>
              <a:rPr lang="en-GB" dirty="0" smtClean="0">
                <a:hlinkClick r:id="rId3"/>
              </a:rPr>
              <a:t>patient information leaflet</a:t>
            </a:r>
            <a:endParaRPr lang="en-GB" dirty="0" smtClean="0"/>
          </a:p>
          <a:p>
            <a:r>
              <a:rPr lang="en-GB" dirty="0" smtClean="0"/>
              <a:t>Responds very well to CO2 laser ablation, or, shave excision of the affected tissue</a:t>
            </a:r>
          </a:p>
          <a:p>
            <a:r>
              <a:rPr lang="en-GB" dirty="0" smtClean="0"/>
              <a:t>http://www.pcds.org.uk/clinical-guidance/rosacea#management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Accessed March 2017</a:t>
            </a:r>
          </a:p>
          <a:p>
            <a:r>
              <a:rPr lang="en-GB" dirty="0" smtClean="0"/>
              <a:t>https://www.dermquest.com/image-library/image/5044bfd1c97267166cd6720c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C0D170-2D47-4D9C-A434-8EC8025F0428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3881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http://www.pcds.org.uk/clinical-guidance/rosacea#!prettyPhoto</a:t>
            </a:r>
          </a:p>
          <a:p>
            <a:r>
              <a:rPr lang="en-CA" dirty="0" smtClean="0"/>
              <a:t>https://www.dermquest.com/image-library/image/5044bfd0c97267166cd65815</a:t>
            </a:r>
          </a:p>
          <a:p>
            <a:r>
              <a:rPr lang="en-CA" dirty="0" smtClean="0"/>
              <a:t>Website last accessed: 04/08/2015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C0D170-2D47-4D9C-A434-8EC8025F0428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04247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http://www.bad.org.uk/shared/get-file.ashx?id=229&amp;itemtype=document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Accessed March 2017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C0D170-2D47-4D9C-A434-8EC8025F0428}" type="slidenum">
              <a:rPr lang="en-GB" smtClean="0"/>
              <a:pPr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97400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http://www.bad.org.uk/shared/get-file.ashx?id=229&amp;itemtype=document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Accessed March 2017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C0D170-2D47-4D9C-A434-8EC8025F0428}" type="slidenum">
              <a:rPr lang="en-GB" smtClean="0"/>
              <a:pPr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8464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C0D170-2D47-4D9C-A434-8EC8025F0428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35584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Adapted from NUR/007/0814 – Common</a:t>
            </a:r>
            <a:r>
              <a:rPr lang="en-GB" baseline="0" dirty="0" smtClean="0"/>
              <a:t> Facial Dermatoses pcds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C0D170-2D47-4D9C-A434-8EC8025F0428}" type="slidenum">
              <a:rPr lang="en-GB" smtClean="0"/>
              <a:pPr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3820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C0D170-2D47-4D9C-A434-8EC8025F0428}" type="slidenum">
              <a:rPr lang="en-GB" smtClean="0"/>
              <a:pPr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53225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https://www.dermquest.com/image-library/image/5044bf007688VB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C0D170-2D47-4D9C-A434-8EC8025F0428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17280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 smtClean="0"/>
              <a:t>http://www.bad.org.uk/shared/get-file.ashx?id=229&amp;itemtype=document</a:t>
            </a:r>
          </a:p>
          <a:p>
            <a:r>
              <a:rPr lang="en-GB" baseline="0" dirty="0" smtClean="0"/>
              <a:t>http://www.dermnetnz.org/topics/rosacea/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C0D170-2D47-4D9C-A434-8EC8025F0428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28383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William Shatner,</a:t>
            </a:r>
            <a:r>
              <a:rPr lang="en-GB" baseline="0" dirty="0" smtClean="0"/>
              <a:t> </a:t>
            </a:r>
            <a:r>
              <a:rPr lang="en-GB" dirty="0" smtClean="0"/>
              <a:t>Prince</a:t>
            </a:r>
            <a:r>
              <a:rPr lang="en-GB" baseline="0" dirty="0" smtClean="0"/>
              <a:t> Harry, Renee Zellweger, Cameron Diaz, Cynthia Nixon, Bill Clinton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C0D170-2D47-4D9C-A434-8EC8025F0428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86919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http://www.dermnetnz.org/topics/rosacea/</a:t>
            </a:r>
          </a:p>
          <a:p>
            <a:r>
              <a:rPr lang="en-GB" dirty="0" smtClean="0"/>
              <a:t>J.Tan</a:t>
            </a:r>
            <a:r>
              <a:rPr lang="en-GB" baseline="0" dirty="0" smtClean="0"/>
              <a:t> et al (2017) Updating the diagnosis, classification and assessment of rosacea: recommendations from the global ROSacea Consensus (ROSCO) panel. British Journal of Dermatology 176, pp431-438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C0D170-2D47-4D9C-A434-8EC8025F0428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80290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68825" cy="3427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 smtClean="0"/>
              <a:t>Results based on a survey of 1,066 rosacea patients trigger for rosacea</a:t>
            </a:r>
          </a:p>
          <a:p>
            <a:r>
              <a:rPr lang="en-CA" dirty="0" smtClean="0"/>
              <a:t>National Rosacea Society</a:t>
            </a:r>
          </a:p>
          <a:p>
            <a:r>
              <a:rPr lang="en-CA" dirty="0" smtClean="0"/>
              <a:t>Rosacea.org</a:t>
            </a:r>
          </a:p>
          <a:p>
            <a:r>
              <a:rPr lang="en-CA" dirty="0" smtClean="0"/>
              <a:t>http://www.rosacea.org/patients/materials/triggersgraph.php</a:t>
            </a:r>
          </a:p>
          <a:p>
            <a:r>
              <a:rPr lang="en-CA" dirty="0" smtClean="0"/>
              <a:t>Website last accessed: March</a:t>
            </a:r>
            <a:r>
              <a:rPr lang="en-CA" baseline="0" dirty="0" smtClean="0"/>
              <a:t> 2017</a:t>
            </a:r>
            <a:endParaRPr lang="en-CA" dirty="0" smtClean="0"/>
          </a:p>
          <a:p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1A76DE-684B-4C07-8781-50041E531E0A}" type="slidenum">
              <a:rPr lang="en-CA" smtClean="0">
                <a:solidFill>
                  <a:srgbClr val="000000"/>
                </a:solidFill>
              </a:rPr>
              <a:pPr/>
              <a:t>7</a:t>
            </a:fld>
            <a:endParaRPr lang="en-CA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3051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 txBox="1">
            <a:spLocks noGrp="1" noChangeArrowheads="1"/>
          </p:cNvSpPr>
          <p:nvPr/>
        </p:nvSpPr>
        <p:spPr bwMode="auto">
          <a:xfrm>
            <a:off x="3885667" y="8685046"/>
            <a:ext cx="2970732" cy="457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94" tIns="46497" rIns="92994" bIns="46497" anchor="b"/>
          <a:lstStyle>
            <a:lvl1pPr defTabSz="930275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/>
            <a:fld id="{E1E397E5-41EB-4D5A-8528-7C5CBAEE3713}" type="slidenum">
              <a:rPr lang="en-US" altLang="en-US" sz="1200"/>
              <a:pPr algn="r"/>
              <a:t>8</a:t>
            </a:fld>
            <a:endParaRPr lang="en-US" altLang="en-US" sz="1200" dirty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4338" y="590550"/>
            <a:ext cx="5895975" cy="4422775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6281" y="5124499"/>
            <a:ext cx="5797253" cy="364386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 smtClean="0"/>
              <a:t>https://www.rosacea.org/class/classysystem.php</a:t>
            </a:r>
          </a:p>
        </p:txBody>
      </p:sp>
    </p:spTree>
    <p:extLst>
      <p:ext uri="{BB962C8B-B14F-4D97-AF65-F5344CB8AC3E}">
        <p14:creationId xmlns:p14="http://schemas.microsoft.com/office/powerpoint/2010/main" val="17314013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Adapted from NUR/007/0814 – Common Facial Dermatoses</a:t>
            </a:r>
          </a:p>
          <a:p>
            <a:r>
              <a:rPr lang="en-GB" dirty="0" smtClean="0"/>
              <a:t>https://www.rosacea.org/class/classysystem.php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C0D170-2D47-4D9C-A434-8EC8025F0428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2174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276872"/>
            <a:ext cx="7772400" cy="1584176"/>
          </a:xfrm>
        </p:spPr>
        <p:txBody>
          <a:bodyPr>
            <a:normAutofit/>
          </a:bodyPr>
          <a:lstStyle>
            <a:lvl1pPr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en-GB" dirty="0" smtClean="0"/>
              <a:t>Rosacea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91296" y="4293096"/>
            <a:ext cx="6400800" cy="1104528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Name:</a:t>
            </a:r>
          </a:p>
          <a:p>
            <a:r>
              <a:rPr lang="en-GB" smtClean="0"/>
              <a:t>Title:</a:t>
            </a:r>
          </a:p>
          <a:p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2222836" y="6495217"/>
            <a:ext cx="481457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dirty="0" smtClean="0">
                <a:solidFill>
                  <a:schemeClr val="tx2"/>
                </a:solidFill>
              </a:rPr>
              <a:t>Developed by Galderma (UK) Ltd</a:t>
            </a:r>
            <a:endParaRPr lang="en-GB" sz="1000" dirty="0">
              <a:solidFill>
                <a:schemeClr val="tx2"/>
              </a:solidFill>
            </a:endParaRPr>
          </a:p>
        </p:txBody>
      </p:sp>
      <p:pic>
        <p:nvPicPr>
          <p:cNvPr id="11" name="Picture 3" descr="C:\Users\laversi\Desktop\NEW%20GALDERMA%20LOGO_CMYK_4colours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956" y="5657736"/>
            <a:ext cx="3262228" cy="82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 userDrawn="1"/>
        </p:nvSpPr>
        <p:spPr>
          <a:xfrm>
            <a:off x="282427" y="6495216"/>
            <a:ext cx="104387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chemeClr val="tx2"/>
                </a:solidFill>
              </a:rPr>
              <a:t>OTH17-05-0088 </a:t>
            </a:r>
            <a:endParaRPr lang="en-GB" sz="1000" dirty="0">
              <a:solidFill>
                <a:schemeClr val="tx2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6804248" y="6495217"/>
            <a:ext cx="23268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000" dirty="0" smtClean="0">
                <a:solidFill>
                  <a:schemeClr val="tx2"/>
                </a:solidFill>
              </a:rPr>
              <a:t>Date of preparation:  May</a:t>
            </a:r>
            <a:r>
              <a:rPr lang="en-GB" sz="1000" baseline="0" dirty="0" smtClean="0">
                <a:solidFill>
                  <a:schemeClr val="tx2"/>
                </a:solidFill>
              </a:rPr>
              <a:t> 2017</a:t>
            </a:r>
            <a:endParaRPr lang="en-GB" sz="1000" dirty="0">
              <a:solidFill>
                <a:schemeClr val="tx2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50"/>
          <a:stretch/>
        </p:blipFill>
        <p:spPr>
          <a:xfrm>
            <a:off x="6250445" y="200670"/>
            <a:ext cx="2570027" cy="18414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63"/>
          <a:stretch/>
        </p:blipFill>
        <p:spPr>
          <a:xfrm>
            <a:off x="179512" y="200671"/>
            <a:ext cx="2757478" cy="18414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42"/>
          <a:stretch/>
        </p:blipFill>
        <p:spPr>
          <a:xfrm>
            <a:off x="3215450" y="200670"/>
            <a:ext cx="2763240" cy="1835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26461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9752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7744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44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0738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5433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253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1288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0941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606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4288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403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7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ad.org.uk/shared/get-file.ashx?id=229&amp;itemtype=document" TargetMode="External"/><Relationship Id="rId7" Type="http://schemas.openxmlformats.org/officeDocument/2006/relationships/hyperlink" Target="http://www.pcds.org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rosacea.org/" TargetMode="External"/><Relationship Id="rId5" Type="http://schemas.openxmlformats.org/officeDocument/2006/relationships/hyperlink" Target="http://www.dermnetnz.org/topics/rosacea" TargetMode="External"/><Relationship Id="rId4" Type="http://schemas.openxmlformats.org/officeDocument/2006/relationships/hyperlink" Target="http://onlinelibrary.wiley.com/doi/10.1002/14651858.CD003262.pub5/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331640" y="3933056"/>
            <a:ext cx="6400800" cy="1296144"/>
          </a:xfrm>
        </p:spPr>
        <p:txBody>
          <a:bodyPr>
            <a:normAutofit/>
          </a:bodyPr>
          <a:lstStyle/>
          <a:p>
            <a:pPr algn="ctr"/>
            <a:r>
              <a:rPr lang="en-GB" sz="2000" dirty="0" smtClean="0"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Alison Barton</a:t>
            </a:r>
          </a:p>
          <a:p>
            <a:pPr algn="ctr"/>
            <a:r>
              <a:rPr lang="en-GB" sz="2000" dirty="0" smtClean="0"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Dermatology Specialist Nurse </a:t>
            </a:r>
            <a:endParaRPr lang="en-GB" sz="2000" dirty="0">
              <a:latin typeface="Arial" panose="020B0604020202020204" pitchFamily="34" charset="0"/>
              <a:ea typeface="Dotum" panose="020B0600000101010101" pitchFamily="34" charset="-127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6600" dirty="0" smtClean="0"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Rosacea</a:t>
            </a:r>
            <a:endParaRPr lang="en-GB" sz="6600" dirty="0">
              <a:latin typeface="Arial" panose="020B0604020202020204" pitchFamily="34" charset="0"/>
              <a:ea typeface="Dotum" panose="020B0600000101010101" pitchFamily="34" charset="-127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65"/>
          <a:stretch/>
        </p:blipFill>
        <p:spPr>
          <a:xfrm>
            <a:off x="0" y="332656"/>
            <a:ext cx="9144000" cy="6406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3986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59"/>
          <a:stretch/>
        </p:blipFill>
        <p:spPr>
          <a:xfrm>
            <a:off x="-3076" y="188640"/>
            <a:ext cx="9144000" cy="63180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8031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Rosacea </a:t>
            </a:r>
            <a:r>
              <a:rPr lang="en-GB" dirty="0" smtClean="0">
                <a:solidFill>
                  <a:schemeClr val="tx2"/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subtypes</a:t>
            </a:r>
            <a:endParaRPr lang="en-GB" dirty="0">
              <a:latin typeface="Arial" panose="020B0604020202020204" pitchFamily="34" charset="0"/>
              <a:ea typeface="Dotum" panose="020B0600000101010101" pitchFamily="34" charset="-127"/>
              <a:cs typeface="Arial" panose="020B0604020202020204" pitchFamily="34" charset="0"/>
            </a:endParaRPr>
          </a:p>
        </p:txBody>
      </p:sp>
      <p:pic>
        <p:nvPicPr>
          <p:cNvPr id="6" name="Content Placeholder 5" descr="rhinophim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54452" y="3933056"/>
            <a:ext cx="2537428" cy="2589213"/>
          </a:xfrm>
          <a:effectLst>
            <a:softEdge rad="127000"/>
          </a:effectLst>
        </p:spPr>
      </p:pic>
      <p:sp>
        <p:nvSpPr>
          <p:cNvPr id="9" name="Text Placeholder 8"/>
          <p:cNvSpPr>
            <a:spLocks noGrp="1"/>
          </p:cNvSpPr>
          <p:nvPr>
            <p:ph type="body" idx="4294967295"/>
          </p:nvPr>
        </p:nvSpPr>
        <p:spPr>
          <a:xfrm>
            <a:off x="5292080" y="1340668"/>
            <a:ext cx="2881312" cy="2592388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7200" b="1" dirty="0" smtClean="0">
                <a:solidFill>
                  <a:schemeClr val="tx2"/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Subtype 4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7200" b="1" dirty="0" smtClean="0">
                <a:solidFill>
                  <a:schemeClr val="tx2"/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Ocular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GB" sz="1400" dirty="0" smtClean="0">
              <a:solidFill>
                <a:schemeClr val="tx2"/>
              </a:solidFill>
              <a:latin typeface="Arial" panose="020B0604020202020204" pitchFamily="34" charset="0"/>
              <a:ea typeface="Dotum" panose="020B0600000101010101" pitchFamily="34" charset="-127"/>
              <a:cs typeface="Arial" panose="020B0604020202020204" pitchFamily="34" charset="0"/>
            </a:endParaRPr>
          </a:p>
          <a:p>
            <a:pPr marL="177800" indent="-177800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GB" sz="5600" dirty="0">
                <a:solidFill>
                  <a:schemeClr val="tx2"/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B</a:t>
            </a:r>
            <a:r>
              <a:rPr lang="en-GB" sz="5600" dirty="0" smtClean="0">
                <a:solidFill>
                  <a:schemeClr val="tx2"/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urning , stinging, dryness</a:t>
            </a:r>
          </a:p>
          <a:p>
            <a:pPr marL="177800" indent="-177800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GB" sz="5600" b="0" dirty="0" smtClean="0">
                <a:solidFill>
                  <a:schemeClr val="tx2"/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Foreign-body sensation</a:t>
            </a:r>
          </a:p>
          <a:p>
            <a:pPr marL="177800" indent="-177800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GB" sz="5600" b="0" dirty="0" smtClean="0">
                <a:solidFill>
                  <a:schemeClr val="tx2"/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Eye photosensitivity, itching, blurred vision</a:t>
            </a:r>
          </a:p>
          <a:p>
            <a:pPr marL="177800" indent="-177800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GB" sz="5600" b="0" dirty="0" smtClean="0">
                <a:solidFill>
                  <a:schemeClr val="tx2"/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Telangiectasia of conjunctiva and lid margin, stye, infections.</a:t>
            </a:r>
          </a:p>
          <a:p>
            <a:pPr marL="177800" indent="-177800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GB" sz="5600" dirty="0" smtClean="0">
                <a:solidFill>
                  <a:schemeClr val="tx2"/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Lid/ periocular erythema</a:t>
            </a:r>
          </a:p>
          <a:p>
            <a:pPr marL="177800" indent="-177800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GB" sz="5600" dirty="0" smtClean="0">
                <a:solidFill>
                  <a:schemeClr val="tx2"/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Blephritis, conjunctivitis</a:t>
            </a:r>
            <a:endParaRPr lang="en-GB" sz="5600" dirty="0">
              <a:solidFill>
                <a:schemeClr val="tx2"/>
              </a:solidFill>
              <a:latin typeface="Arial" panose="020B0604020202020204" pitchFamily="34" charset="0"/>
              <a:ea typeface="Dotum" panose="020B0600000101010101" pitchFamily="34" charset="-127"/>
              <a:cs typeface="Arial" panose="020B0604020202020204" pitchFamily="34" charset="0"/>
            </a:endParaRPr>
          </a:p>
        </p:txBody>
      </p:sp>
      <p:pic>
        <p:nvPicPr>
          <p:cNvPr id="8" name="Picture 4" descr="Fig 4 Ocular Rosacea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/>
          <a:srcRect l="7538" r="9919"/>
          <a:stretch>
            <a:fillRect/>
          </a:stretch>
        </p:blipFill>
        <p:spPr bwMode="auto">
          <a:xfrm>
            <a:off x="5364088" y="3861048"/>
            <a:ext cx="2929384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12" name="Text Placeholder 8"/>
          <p:cNvSpPr txBox="1">
            <a:spLocks/>
          </p:cNvSpPr>
          <p:nvPr/>
        </p:nvSpPr>
        <p:spPr>
          <a:xfrm>
            <a:off x="827584" y="1340768"/>
            <a:ext cx="3312368" cy="288032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Dotum" pitchFamily="34" charset="-127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Subtype 3</a:t>
            </a: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Phymatous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9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Dotum" panose="020B0600000101010101" pitchFamily="34" charset="-127"/>
              <a:cs typeface="Arial" panose="020B0604020202020204" pitchFamily="34" charset="0"/>
            </a:endParaRPr>
          </a:p>
          <a:p>
            <a:pPr marL="177800" marR="0" lvl="0" indent="-177800" algn="l" defTabSz="914400" rtl="0" eaLnBrk="1" fontAlgn="auto" latinLnBrk="0" hangingPunct="1">
              <a:lnSpc>
                <a:spcPct val="110000"/>
              </a:lnSpc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Thickening skin, irregular surface nodularities with enlargement and prominent pores</a:t>
            </a:r>
          </a:p>
          <a:p>
            <a:pPr marL="177800" marR="0" lvl="0" indent="-177800" algn="l" defTabSz="914400" rtl="0" eaLnBrk="1" fontAlgn="auto" latinLnBrk="0" hangingPunct="1">
              <a:lnSpc>
                <a:spcPct val="110000"/>
              </a:lnSpc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dirty="0" smtClean="0">
                <a:solidFill>
                  <a:schemeClr val="tx2"/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Tissue hyperplasia</a:t>
            </a:r>
            <a:endParaRPr kumimoji="0" lang="en-GB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Dotum" panose="020B0600000101010101" pitchFamily="34" charset="-127"/>
              <a:cs typeface="Arial" panose="020B0604020202020204" pitchFamily="34" charset="0"/>
            </a:endParaRPr>
          </a:p>
          <a:p>
            <a:pPr marL="177800" marR="0" lvl="0" indent="-177800" algn="l" defTabSz="914400" rtl="0" eaLnBrk="1" fontAlgn="auto" latinLnBrk="0" hangingPunct="1">
              <a:lnSpc>
                <a:spcPct val="110000"/>
              </a:lnSpc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Typically on the nose (Rhinophyma)</a:t>
            </a:r>
          </a:p>
          <a:p>
            <a:pPr marL="177800" marR="0" lvl="0" indent="-177800" algn="l" defTabSz="914400" rtl="0" eaLnBrk="1" fontAlgn="auto" latinLnBrk="0" hangingPunct="1">
              <a:lnSpc>
                <a:spcPct val="110000"/>
              </a:lnSpc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Males &gt; females 10:1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Dotum" pitchFamily="34" charset="-127"/>
              <a:cs typeface="+mn-cs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221088"/>
            <a:ext cx="792088" cy="432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685" y="4291757"/>
            <a:ext cx="792163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1376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00" b="3263"/>
          <a:stretch/>
        </p:blipFill>
        <p:spPr>
          <a:xfrm>
            <a:off x="47549" y="0"/>
            <a:ext cx="9048902" cy="665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85953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51"/>
          <a:stretch/>
        </p:blipFill>
        <p:spPr>
          <a:xfrm>
            <a:off x="0" y="44625"/>
            <a:ext cx="9144000" cy="6394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61249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709080" y="3616176"/>
            <a:ext cx="1720946" cy="2880320"/>
          </a:xfrm>
          <a:prstGeom prst="roundRect">
            <a:avLst>
              <a:gd name="adj" fmla="val 8621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t"/>
          <a:lstStyle/>
          <a:p>
            <a:pPr eaLnBrk="0" hangingPunct="0">
              <a:spcAft>
                <a:spcPts val="600"/>
              </a:spcAft>
              <a:defRPr/>
            </a:pPr>
            <a:r>
              <a:rPr lang="en-US" sz="1400" dirty="0" smtClean="0">
                <a:solidFill>
                  <a:schemeClr val="tx2"/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+++ Intense </a:t>
            </a:r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Pulsed </a:t>
            </a:r>
            <a:r>
              <a:rPr lang="en-US" sz="1400" dirty="0" smtClean="0">
                <a:solidFill>
                  <a:schemeClr val="tx2"/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Light</a:t>
            </a:r>
          </a:p>
          <a:p>
            <a:pPr eaLnBrk="0" hangingPunct="0">
              <a:spcAft>
                <a:spcPts val="600"/>
              </a:spcAft>
              <a:defRPr/>
            </a:pPr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++  Brimonidine Gel 0.33%  </a:t>
            </a:r>
            <a:endParaRPr lang="en-US" sz="1400" dirty="0" smtClean="0">
              <a:solidFill>
                <a:schemeClr val="tx2"/>
              </a:solidFill>
              <a:latin typeface="Arial" panose="020B0604020202020204" pitchFamily="34" charset="0"/>
              <a:ea typeface="Dotum" panose="020B0600000101010101" pitchFamily="34" charset="-127"/>
              <a:cs typeface="Arial" panose="020B0604020202020204" pitchFamily="34" charset="0"/>
            </a:endParaRPr>
          </a:p>
          <a:p>
            <a:pPr eaLnBrk="0" hangingPunct="0">
              <a:spcAft>
                <a:spcPts val="600"/>
              </a:spcAft>
              <a:defRPr/>
            </a:pPr>
            <a:r>
              <a:rPr lang="en-US" sz="1400" dirty="0" smtClean="0">
                <a:solidFill>
                  <a:schemeClr val="tx2"/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++   Pulsed </a:t>
            </a:r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Dye </a:t>
            </a:r>
            <a:r>
              <a:rPr lang="en-US" sz="1400" dirty="0" smtClean="0">
                <a:solidFill>
                  <a:schemeClr val="tx2"/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Laser</a:t>
            </a:r>
          </a:p>
          <a:p>
            <a:pPr eaLnBrk="0" hangingPunct="0">
              <a:spcAft>
                <a:spcPts val="600"/>
              </a:spcAft>
              <a:defRPr/>
            </a:pPr>
            <a:r>
              <a:rPr lang="en-US" sz="1400" dirty="0" smtClean="0">
                <a:solidFill>
                  <a:schemeClr val="tx2"/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++  Clonidine 25-50 mcg TDS</a:t>
            </a:r>
            <a:endParaRPr lang="en-US" sz="1400" dirty="0">
              <a:solidFill>
                <a:schemeClr val="tx2"/>
              </a:solidFill>
              <a:latin typeface="Arial" panose="020B0604020202020204" pitchFamily="34" charset="0"/>
              <a:ea typeface="Dotum" panose="020B0600000101010101" pitchFamily="34" charset="-127"/>
              <a:cs typeface="Arial" panose="020B0604020202020204" pitchFamily="34" charset="0"/>
            </a:endParaRPr>
          </a:p>
          <a:p>
            <a:pPr eaLnBrk="0" hangingPunct="0">
              <a:spcAft>
                <a:spcPts val="600"/>
              </a:spcAft>
              <a:defRPr/>
            </a:pPr>
            <a:r>
              <a:rPr lang="en-US" sz="1400" dirty="0" smtClean="0">
                <a:solidFill>
                  <a:schemeClr val="tx2"/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+   Propranolol 10-40mg TDS</a:t>
            </a:r>
            <a:endParaRPr lang="en-US" sz="1400" dirty="0">
              <a:solidFill>
                <a:schemeClr val="tx2"/>
              </a:solidFill>
              <a:latin typeface="Arial" panose="020B0604020202020204" pitchFamily="34" charset="0"/>
              <a:ea typeface="Dotum" panose="020B0600000101010101" pitchFamily="34" charset="-127"/>
              <a:cs typeface="Arial" panose="020B0604020202020204" pitchFamily="34" charset="0"/>
            </a:endParaRPr>
          </a:p>
        </p:txBody>
      </p:sp>
      <p:sp>
        <p:nvSpPr>
          <p:cNvPr id="28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000" dirty="0" smtClean="0">
                <a:solidFill>
                  <a:schemeClr val="tx2"/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Topical </a:t>
            </a:r>
            <a:r>
              <a:rPr lang="en-GB" sz="4000" dirty="0">
                <a:solidFill>
                  <a:schemeClr val="tx2"/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and o</a:t>
            </a:r>
            <a:r>
              <a:rPr lang="en-GB" sz="4000" dirty="0" smtClean="0">
                <a:solidFill>
                  <a:schemeClr val="tx2"/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ral </a:t>
            </a:r>
            <a:r>
              <a:rPr lang="en-GB" sz="4000" dirty="0">
                <a:solidFill>
                  <a:schemeClr val="tx2"/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t</a:t>
            </a:r>
            <a:r>
              <a:rPr lang="en-GB" sz="4000" dirty="0" smtClean="0">
                <a:solidFill>
                  <a:schemeClr val="tx2"/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reatment PCDS 2017</a:t>
            </a:r>
            <a:r>
              <a:rPr lang="en-GB" dirty="0">
                <a:solidFill>
                  <a:schemeClr val="tx2"/>
                </a:solidFill>
              </a:rPr>
              <a:t/>
            </a:r>
            <a:br>
              <a:rPr lang="en-GB" dirty="0">
                <a:solidFill>
                  <a:schemeClr val="tx2"/>
                </a:solidFill>
              </a:rPr>
            </a:br>
            <a:endParaRPr lang="en-GB" dirty="0">
              <a:solidFill>
                <a:schemeClr val="tx2"/>
              </a:solidFill>
            </a:endParaRPr>
          </a:p>
        </p:txBody>
      </p:sp>
      <p:pic>
        <p:nvPicPr>
          <p:cNvPr id="27" name="Content Placeholder 4" descr="Rosacea subtype 4 Ocular.JPG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3" cstate="print"/>
          <a:srcRect t="8415" r="23841" b="50000"/>
          <a:stretch/>
        </p:blipFill>
        <p:spPr>
          <a:xfrm>
            <a:off x="6819797" y="1794477"/>
            <a:ext cx="1728787" cy="1373187"/>
          </a:xfrm>
          <a:prstGeom prst="rect">
            <a:avLst/>
          </a:prstGeo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Content Placeholder 4" descr="Rosacea subtype 2.JPG"/>
          <p:cNvPicPr>
            <a:picLocks noGrp="1" noChangeAspect="1"/>
          </p:cNvPicPr>
          <p:nvPr>
            <p:ph idx="4294967295"/>
          </p:nvPr>
        </p:nvPicPr>
        <p:blipFill>
          <a:blip r:embed="rId4" cstate="print"/>
          <a:stretch>
            <a:fillRect/>
          </a:stretch>
        </p:blipFill>
        <p:spPr>
          <a:xfrm>
            <a:off x="3957325" y="1432593"/>
            <a:ext cx="1376889" cy="2000771"/>
          </a:xfrm>
          <a:prstGeom prst="rect">
            <a:avLst/>
          </a:prstGeo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1929" name="TextBox 5"/>
          <p:cNvSpPr txBox="1">
            <a:spLocks noChangeArrowheads="1"/>
          </p:cNvSpPr>
          <p:nvPr/>
        </p:nvSpPr>
        <p:spPr bwMode="auto">
          <a:xfrm>
            <a:off x="188257" y="928440"/>
            <a:ext cx="26826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9pPr>
          </a:lstStyle>
          <a:p>
            <a:pPr algn="ctr"/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Subtype </a:t>
            </a:r>
            <a:r>
              <a:rPr lang="en-US" sz="1600" b="1" dirty="0" smtClean="0">
                <a:solidFill>
                  <a:schemeClr val="tx2"/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I</a:t>
            </a:r>
          </a:p>
          <a:p>
            <a:pPr algn="ctr"/>
            <a:r>
              <a:rPr lang="en-US" sz="1200" dirty="0" smtClean="0">
                <a:solidFill>
                  <a:schemeClr val="tx2"/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Vascular </a:t>
            </a:r>
            <a:r>
              <a:rPr lang="en-US" sz="1200" dirty="0">
                <a:solidFill>
                  <a:schemeClr val="tx2"/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Erythematotelangiectatic</a:t>
            </a:r>
          </a:p>
        </p:txBody>
      </p:sp>
      <p:sp>
        <p:nvSpPr>
          <p:cNvPr id="81930" name="TextBox 6"/>
          <p:cNvSpPr txBox="1">
            <a:spLocks noChangeArrowheads="1"/>
          </p:cNvSpPr>
          <p:nvPr/>
        </p:nvSpPr>
        <p:spPr bwMode="auto">
          <a:xfrm>
            <a:off x="3582144" y="908718"/>
            <a:ext cx="2286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9pPr>
          </a:lstStyle>
          <a:p>
            <a:pPr algn="ctr"/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Subtype II</a:t>
            </a:r>
          </a:p>
          <a:p>
            <a:pPr algn="ctr"/>
            <a:r>
              <a:rPr lang="en-US" sz="1200" dirty="0">
                <a:solidFill>
                  <a:schemeClr val="tx2"/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Inflammatory Papulopustular </a:t>
            </a:r>
          </a:p>
        </p:txBody>
      </p:sp>
      <p:sp>
        <p:nvSpPr>
          <p:cNvPr id="81932" name="TextBox 8"/>
          <p:cNvSpPr txBox="1">
            <a:spLocks noChangeArrowheads="1"/>
          </p:cNvSpPr>
          <p:nvPr/>
        </p:nvSpPr>
        <p:spPr bwMode="auto">
          <a:xfrm>
            <a:off x="6819797" y="928440"/>
            <a:ext cx="15168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9pPr>
          </a:lstStyle>
          <a:p>
            <a:pPr algn="ctr"/>
            <a:r>
              <a:rPr lang="en-US" sz="1600" b="1" dirty="0">
                <a:solidFill>
                  <a:schemeClr val="tx2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Subtype IV</a:t>
            </a:r>
          </a:p>
          <a:p>
            <a:pPr algn="ctr"/>
            <a:r>
              <a:rPr lang="en-US" sz="1200" dirty="0">
                <a:solidFill>
                  <a:schemeClr val="tx2"/>
                </a:solidFill>
                <a:latin typeface="Arial" charset="0"/>
              </a:rPr>
              <a:t>Ocular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2882910" y="3645024"/>
            <a:ext cx="3345273" cy="2880320"/>
          </a:xfrm>
          <a:prstGeom prst="roundRect">
            <a:avLst>
              <a:gd name="adj" fmla="val 8621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t"/>
          <a:lstStyle/>
          <a:p>
            <a:pPr eaLnBrk="0" hangingPunct="0">
              <a:spcAft>
                <a:spcPts val="600"/>
              </a:spcAft>
              <a:defRPr/>
            </a:pPr>
            <a:r>
              <a:rPr lang="en-US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+++   </a:t>
            </a:r>
            <a:r>
              <a:rPr lang="en-US" sz="1400" dirty="0" smtClean="0">
                <a:solidFill>
                  <a:schemeClr val="tx2"/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Ivermectin 10mg/g cream     1</a:t>
            </a:r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%</a:t>
            </a:r>
          </a:p>
          <a:p>
            <a:pPr eaLnBrk="0" hangingPunct="0">
              <a:spcAft>
                <a:spcPts val="600"/>
              </a:spcAft>
              <a:defRPr/>
            </a:pPr>
            <a:r>
              <a:rPr lang="en-US" sz="1400" dirty="0" smtClean="0">
                <a:solidFill>
                  <a:schemeClr val="tx2"/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+++  MR </a:t>
            </a:r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Doxycycline </a:t>
            </a:r>
            <a:r>
              <a:rPr lang="en-US" sz="1400" dirty="0" smtClean="0">
                <a:solidFill>
                  <a:schemeClr val="tx2"/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40mgs OD</a:t>
            </a:r>
            <a:endParaRPr lang="en-US" sz="1400" dirty="0">
              <a:solidFill>
                <a:schemeClr val="tx2"/>
              </a:solidFill>
              <a:latin typeface="Arial" panose="020B0604020202020204" pitchFamily="34" charset="0"/>
              <a:ea typeface="Dotum" panose="020B0600000101010101" pitchFamily="34" charset="-127"/>
              <a:cs typeface="Arial" panose="020B0604020202020204" pitchFamily="34" charset="0"/>
            </a:endParaRPr>
          </a:p>
          <a:p>
            <a:pPr eaLnBrk="0" hangingPunct="0">
              <a:spcAft>
                <a:spcPts val="600"/>
              </a:spcAft>
              <a:defRPr/>
            </a:pPr>
            <a:r>
              <a:rPr lang="en-US" sz="1400" dirty="0" smtClean="0">
                <a:solidFill>
                  <a:schemeClr val="tx2"/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++   Doxycycline 100mg/        Lymecycline 408mg   </a:t>
            </a:r>
          </a:p>
          <a:p>
            <a:pPr eaLnBrk="0" hangingPunct="0">
              <a:spcAft>
                <a:spcPts val="600"/>
              </a:spcAft>
              <a:defRPr/>
            </a:pPr>
            <a:r>
              <a:rPr lang="en-US" sz="1400" dirty="0" smtClean="0">
                <a:solidFill>
                  <a:schemeClr val="tx2"/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++   Azelaic Acid 15%  </a:t>
            </a:r>
          </a:p>
          <a:p>
            <a:pPr eaLnBrk="0" hangingPunct="0">
              <a:spcAft>
                <a:spcPts val="600"/>
              </a:spcAft>
              <a:defRPr/>
            </a:pPr>
            <a:r>
              <a:rPr lang="en-US" sz="1400" dirty="0" smtClean="0">
                <a:solidFill>
                  <a:schemeClr val="tx2"/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++  Isotretinoin</a:t>
            </a:r>
          </a:p>
          <a:p>
            <a:pPr eaLnBrk="0" hangingPunct="0">
              <a:spcAft>
                <a:spcPts val="600"/>
              </a:spcAft>
              <a:defRPr/>
            </a:pPr>
            <a:r>
              <a:rPr lang="en-US" sz="1400" dirty="0" smtClean="0">
                <a:solidFill>
                  <a:schemeClr val="tx2"/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+ Metronidazole gel/cream 0.75%</a:t>
            </a:r>
          </a:p>
          <a:p>
            <a:pPr eaLnBrk="0" hangingPunct="0">
              <a:spcAft>
                <a:spcPts val="600"/>
              </a:spcAft>
              <a:defRPr/>
            </a:pPr>
            <a:r>
              <a:rPr lang="en-US" sz="1400" dirty="0" smtClean="0">
                <a:solidFill>
                  <a:schemeClr val="tx2"/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+   Oxytetracycline 500mgs b.d</a:t>
            </a:r>
            <a:endParaRPr lang="en-US" sz="1400" dirty="0">
              <a:solidFill>
                <a:schemeClr val="tx2"/>
              </a:solidFill>
              <a:latin typeface="Arial" panose="020B0604020202020204" pitchFamily="34" charset="0"/>
              <a:ea typeface="Dotum" panose="020B0600000101010101" pitchFamily="34" charset="-127"/>
              <a:cs typeface="Arial" panose="020B0604020202020204" pitchFamily="34" charset="0"/>
            </a:endParaRPr>
          </a:p>
          <a:p>
            <a:pPr eaLnBrk="0" hangingPunct="0">
              <a:spcAft>
                <a:spcPts val="600"/>
              </a:spcAft>
              <a:defRPr/>
            </a:pPr>
            <a:r>
              <a:rPr lang="en-US" sz="1400" dirty="0" smtClean="0">
                <a:solidFill>
                  <a:schemeClr val="tx2"/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+   Erythromycin/Clarythromycin </a:t>
            </a:r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500mgs </a:t>
            </a:r>
            <a:r>
              <a:rPr lang="en-US" sz="1400" dirty="0" smtClean="0">
                <a:solidFill>
                  <a:schemeClr val="tx2"/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b.d </a:t>
            </a:r>
            <a:endParaRPr lang="en-US" sz="1400" dirty="0">
              <a:solidFill>
                <a:schemeClr val="tx2"/>
              </a:solidFill>
              <a:latin typeface="Arial" panose="020B0604020202020204" pitchFamily="34" charset="0"/>
              <a:ea typeface="Dotum" panose="020B0600000101010101" pitchFamily="34" charset="-127"/>
              <a:cs typeface="Arial" panose="020B0604020202020204" pitchFamily="34" charset="0"/>
            </a:endParaRPr>
          </a:p>
          <a:p>
            <a:pPr eaLnBrk="0" hangingPunct="0">
              <a:spcAft>
                <a:spcPts val="600"/>
              </a:spcAft>
              <a:defRPr/>
            </a:pPr>
            <a:endParaRPr lang="en-US" sz="1200" dirty="0" smtClean="0">
              <a:solidFill>
                <a:schemeClr val="tx2"/>
              </a:solidFill>
              <a:latin typeface="Arial" panose="020B0604020202020204" pitchFamily="34" charset="0"/>
              <a:ea typeface="Dotum" panose="020B0600000101010101" pitchFamily="34" charset="-127"/>
              <a:cs typeface="Arial" panose="020B0604020202020204" pitchFamily="34" charset="0"/>
            </a:endParaRPr>
          </a:p>
          <a:p>
            <a:pPr marL="91440" indent="-91440" eaLnBrk="0" hangingPunct="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6486026" y="3645024"/>
            <a:ext cx="2184400" cy="2880320"/>
          </a:xfrm>
          <a:prstGeom prst="roundRect">
            <a:avLst>
              <a:gd name="adj" fmla="val 8621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t"/>
          <a:lstStyle/>
          <a:p>
            <a:pPr eaLnBrk="0" hangingPunct="0">
              <a:spcAft>
                <a:spcPts val="600"/>
              </a:spcAft>
              <a:defRPr/>
            </a:pPr>
            <a:r>
              <a:rPr lang="en-US" sz="1400" dirty="0" smtClean="0">
                <a:solidFill>
                  <a:schemeClr val="tx2"/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+++ Eyelid </a:t>
            </a:r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hygiene measures, ocular </a:t>
            </a:r>
            <a:r>
              <a:rPr lang="en-US" sz="1400" dirty="0" smtClean="0">
                <a:solidFill>
                  <a:schemeClr val="tx2"/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lubricants</a:t>
            </a:r>
            <a:endParaRPr lang="en-US" sz="1400" dirty="0">
              <a:solidFill>
                <a:schemeClr val="tx2"/>
              </a:solidFill>
              <a:latin typeface="Arial" panose="020B0604020202020204" pitchFamily="34" charset="0"/>
              <a:ea typeface="Dotum" panose="020B0600000101010101" pitchFamily="34" charset="-127"/>
              <a:cs typeface="Arial" panose="020B0604020202020204" pitchFamily="34" charset="0"/>
            </a:endParaRPr>
          </a:p>
          <a:p>
            <a:pPr eaLnBrk="0" hangingPunct="0">
              <a:spcAft>
                <a:spcPts val="600"/>
              </a:spcAft>
              <a:defRPr/>
            </a:pPr>
            <a:r>
              <a:rPr lang="en-US" sz="1400" dirty="0" smtClean="0">
                <a:solidFill>
                  <a:schemeClr val="tx2"/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++ Doxycycline 100mg/ lymecycline 408mg</a:t>
            </a:r>
          </a:p>
          <a:p>
            <a:pPr eaLnBrk="0" hangingPunct="0">
              <a:spcAft>
                <a:spcPts val="600"/>
              </a:spcAft>
              <a:defRPr/>
            </a:pPr>
            <a:r>
              <a:rPr lang="en-US" sz="1400" dirty="0" smtClean="0">
                <a:solidFill>
                  <a:schemeClr val="tx2"/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+ Oxytetracycline 250-500mg</a:t>
            </a:r>
            <a:endParaRPr lang="en-US" sz="1400" dirty="0">
              <a:solidFill>
                <a:schemeClr val="tx2"/>
              </a:solidFill>
              <a:latin typeface="Arial" panose="020B0604020202020204" pitchFamily="34" charset="0"/>
              <a:ea typeface="Dotum" panose="020B0600000101010101" pitchFamily="34" charset="-127"/>
              <a:cs typeface="Arial" panose="020B0604020202020204" pitchFamily="34" charset="0"/>
            </a:endParaRPr>
          </a:p>
          <a:p>
            <a:pPr eaLnBrk="0" hangingPunct="0">
              <a:spcAft>
                <a:spcPts val="600"/>
              </a:spcAft>
              <a:defRPr/>
            </a:pPr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Refer to ophthalmologist</a:t>
            </a:r>
            <a:r>
              <a:rPr lang="en-US" sz="1200" dirty="0">
                <a:solidFill>
                  <a:schemeClr val="tx2"/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  </a:t>
            </a:r>
            <a:r>
              <a:rPr lang="en-US" sz="1200" dirty="0" smtClean="0">
                <a:solidFill>
                  <a:schemeClr val="tx2"/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          </a:t>
            </a:r>
            <a:endParaRPr lang="en-US" sz="1200" dirty="0">
              <a:solidFill>
                <a:schemeClr val="tx2"/>
              </a:solidFill>
              <a:latin typeface="Arial" panose="020B0604020202020204" pitchFamily="34" charset="0"/>
              <a:ea typeface="Dotum" panose="020B0600000101010101" pitchFamily="34" charset="-127"/>
              <a:cs typeface="Arial" panose="020B0604020202020204" pitchFamily="34" charset="0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781" y="2072674"/>
            <a:ext cx="1309299" cy="408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072674"/>
            <a:ext cx="1116013" cy="204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C:\Users\balln\Downloads\006150VB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62"/>
          <a:stretch/>
        </p:blipFill>
        <p:spPr bwMode="auto">
          <a:xfrm>
            <a:off x="903052" y="1474265"/>
            <a:ext cx="1417999" cy="1959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6520120"/>
            <a:ext cx="88569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accent1">
                    <a:lumMod val="75000"/>
                  </a:schemeClr>
                </a:solidFill>
              </a:rPr>
              <a:t>+++ Strong recommendation </a:t>
            </a:r>
            <a:r>
              <a:rPr lang="en-GB" sz="1600" dirty="0" smtClean="0">
                <a:solidFill>
                  <a:schemeClr val="accent1">
                    <a:lumMod val="75000"/>
                  </a:schemeClr>
                </a:solidFill>
              </a:rPr>
              <a:t>       ++ </a:t>
            </a:r>
            <a:r>
              <a:rPr lang="en-GB" sz="1600" dirty="0">
                <a:solidFill>
                  <a:schemeClr val="accent1">
                    <a:lumMod val="75000"/>
                  </a:schemeClr>
                </a:solidFill>
              </a:rPr>
              <a:t>Moderate </a:t>
            </a:r>
            <a:r>
              <a:rPr lang="en-GB" sz="1600" dirty="0" smtClean="0">
                <a:solidFill>
                  <a:schemeClr val="accent1">
                    <a:lumMod val="75000"/>
                  </a:schemeClr>
                </a:solidFill>
              </a:rPr>
              <a:t>recommendation               </a:t>
            </a:r>
            <a:r>
              <a:rPr lang="en-GB" sz="1600" dirty="0">
                <a:solidFill>
                  <a:schemeClr val="accent1">
                    <a:lumMod val="75000"/>
                  </a:schemeClr>
                </a:solidFill>
              </a:rPr>
              <a:t>+ Low recommendation</a:t>
            </a:r>
          </a:p>
        </p:txBody>
      </p:sp>
    </p:spTree>
    <p:extLst>
      <p:ext uri="{BB962C8B-B14F-4D97-AF65-F5344CB8AC3E}">
        <p14:creationId xmlns:p14="http://schemas.microsoft.com/office/powerpoint/2010/main" val="4208257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5" grpId="0" animBg="1"/>
      <p:bldP spid="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337149"/>
            <a:ext cx="2592288" cy="3456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ounded Rectangle 4"/>
          <p:cNvSpPr/>
          <p:nvPr/>
        </p:nvSpPr>
        <p:spPr>
          <a:xfrm>
            <a:off x="2447764" y="5300476"/>
            <a:ext cx="4248472" cy="1224868"/>
          </a:xfrm>
          <a:prstGeom prst="roundRect">
            <a:avLst>
              <a:gd name="adj" fmla="val 8621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t"/>
          <a:lstStyle/>
          <a:p>
            <a:pPr marL="91440" indent="-91440" eaLnBrk="0" hangingPunct="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schemeClr val="tx2"/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CO2 Laser ablation</a:t>
            </a:r>
          </a:p>
          <a:p>
            <a:pPr marL="91440" indent="-91440" eaLnBrk="0" hangingPunct="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schemeClr val="tx2"/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Surgical reduction/ shave excision</a:t>
            </a:r>
            <a:endParaRPr lang="en-US" sz="2000" dirty="0">
              <a:solidFill>
                <a:schemeClr val="tx2"/>
              </a:solidFill>
              <a:latin typeface="Arial" panose="020B0604020202020204" pitchFamily="34" charset="0"/>
              <a:ea typeface="Dotum" panose="020B0600000101010101" pitchFamily="34" charset="-127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35596" y="304470"/>
            <a:ext cx="72728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chemeClr val="tx2"/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Management of </a:t>
            </a:r>
            <a:r>
              <a:rPr lang="en-GB" sz="3600" b="1" dirty="0" err="1">
                <a:solidFill>
                  <a:schemeClr val="tx2"/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r</a:t>
            </a:r>
            <a:r>
              <a:rPr lang="en-GB" sz="3600" b="1" dirty="0" err="1" smtClean="0">
                <a:solidFill>
                  <a:schemeClr val="tx2"/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hinophyma</a:t>
            </a:r>
            <a:endParaRPr lang="en-GB" sz="3600" b="1" dirty="0">
              <a:solidFill>
                <a:schemeClr val="tx2"/>
              </a:solidFill>
              <a:latin typeface="Arial" panose="020B0604020202020204" pitchFamily="34" charset="0"/>
              <a:ea typeface="Dotum" panose="020B0600000101010101" pitchFamily="34" charset="-127"/>
              <a:cs typeface="Arial" panose="020B0604020202020204" pitchFamily="34" charset="0"/>
            </a:endParaRPr>
          </a:p>
          <a:p>
            <a:endParaRPr lang="en-GB" sz="2400" dirty="0"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pic>
        <p:nvPicPr>
          <p:cNvPr id="2050" name="Picture 2" descr="C:\Users\balln\Downloads\10108-rosacea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73"/>
          <a:stretch/>
        </p:blipFill>
        <p:spPr bwMode="auto">
          <a:xfrm>
            <a:off x="4605551" y="1844824"/>
            <a:ext cx="3717495" cy="2670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868144" y="2653555"/>
            <a:ext cx="360040" cy="2844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6744462" y="2653555"/>
            <a:ext cx="324036" cy="2844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6443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Local treatment guidelines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141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solidFill>
                  <a:schemeClr val="tx2"/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Steroid </a:t>
            </a:r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r</a:t>
            </a:r>
            <a:r>
              <a:rPr lang="en-GB" dirty="0" smtClean="0">
                <a:solidFill>
                  <a:schemeClr val="tx2"/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osacea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28800"/>
            <a:ext cx="4186808" cy="504056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800" dirty="0" smtClean="0">
                <a:solidFill>
                  <a:schemeClr val="tx2"/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Rosacea-like condition of the mid face caused by potent topical steroids or their withdrawal</a:t>
            </a:r>
          </a:p>
          <a:p>
            <a:pPr>
              <a:lnSpc>
                <a:spcPct val="90000"/>
              </a:lnSpc>
            </a:pPr>
            <a:endParaRPr lang="en-GB" sz="2800" dirty="0">
              <a:solidFill>
                <a:schemeClr val="tx2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  <a:p>
            <a:pPr eaLnBrk="1" hangingPunct="1">
              <a:lnSpc>
                <a:spcPct val="90000"/>
              </a:lnSpc>
            </a:pPr>
            <a:r>
              <a:rPr lang="en-GB" sz="2800" dirty="0" smtClean="0">
                <a:solidFill>
                  <a:schemeClr val="tx2"/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Don’t get the typical sparing of nasolabial folds and peri-ocular areas</a:t>
            </a:r>
          </a:p>
        </p:txBody>
      </p:sp>
      <p:pic>
        <p:nvPicPr>
          <p:cNvPr id="1027" name="Picture 3" descr="C:\Users\balln\Downloads\006779HB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97"/>
          <a:stretch/>
        </p:blipFill>
        <p:spPr bwMode="auto">
          <a:xfrm>
            <a:off x="5004048" y="1988840"/>
            <a:ext cx="3772046" cy="255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9394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2"/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Self care </a:t>
            </a:r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a</a:t>
            </a:r>
            <a:r>
              <a:rPr lang="en-GB" dirty="0" smtClean="0">
                <a:solidFill>
                  <a:schemeClr val="tx2"/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dvice</a:t>
            </a:r>
            <a:endParaRPr lang="en-GB" dirty="0">
              <a:solidFill>
                <a:schemeClr val="tx2"/>
              </a:solidFill>
              <a:latin typeface="Arial" panose="020B0604020202020204" pitchFamily="34" charset="0"/>
              <a:ea typeface="Dotum" panose="020B0600000101010101" pitchFamily="34" charset="-127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chemeClr val="tx2"/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Protect skin by using a sun block everyday, at least SPF 30</a:t>
            </a:r>
          </a:p>
          <a:p>
            <a:r>
              <a:rPr lang="en-GB" dirty="0" smtClean="0">
                <a:solidFill>
                  <a:schemeClr val="tx2"/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Avoid rubbing or scrubbing the face</a:t>
            </a:r>
          </a:p>
          <a:p>
            <a:r>
              <a:rPr lang="en-GB" dirty="0" smtClean="0">
                <a:solidFill>
                  <a:schemeClr val="tx2"/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Avoid perfumed soaps by using a soap substitute or cleanser </a:t>
            </a:r>
          </a:p>
          <a:p>
            <a:r>
              <a:rPr lang="en-GB" dirty="0" smtClean="0">
                <a:solidFill>
                  <a:schemeClr val="tx2"/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Use an unperfumed moisturiser on a regular basis</a:t>
            </a:r>
            <a:endParaRPr lang="en-GB" dirty="0">
              <a:solidFill>
                <a:schemeClr val="tx2"/>
              </a:solidFill>
              <a:latin typeface="Arial" panose="020B0604020202020204" pitchFamily="34" charset="0"/>
              <a:ea typeface="Dotum" panose="020B0600000101010101" pitchFamily="34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1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2"/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Aim of the session</a:t>
            </a:r>
            <a:endParaRPr lang="en-GB" dirty="0">
              <a:solidFill>
                <a:schemeClr val="tx2"/>
              </a:solidFill>
              <a:latin typeface="Arial" panose="020B0604020202020204" pitchFamily="34" charset="0"/>
              <a:ea typeface="Dotum" panose="020B0600000101010101" pitchFamily="34" charset="-127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To review current guidelines for best practice in diagnosis and management of rosacea</a:t>
            </a:r>
          </a:p>
          <a:p>
            <a:endParaRPr lang="en-GB" dirty="0" smtClean="0">
              <a:solidFill>
                <a:schemeClr val="tx2"/>
              </a:solidFill>
              <a:latin typeface="Arial" panose="020B0604020202020204" pitchFamily="34" charset="0"/>
              <a:ea typeface="Dotum" panose="020B0600000101010101" pitchFamily="34" charset="-127"/>
              <a:cs typeface="Arial" panose="020B0604020202020204" pitchFamily="34" charset="0"/>
            </a:endParaRPr>
          </a:p>
          <a:p>
            <a:r>
              <a:rPr lang="en-GB" dirty="0" smtClean="0">
                <a:solidFill>
                  <a:schemeClr val="tx2"/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Review of different sub types and phenotypes</a:t>
            </a:r>
          </a:p>
          <a:p>
            <a:endParaRPr lang="en-GB" dirty="0" smtClean="0">
              <a:solidFill>
                <a:schemeClr val="tx2"/>
              </a:solidFill>
              <a:latin typeface="Arial" panose="020B0604020202020204" pitchFamily="34" charset="0"/>
              <a:ea typeface="Dotum" panose="020B0600000101010101" pitchFamily="34" charset="-127"/>
              <a:cs typeface="Arial" panose="020B0604020202020204" pitchFamily="34" charset="0"/>
            </a:endParaRPr>
          </a:p>
          <a:p>
            <a:r>
              <a:rPr lang="en-GB" dirty="0" smtClean="0">
                <a:solidFill>
                  <a:schemeClr val="tx2"/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To discuss the psychological aspects of living with rosacea</a:t>
            </a:r>
          </a:p>
          <a:p>
            <a:endParaRPr lang="en-GB" dirty="0" smtClean="0">
              <a:solidFill>
                <a:schemeClr val="tx2"/>
              </a:solidFill>
              <a:latin typeface="Arial" panose="020B0604020202020204" pitchFamily="34" charset="0"/>
              <a:ea typeface="Dotum" panose="020B0600000101010101" pitchFamily="34" charset="-127"/>
              <a:cs typeface="Arial" panose="020B0604020202020204" pitchFamily="34" charset="0"/>
            </a:endParaRPr>
          </a:p>
          <a:p>
            <a:r>
              <a:rPr lang="en-GB" dirty="0" smtClean="0">
                <a:solidFill>
                  <a:schemeClr val="tx2"/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To identify when to refer</a:t>
            </a:r>
            <a:endParaRPr lang="en-GB" dirty="0">
              <a:solidFill>
                <a:schemeClr val="tx2"/>
              </a:solidFill>
              <a:latin typeface="Arial" panose="020B0604020202020204" pitchFamily="34" charset="0"/>
              <a:ea typeface="Dotum" panose="020B0600000101010101" pitchFamily="34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59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2"/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Self care </a:t>
            </a:r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a</a:t>
            </a:r>
            <a:r>
              <a:rPr lang="en-GB" dirty="0" smtClean="0">
                <a:solidFill>
                  <a:schemeClr val="tx2"/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dvice</a:t>
            </a:r>
            <a:endParaRPr lang="en-GB" dirty="0">
              <a:solidFill>
                <a:schemeClr val="tx2"/>
              </a:solidFill>
              <a:latin typeface="Arial" panose="020B0604020202020204" pitchFamily="34" charset="0"/>
              <a:ea typeface="Dotum" panose="020B0600000101010101" pitchFamily="34" charset="-127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400600"/>
          </a:xfrm>
        </p:spPr>
        <p:txBody>
          <a:bodyPr>
            <a:noAutofit/>
          </a:bodyPr>
          <a:lstStyle/>
          <a:p>
            <a:r>
              <a:rPr lang="en-GB" sz="2800" dirty="0" smtClean="0">
                <a:solidFill>
                  <a:schemeClr val="tx2"/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Identify trigger factors that can worsen rosacea; using a trigger diary can be helpful</a:t>
            </a:r>
          </a:p>
          <a:p>
            <a:r>
              <a:rPr lang="en-GB" sz="2800" dirty="0" smtClean="0">
                <a:solidFill>
                  <a:schemeClr val="tx2"/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Cosmetic camouflage www.changingfaces.co.uk</a:t>
            </a:r>
          </a:p>
          <a:p>
            <a:r>
              <a:rPr lang="en-GB" sz="2800" dirty="0" smtClean="0">
                <a:solidFill>
                  <a:schemeClr val="tx2"/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Avoid the use of topical steroids on the face</a:t>
            </a:r>
          </a:p>
          <a:p>
            <a:r>
              <a:rPr lang="en-GB" sz="2800" dirty="0" smtClean="0">
                <a:solidFill>
                  <a:schemeClr val="tx2"/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If on any medications, check they do not aggravate blushing</a:t>
            </a:r>
          </a:p>
          <a:p>
            <a:r>
              <a:rPr lang="en-GB" sz="2800" dirty="0" smtClean="0">
                <a:solidFill>
                  <a:schemeClr val="tx2"/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Contact rosacea society for more advice www.rosacea.org</a:t>
            </a:r>
            <a:endParaRPr lang="en-GB" sz="2800" dirty="0">
              <a:solidFill>
                <a:schemeClr val="tx2"/>
              </a:solidFill>
              <a:latin typeface="Arial" panose="020B0604020202020204" pitchFamily="34" charset="0"/>
              <a:ea typeface="Dotum" panose="020B0600000101010101" pitchFamily="34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88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When to r</a:t>
            </a:r>
            <a:r>
              <a:rPr lang="en-GB" dirty="0" smtClean="0">
                <a:solidFill>
                  <a:schemeClr val="tx2"/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efer</a:t>
            </a:r>
            <a:endParaRPr lang="en-GB" dirty="0">
              <a:solidFill>
                <a:schemeClr val="tx2"/>
              </a:solidFill>
              <a:latin typeface="Arial" panose="020B0604020202020204" pitchFamily="34" charset="0"/>
              <a:ea typeface="Dotum" panose="020B0600000101010101" pitchFamily="34" charset="-127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2800" b="1" dirty="0" smtClean="0">
                <a:solidFill>
                  <a:schemeClr val="tx2"/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Criteria for referral </a:t>
            </a:r>
          </a:p>
          <a:p>
            <a:pPr>
              <a:buNone/>
            </a:pPr>
            <a:endParaRPr lang="en-GB" sz="2800" b="1" dirty="0" smtClean="0">
              <a:solidFill>
                <a:schemeClr val="tx2"/>
              </a:solidFill>
              <a:latin typeface="Arial" panose="020B0604020202020204" pitchFamily="34" charset="0"/>
              <a:ea typeface="Dotum" panose="020B0600000101010101" pitchFamily="34" charset="-127"/>
              <a:cs typeface="Arial" panose="020B0604020202020204" pitchFamily="34" charset="0"/>
            </a:endParaRPr>
          </a:p>
          <a:p>
            <a:r>
              <a:rPr lang="en-GB" sz="2800" dirty="0" smtClean="0">
                <a:solidFill>
                  <a:schemeClr val="tx2"/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An uncertain diagnosis </a:t>
            </a:r>
          </a:p>
          <a:p>
            <a:r>
              <a:rPr lang="en-GB" sz="2800" dirty="0" smtClean="0">
                <a:solidFill>
                  <a:schemeClr val="tx2"/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Poor response to therapy </a:t>
            </a:r>
          </a:p>
          <a:p>
            <a:r>
              <a:rPr lang="en-GB" sz="2800" dirty="0" smtClean="0">
                <a:solidFill>
                  <a:schemeClr val="tx2"/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Severe phymatous disease </a:t>
            </a:r>
          </a:p>
          <a:p>
            <a:r>
              <a:rPr lang="en-GB" sz="2800" dirty="0" smtClean="0">
                <a:solidFill>
                  <a:schemeClr val="tx2"/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Severe ocular </a:t>
            </a:r>
            <a:r>
              <a:rPr lang="en-GB" sz="2800" dirty="0">
                <a:solidFill>
                  <a:schemeClr val="tx2"/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r</a:t>
            </a:r>
            <a:r>
              <a:rPr lang="en-GB" sz="2800" dirty="0" smtClean="0">
                <a:solidFill>
                  <a:schemeClr val="tx2"/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osacea resistant to treatment (refer to ophthalmologist) </a:t>
            </a:r>
          </a:p>
          <a:p>
            <a:r>
              <a:rPr lang="en-GB" sz="2800" dirty="0" smtClean="0">
                <a:solidFill>
                  <a:schemeClr val="tx2"/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Cosmetic camouflage via Changing Faces</a:t>
            </a:r>
          </a:p>
          <a:p>
            <a:pPr>
              <a:buNone/>
            </a:pPr>
            <a:r>
              <a:rPr lang="en-GB" dirty="0" smtClean="0">
                <a:solidFill>
                  <a:srgbClr val="FF0000"/>
                </a:solidFill>
              </a:rPr>
              <a:t>See local referral guidelines 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09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4282"/>
          </a:xfrm>
        </p:spPr>
        <p:txBody>
          <a:bodyPr/>
          <a:lstStyle/>
          <a:p>
            <a:r>
              <a:rPr lang="en-GB" dirty="0" smtClean="0">
                <a:solidFill>
                  <a:schemeClr val="tx2"/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/>
            </a:r>
            <a:br>
              <a:rPr lang="en-GB" dirty="0" smtClean="0">
                <a:solidFill>
                  <a:schemeClr val="tx2"/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</a:br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/>
            </a:r>
            <a:br>
              <a:rPr lang="en-GB" dirty="0">
                <a:solidFill>
                  <a:schemeClr val="tx2"/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</a:br>
            <a:r>
              <a:rPr lang="en-GB" dirty="0" smtClean="0">
                <a:solidFill>
                  <a:schemeClr val="tx2"/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Thank you</a:t>
            </a:r>
            <a:endParaRPr lang="en-GB" dirty="0">
              <a:solidFill>
                <a:schemeClr val="tx2"/>
              </a:solidFill>
              <a:latin typeface="Arial" panose="020B0604020202020204" pitchFamily="34" charset="0"/>
              <a:ea typeface="Dotum" panose="020B0600000101010101" pitchFamily="34" charset="-127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sz="36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GB" sz="3600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en-GB" sz="4400" dirty="0" smtClean="0">
              <a:solidFill>
                <a:schemeClr val="tx2"/>
              </a:solidFill>
              <a:latin typeface="Arial" panose="020B0604020202020204" pitchFamily="34" charset="0"/>
              <a:ea typeface="Dotum" panose="020B0600000101010101" pitchFamily="34" charset="-127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GB" sz="4400" dirty="0" smtClean="0">
                <a:solidFill>
                  <a:schemeClr val="tx2"/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Any </a:t>
            </a:r>
            <a:r>
              <a:rPr lang="en-GB" sz="4400" dirty="0">
                <a:solidFill>
                  <a:schemeClr val="tx2"/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q</a:t>
            </a:r>
            <a:r>
              <a:rPr lang="en-GB" sz="4400" dirty="0" smtClean="0">
                <a:solidFill>
                  <a:schemeClr val="tx2"/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uestions?</a:t>
            </a:r>
            <a:endParaRPr lang="en-GB" sz="4400" dirty="0">
              <a:solidFill>
                <a:schemeClr val="tx2"/>
              </a:solidFill>
              <a:latin typeface="Arial" panose="020B0604020202020204" pitchFamily="34" charset="0"/>
              <a:ea typeface="Dotum" panose="020B0600000101010101" pitchFamily="34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334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2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R</a:t>
            </a:r>
            <a:r>
              <a:rPr lang="en-GB" dirty="0" smtClean="0">
                <a:solidFill>
                  <a:schemeClr val="tx2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eferences</a:t>
            </a:r>
            <a:endParaRPr lang="en-GB" dirty="0">
              <a:solidFill>
                <a:schemeClr val="tx2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en-GB" dirty="0" smtClean="0">
              <a:solidFill>
                <a:schemeClr val="tx2"/>
              </a:solidFill>
              <a:latin typeface="Arial" panose="020B0604020202020204" pitchFamily="34" charset="0"/>
              <a:ea typeface="Dotum" panose="020B0600000101010101" pitchFamily="34" charset="-127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 smtClean="0">
                <a:solidFill>
                  <a:schemeClr val="tx2"/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BAD </a:t>
            </a:r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Patient Information Leaflets (PILs</a:t>
            </a:r>
            <a:r>
              <a:rPr lang="en-GB" dirty="0" smtClean="0">
                <a:solidFill>
                  <a:schemeClr val="tx2"/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)</a:t>
            </a:r>
          </a:p>
          <a:p>
            <a:pPr marL="0" indent="0">
              <a:buNone/>
            </a:pPr>
            <a:r>
              <a:rPr lang="en-GB" dirty="0" smtClean="0">
                <a:solidFill>
                  <a:schemeClr val="tx2"/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  <a:hlinkClick r:id="rId3"/>
              </a:rPr>
              <a:t>http</a:t>
            </a:r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  <a:hlinkClick r:id="rId3"/>
              </a:rPr>
              <a:t>://</a:t>
            </a:r>
            <a:r>
              <a:rPr lang="en-GB" dirty="0" smtClean="0">
                <a:solidFill>
                  <a:schemeClr val="tx2"/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  <a:hlinkClick r:id="rId3"/>
              </a:rPr>
              <a:t>www.bad.org.uk/shared/get-file.ashx?id=229&amp;itemtype=document</a:t>
            </a:r>
            <a:endParaRPr lang="en-GB" dirty="0" smtClean="0">
              <a:solidFill>
                <a:schemeClr val="tx2"/>
              </a:solidFill>
              <a:latin typeface="Arial" panose="020B0604020202020204" pitchFamily="34" charset="0"/>
              <a:ea typeface="Dotum" panose="020B0600000101010101" pitchFamily="34" charset="-127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>
              <a:solidFill>
                <a:schemeClr val="tx2"/>
              </a:solidFill>
              <a:latin typeface="Arial" panose="020B0604020202020204" pitchFamily="34" charset="0"/>
              <a:ea typeface="Dotum" panose="020B0600000101010101" pitchFamily="34" charset="-127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Cochrane - Which treatments are effective for rosacea? 28 April 2015 </a:t>
            </a:r>
          </a:p>
          <a:p>
            <a:pPr marL="0" indent="0">
              <a:buNone/>
            </a:pPr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  <a:hlinkClick r:id="rId4"/>
              </a:rPr>
              <a:t>http://</a:t>
            </a:r>
            <a:r>
              <a:rPr lang="en-GB" dirty="0" smtClean="0">
                <a:solidFill>
                  <a:schemeClr val="tx2"/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  <a:hlinkClick r:id="rId4"/>
              </a:rPr>
              <a:t>onlinelibrary.wiley.com/doi/10.1002/14651858.CD003262.pub5/pdf</a:t>
            </a:r>
            <a:endParaRPr lang="en-GB" dirty="0" smtClean="0">
              <a:solidFill>
                <a:schemeClr val="tx2"/>
              </a:solidFill>
              <a:latin typeface="Arial" panose="020B0604020202020204" pitchFamily="34" charset="0"/>
              <a:ea typeface="Dotum" panose="020B0600000101010101" pitchFamily="34" charset="-127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>
              <a:solidFill>
                <a:schemeClr val="tx2"/>
              </a:solidFill>
              <a:latin typeface="Arial" panose="020B0604020202020204" pitchFamily="34" charset="0"/>
              <a:ea typeface="Dotum" panose="020B0600000101010101" pitchFamily="34" charset="-127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 smtClean="0">
                <a:solidFill>
                  <a:schemeClr val="tx2"/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  <a:hlinkClick r:id="rId5"/>
              </a:rPr>
              <a:t>www.dermnetnz.org/topics/rosacea</a:t>
            </a:r>
            <a:endParaRPr lang="en-GB" dirty="0" smtClean="0">
              <a:solidFill>
                <a:schemeClr val="tx2"/>
              </a:solidFill>
              <a:latin typeface="Arial" panose="020B0604020202020204" pitchFamily="34" charset="0"/>
              <a:ea typeface="Dotum" panose="020B0600000101010101" pitchFamily="34" charset="-127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 smtClean="0">
              <a:solidFill>
                <a:schemeClr val="tx2"/>
              </a:solidFill>
              <a:latin typeface="Arial" panose="020B0604020202020204" pitchFamily="34" charset="0"/>
              <a:ea typeface="Dotum" panose="020B0600000101010101" pitchFamily="34" charset="-127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 smtClean="0">
                <a:solidFill>
                  <a:schemeClr val="tx2"/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  <a:hlinkClick r:id="rId6"/>
              </a:rPr>
              <a:t>www.rosacea.org</a:t>
            </a:r>
            <a:endParaRPr lang="en-GB" dirty="0" smtClean="0">
              <a:solidFill>
                <a:schemeClr val="tx2"/>
              </a:solidFill>
              <a:latin typeface="Arial" panose="020B0604020202020204" pitchFamily="34" charset="0"/>
              <a:ea typeface="Dotum" panose="020B0600000101010101" pitchFamily="34" charset="-127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 smtClean="0">
              <a:solidFill>
                <a:schemeClr val="tx2"/>
              </a:solidFill>
              <a:latin typeface="Arial" panose="020B0604020202020204" pitchFamily="34" charset="0"/>
              <a:ea typeface="Dotum" panose="020B0600000101010101" pitchFamily="34" charset="-127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 smtClean="0">
                <a:solidFill>
                  <a:schemeClr val="tx2"/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  <a:hlinkClick r:id="rId7"/>
              </a:rPr>
              <a:t>www.pcds.org</a:t>
            </a:r>
            <a:endParaRPr lang="en-GB" dirty="0" smtClean="0">
              <a:solidFill>
                <a:schemeClr val="tx2"/>
              </a:solidFill>
              <a:latin typeface="Arial" panose="020B0604020202020204" pitchFamily="34" charset="0"/>
              <a:ea typeface="Dotum" panose="020B0600000101010101" pitchFamily="34" charset="-127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 smtClean="0">
              <a:solidFill>
                <a:schemeClr val="tx2"/>
              </a:solidFill>
              <a:latin typeface="Arial" panose="020B0604020202020204" pitchFamily="34" charset="0"/>
              <a:ea typeface="Dotum" panose="020B0600000101010101" pitchFamily="34" charset="-127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J.Tan et al (2017) Updating the diagnosis, classification and assessment of rosacea: recommendations from the global ROSacea COnsensus (ROSCO) panel. British Journal of Dermatology 176, </a:t>
            </a:r>
            <a:r>
              <a:rPr lang="en-GB" dirty="0" smtClean="0">
                <a:solidFill>
                  <a:schemeClr val="tx2"/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pp431-438</a:t>
            </a:r>
          </a:p>
          <a:p>
            <a:pPr marL="0" indent="0">
              <a:buNone/>
            </a:pPr>
            <a:endParaRPr lang="en-GB" dirty="0" smtClean="0">
              <a:solidFill>
                <a:schemeClr val="tx2"/>
              </a:solidFill>
              <a:latin typeface="Arial" panose="020B0604020202020204" pitchFamily="34" charset="0"/>
              <a:ea typeface="Dotum" panose="020B0600000101010101" pitchFamily="34" charset="-127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>
              <a:solidFill>
                <a:schemeClr val="tx2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  <a:p>
            <a:pPr marL="0" indent="0">
              <a:buNone/>
            </a:pPr>
            <a:endParaRPr lang="en-GB" dirty="0" smtClean="0">
              <a:solidFill>
                <a:schemeClr val="tx2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  <a:p>
            <a:pPr marL="0" indent="0">
              <a:buNone/>
            </a:pPr>
            <a:endParaRPr lang="en-GB" dirty="0" smtClean="0">
              <a:solidFill>
                <a:schemeClr val="tx2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  <a:p>
            <a:pPr marL="0" indent="0">
              <a:buNone/>
            </a:pPr>
            <a:endParaRPr lang="en-GB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GB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31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dermquest.com/imagelibrary/large/007688V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836712"/>
            <a:ext cx="4680520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952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2"/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Epidemiology</a:t>
            </a:r>
            <a:endParaRPr lang="en-GB" dirty="0">
              <a:solidFill>
                <a:schemeClr val="tx2"/>
              </a:solidFill>
              <a:latin typeface="Arial" panose="020B0604020202020204" pitchFamily="34" charset="0"/>
              <a:ea typeface="Dotum" panose="020B0600000101010101" pitchFamily="34" charset="-127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2400" dirty="0" smtClean="0">
                <a:solidFill>
                  <a:schemeClr val="tx2"/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A common, inflammatory </a:t>
            </a:r>
            <a:r>
              <a:rPr lang="en-GB" sz="2400" dirty="0">
                <a:solidFill>
                  <a:schemeClr val="tx2"/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rash </a:t>
            </a:r>
            <a:r>
              <a:rPr lang="en-GB" sz="2400" dirty="0" smtClean="0">
                <a:solidFill>
                  <a:schemeClr val="tx2"/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affecting the cheeks</a:t>
            </a:r>
            <a:r>
              <a:rPr lang="en-GB" sz="2400" dirty="0">
                <a:solidFill>
                  <a:schemeClr val="tx2"/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, forehead, chin and </a:t>
            </a:r>
            <a:r>
              <a:rPr lang="en-GB" sz="2400" dirty="0" smtClean="0">
                <a:solidFill>
                  <a:schemeClr val="tx2"/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nose</a:t>
            </a:r>
          </a:p>
          <a:p>
            <a:endParaRPr lang="en-GB" sz="2400" dirty="0" smtClean="0">
              <a:solidFill>
                <a:schemeClr val="tx2"/>
              </a:solidFill>
              <a:latin typeface="Arial" panose="020B0604020202020204" pitchFamily="34" charset="0"/>
              <a:ea typeface="Dotum" panose="020B0600000101010101" pitchFamily="34" charset="-127"/>
              <a:cs typeface="Arial" panose="020B0604020202020204" pitchFamily="34" charset="0"/>
            </a:endParaRPr>
          </a:p>
          <a:p>
            <a:r>
              <a:rPr lang="en-GB" sz="2400" dirty="0" smtClean="0">
                <a:solidFill>
                  <a:schemeClr val="tx2"/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Characterised by flushing, erythema, dilated blood vessels, papules and pustules</a:t>
            </a:r>
          </a:p>
          <a:p>
            <a:pPr marL="0" indent="0">
              <a:buNone/>
            </a:pPr>
            <a:endParaRPr lang="en-GB" sz="2400" dirty="0" smtClean="0">
              <a:solidFill>
                <a:schemeClr val="tx2"/>
              </a:solidFill>
              <a:latin typeface="Arial" panose="020B0604020202020204" pitchFamily="34" charset="0"/>
              <a:ea typeface="Dotum" panose="020B0600000101010101" pitchFamily="34" charset="-127"/>
              <a:cs typeface="Arial" panose="020B0604020202020204" pitchFamily="34" charset="0"/>
            </a:endParaRPr>
          </a:p>
          <a:p>
            <a:r>
              <a:rPr lang="en-GB" sz="2400" dirty="0" smtClean="0">
                <a:solidFill>
                  <a:schemeClr val="tx2"/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Commonly seen in middle aged, fair skin individuals</a:t>
            </a:r>
          </a:p>
          <a:p>
            <a:endParaRPr lang="en-GB" sz="2400" dirty="0" smtClean="0">
              <a:solidFill>
                <a:schemeClr val="tx2"/>
              </a:solidFill>
              <a:latin typeface="Arial" panose="020B0604020202020204" pitchFamily="34" charset="0"/>
              <a:ea typeface="Dotum" panose="020B0600000101010101" pitchFamily="34" charset="-127"/>
              <a:cs typeface="Arial" panose="020B0604020202020204" pitchFamily="34" charset="0"/>
            </a:endParaRPr>
          </a:p>
          <a:p>
            <a:r>
              <a:rPr lang="en-GB" sz="2400" dirty="0" smtClean="0">
                <a:solidFill>
                  <a:schemeClr val="tx2"/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More </a:t>
            </a:r>
            <a:r>
              <a:rPr lang="en-GB" sz="2400" dirty="0">
                <a:solidFill>
                  <a:schemeClr val="tx2"/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common in women but usually more severe in men</a:t>
            </a:r>
          </a:p>
          <a:p>
            <a:endParaRPr lang="en-GB" sz="2400" dirty="0">
              <a:solidFill>
                <a:schemeClr val="tx2"/>
              </a:solidFill>
              <a:latin typeface="Arial" panose="020B0604020202020204" pitchFamily="34" charset="0"/>
              <a:ea typeface="Dotum" panose="020B0600000101010101" pitchFamily="34" charset="-127"/>
              <a:cs typeface="Arial" panose="020B0604020202020204" pitchFamily="34" charset="0"/>
            </a:endParaRPr>
          </a:p>
          <a:p>
            <a:r>
              <a:rPr lang="en-GB" sz="2400" dirty="0">
                <a:solidFill>
                  <a:schemeClr val="tx2"/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May be transient, recurrent or persistent</a:t>
            </a:r>
          </a:p>
          <a:p>
            <a:endParaRPr lang="en-GB" sz="3600" dirty="0" smtClean="0">
              <a:solidFill>
                <a:schemeClr val="tx2"/>
              </a:solidFill>
              <a:latin typeface="Arial" panose="020B0604020202020204" pitchFamily="34" charset="0"/>
              <a:ea typeface="Dotum" panose="020B0600000101010101" pitchFamily="34" charset="-127"/>
              <a:cs typeface="Arial" panose="020B0604020202020204" pitchFamily="34" charset="0"/>
            </a:endParaRPr>
          </a:p>
          <a:p>
            <a:endParaRPr lang="en-GB" sz="3600" dirty="0" smtClean="0">
              <a:latin typeface="Arial" panose="020B0604020202020204" pitchFamily="34" charset="0"/>
              <a:ea typeface="Dotum" panose="020B0600000101010101" pitchFamily="34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31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17314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tx2"/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 Rosacea</a:t>
            </a:r>
            <a:endParaRPr lang="en-GB" dirty="0">
              <a:solidFill>
                <a:schemeClr val="tx2"/>
              </a:solidFill>
              <a:latin typeface="Arial" panose="020B0604020202020204" pitchFamily="34" charset="0"/>
              <a:ea typeface="Dotum" panose="020B0600000101010101" pitchFamily="34" charset="-127"/>
              <a:cs typeface="Arial" panose="020B0604020202020204" pitchFamily="34" charset="0"/>
            </a:endParaRPr>
          </a:p>
        </p:txBody>
      </p:sp>
      <p:pic>
        <p:nvPicPr>
          <p:cNvPr id="4098" name="Picture 2" descr="C:\Users\bartona\Desktop\William Shatner rosacea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2736"/>
            <a:ext cx="1722730" cy="2239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bartona\Desktop\prince harry rosace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900832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bartona\Desktop\Bill-Clinton-Celebs-with-Rosacea-RM-pg-ful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048" y="3501008"/>
            <a:ext cx="25908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bartona\Desktop\Camerian Diaz with outbreak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01008"/>
            <a:ext cx="2074545" cy="278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bartona\Desktop\Cynthia-Nixon-Celebs-with-Rosacea-pg-full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466" y="3980318"/>
            <a:ext cx="23622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bartona\Desktop\Renee-Zellweger-Celebs-with-Rosacea-pg-full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460" y="900832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403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CA" dirty="0" smtClean="0">
                <a:solidFill>
                  <a:schemeClr val="tx2"/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What causes rosacea?</a:t>
            </a:r>
            <a:endParaRPr lang="en-GB" dirty="0" smtClean="0">
              <a:solidFill>
                <a:schemeClr val="tx2"/>
              </a:solidFill>
              <a:latin typeface="Arial" panose="020B0604020202020204" pitchFamily="34" charset="0"/>
              <a:ea typeface="Dotum" panose="020B0600000101010101" pitchFamily="34" charset="-127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400600"/>
          </a:xfrm>
        </p:spPr>
        <p:txBody>
          <a:bodyPr rtlCol="0">
            <a:noAutofit/>
          </a:bodyPr>
          <a:lstStyle/>
          <a:p>
            <a:pPr marL="0" indent="0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None/>
              <a:defRPr/>
            </a:pPr>
            <a:r>
              <a:rPr lang="en-GB" sz="2400" dirty="0" smtClean="0">
                <a:solidFill>
                  <a:schemeClr val="tx2"/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The pathophysiology of rosacea has yet to be fully determined. Theories  include:</a:t>
            </a:r>
          </a:p>
          <a:p>
            <a:pPr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defRPr/>
            </a:pPr>
            <a:r>
              <a:rPr lang="en-GB" sz="2400" dirty="0" smtClean="0">
                <a:solidFill>
                  <a:schemeClr val="tx2"/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Genetic</a:t>
            </a:r>
          </a:p>
          <a:p>
            <a:pPr marL="0" indent="0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None/>
              <a:defRPr/>
            </a:pPr>
            <a:endParaRPr lang="en-GB" sz="2400" dirty="0" smtClean="0">
              <a:solidFill>
                <a:schemeClr val="tx2"/>
              </a:solidFill>
              <a:latin typeface="Arial" panose="020B0604020202020204" pitchFamily="34" charset="0"/>
              <a:ea typeface="Dotum" panose="020B0600000101010101" pitchFamily="34" charset="-127"/>
              <a:cs typeface="Arial" panose="020B0604020202020204" pitchFamily="34" charset="0"/>
            </a:endParaRPr>
          </a:p>
          <a:p>
            <a:pPr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defRPr/>
            </a:pPr>
            <a:r>
              <a:rPr lang="en-GB" sz="2400" dirty="0" smtClean="0">
                <a:solidFill>
                  <a:schemeClr val="tx2"/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Environmental </a:t>
            </a:r>
            <a:r>
              <a:rPr lang="en-GB" sz="2400" dirty="0">
                <a:solidFill>
                  <a:schemeClr val="tx2"/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including chronic exposure to </a:t>
            </a:r>
            <a:r>
              <a:rPr lang="en-GB" sz="2400" dirty="0" smtClean="0">
                <a:solidFill>
                  <a:schemeClr val="tx2"/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UV </a:t>
            </a:r>
          </a:p>
          <a:p>
            <a:pPr marL="0" indent="0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None/>
              <a:defRPr/>
            </a:pPr>
            <a:endParaRPr lang="en-GB" sz="2400" dirty="0" smtClean="0">
              <a:solidFill>
                <a:schemeClr val="tx2"/>
              </a:solidFill>
              <a:latin typeface="Arial" panose="020B0604020202020204" pitchFamily="34" charset="0"/>
              <a:ea typeface="Dotum" panose="020B0600000101010101" pitchFamily="34" charset="-127"/>
              <a:cs typeface="Arial" panose="020B0604020202020204" pitchFamily="34" charset="0"/>
            </a:endParaRPr>
          </a:p>
          <a:p>
            <a:pPr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defRPr/>
            </a:pPr>
            <a:r>
              <a:rPr lang="en-GB" sz="2400" dirty="0" smtClean="0">
                <a:solidFill>
                  <a:schemeClr val="tx2"/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Vascular </a:t>
            </a:r>
            <a:r>
              <a:rPr lang="en-GB" sz="2400" dirty="0">
                <a:solidFill>
                  <a:schemeClr val="tx2"/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and inflammatory </a:t>
            </a:r>
            <a:r>
              <a:rPr lang="en-GB" sz="2400" dirty="0" smtClean="0">
                <a:solidFill>
                  <a:schemeClr val="tx2"/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factors</a:t>
            </a:r>
          </a:p>
          <a:p>
            <a:pPr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defRPr/>
            </a:pPr>
            <a:endParaRPr lang="en-GB" sz="2400" dirty="0" smtClean="0">
              <a:solidFill>
                <a:schemeClr val="tx2"/>
              </a:solidFill>
              <a:latin typeface="Arial" panose="020B0604020202020204" pitchFamily="34" charset="0"/>
              <a:ea typeface="Dotum" panose="020B0600000101010101" pitchFamily="34" charset="-127"/>
              <a:cs typeface="Arial" panose="020B0604020202020204" pitchFamily="34" charset="0"/>
            </a:endParaRPr>
          </a:p>
          <a:p>
            <a:pPr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defRPr/>
            </a:pPr>
            <a:r>
              <a:rPr lang="en-GB" sz="2400" dirty="0" smtClean="0">
                <a:solidFill>
                  <a:schemeClr val="tx2"/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The skin’s innate immune response</a:t>
            </a:r>
          </a:p>
          <a:p>
            <a:pPr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defRPr/>
            </a:pPr>
            <a:endParaRPr lang="en-GB" sz="2400" dirty="0">
              <a:solidFill>
                <a:schemeClr val="tx2"/>
              </a:solidFill>
              <a:latin typeface="Arial" panose="020B0604020202020204" pitchFamily="34" charset="0"/>
              <a:ea typeface="Dotum" panose="020B0600000101010101" pitchFamily="34" charset="-127"/>
              <a:cs typeface="Arial" panose="020B0604020202020204" pitchFamily="34" charset="0"/>
            </a:endParaRPr>
          </a:p>
          <a:p>
            <a:pPr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defRPr/>
            </a:pPr>
            <a:r>
              <a:rPr lang="en-GB" sz="2400" dirty="0" smtClean="0">
                <a:solidFill>
                  <a:schemeClr val="tx2"/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Trigger factors including UV radiation and the demodex mite</a:t>
            </a:r>
          </a:p>
          <a:p>
            <a:pPr marL="0" indent="0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None/>
              <a:defRPr/>
            </a:pPr>
            <a:endParaRPr lang="en-GB" sz="2400" dirty="0" smtClean="0">
              <a:solidFill>
                <a:schemeClr val="tx2"/>
              </a:solidFill>
              <a:latin typeface="Arial" panose="020B0604020202020204" pitchFamily="34" charset="0"/>
              <a:ea typeface="Dotum" panose="020B0600000101010101" pitchFamily="34" charset="-127"/>
              <a:cs typeface="Arial" panose="020B0604020202020204" pitchFamily="34" charset="0"/>
            </a:endParaRPr>
          </a:p>
          <a:p>
            <a:pPr marL="0" indent="0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None/>
              <a:defRPr/>
            </a:pPr>
            <a:endParaRPr lang="en-GB" sz="2400" dirty="0" smtClean="0">
              <a:solidFill>
                <a:schemeClr val="tx2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  <a:p>
            <a:endParaRPr lang="en-GB" sz="2400" dirty="0" smtClean="0">
              <a:solidFill>
                <a:schemeClr val="tx2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  <a:p>
            <a:pPr marL="0" indent="0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accent4">
                  <a:lumMod val="60000"/>
                  <a:lumOff val="40000"/>
                </a:schemeClr>
              </a:buClr>
              <a:buNone/>
              <a:defRPr/>
            </a:pPr>
            <a:endParaRPr lang="en-CA" sz="2400" kern="0" baseline="30000" dirty="0" smtClean="0">
              <a:solidFill>
                <a:schemeClr val="tx2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  <a:p>
            <a:pPr eaLnBrk="1" fontAlgn="auto" hangingPunct="1">
              <a:defRPr/>
            </a:pPr>
            <a:endParaRPr lang="en-GB" sz="2400" dirty="0">
              <a:solidFill>
                <a:schemeClr val="tx2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9563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en-CA" dirty="0" smtClean="0">
                <a:solidFill>
                  <a:schemeClr val="tx2"/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Rosacea triggers</a:t>
            </a:r>
            <a:endParaRPr lang="en-CA" dirty="0">
              <a:solidFill>
                <a:schemeClr val="tx2"/>
              </a:solidFill>
              <a:latin typeface="Arial" panose="020B0604020202020204" pitchFamily="34" charset="0"/>
              <a:ea typeface="Dotum" panose="020B0600000101010101" pitchFamily="34" charset="-127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556793"/>
            <a:ext cx="7632848" cy="3888431"/>
          </a:xfrm>
        </p:spPr>
        <p:txBody>
          <a:bodyPr/>
          <a:lstStyle/>
          <a:p>
            <a:pPr marL="0" lvl="0" indent="0">
              <a:buNone/>
            </a:pPr>
            <a:endParaRPr lang="en-GB" dirty="0"/>
          </a:p>
        </p:txBody>
      </p:sp>
      <p:graphicFrame>
        <p:nvGraphicFramePr>
          <p:cNvPr id="6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2121378"/>
              </p:ext>
            </p:extLst>
          </p:nvPr>
        </p:nvGraphicFramePr>
        <p:xfrm>
          <a:off x="539552" y="1556792"/>
          <a:ext cx="7776864" cy="38417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3758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Box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371600"/>
            <a:ext cx="4071938" cy="4038600"/>
          </a:xfrm>
          <a:prstGeom prst="rect">
            <a:avLst/>
          </a:prstGeom>
          <a:noFill/>
          <a:ln>
            <a:noFill/>
          </a:ln>
          <a:effectLst>
            <a:outerShdw dist="63500" dir="2700000" algn="ctr" rotWithShape="0">
              <a:srgbClr val="808080">
                <a:alpha val="35001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 descr="Box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4071938" cy="4038600"/>
          </a:xfrm>
          <a:prstGeom prst="rect">
            <a:avLst/>
          </a:prstGeom>
          <a:noFill/>
          <a:ln>
            <a:noFill/>
          </a:ln>
          <a:effectLst>
            <a:outerShdw dist="63500" dir="2700000" algn="ctr" rotWithShape="0">
              <a:srgbClr val="808080">
                <a:alpha val="35001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73025"/>
            <a:ext cx="8001000" cy="1023938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tx2"/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Diagnostic criteria</a:t>
            </a:r>
          </a:p>
        </p:txBody>
      </p:sp>
      <p:sp>
        <p:nvSpPr>
          <p:cNvPr id="10245" name="Rectangle 8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1371600"/>
            <a:ext cx="3924300" cy="4038600"/>
          </a:xfrm>
        </p:spPr>
        <p:txBody>
          <a:bodyPr/>
          <a:lstStyle/>
          <a:p>
            <a:pPr algn="ctr" eaLnBrk="1" hangingPunct="1">
              <a:spcBef>
                <a:spcPct val="2000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tx2"/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Primary Features</a:t>
            </a:r>
            <a:r>
              <a:rPr lang="en-US" altLang="en-US" sz="2400" dirty="0" smtClean="0">
                <a:solidFill>
                  <a:schemeClr val="tx2"/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 </a:t>
            </a:r>
          </a:p>
          <a:p>
            <a:pPr algn="ctr" eaLnBrk="1" hangingPunct="1">
              <a:spcBef>
                <a:spcPct val="20000"/>
              </a:spcBef>
              <a:buFontTx/>
              <a:buNone/>
            </a:pPr>
            <a:r>
              <a:rPr lang="en-US" altLang="en-US" sz="2400" dirty="0" smtClean="0">
                <a:solidFill>
                  <a:schemeClr val="tx2"/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1 or more usually present</a:t>
            </a:r>
          </a:p>
          <a:p>
            <a:pPr lvl="1" eaLnBrk="1" hangingPunct="1">
              <a:lnSpc>
                <a:spcPct val="95000"/>
              </a:lnSpc>
            </a:pPr>
            <a:endParaRPr lang="en-US" altLang="en-US" sz="2000" dirty="0" smtClean="0">
              <a:solidFill>
                <a:schemeClr val="tx2"/>
              </a:solidFill>
              <a:latin typeface="Arial" panose="020B0604020202020204" pitchFamily="34" charset="0"/>
              <a:ea typeface="Dotum" panose="020B0600000101010101" pitchFamily="34" charset="-127"/>
              <a:cs typeface="Arial" panose="020B0604020202020204" pitchFamily="34" charset="0"/>
            </a:endParaRPr>
          </a:p>
          <a:p>
            <a:pPr lvl="1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solidFill>
                  <a:schemeClr val="tx2"/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Flushing (transient erythema is a common feature)</a:t>
            </a:r>
          </a:p>
          <a:p>
            <a:pPr lvl="1" eaLnBrk="1" hangingPunct="1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solidFill>
                  <a:schemeClr val="tx2"/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Non transient erythema</a:t>
            </a:r>
          </a:p>
          <a:p>
            <a:pPr lvl="1" eaLnBrk="1" hangingPunct="1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solidFill>
                  <a:schemeClr val="tx2"/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Papules and pustules</a:t>
            </a:r>
          </a:p>
          <a:p>
            <a:pPr lvl="1" eaLnBrk="1" hangingPunct="1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solidFill>
                  <a:schemeClr val="tx2"/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Telangiectasia</a:t>
            </a:r>
          </a:p>
          <a:p>
            <a:pPr eaLnBrk="1" hangingPunct="1"/>
            <a:endParaRPr lang="en-US" altLang="en-US" sz="18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6" name="Rectangle 9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724400" y="1371600"/>
            <a:ext cx="3924300" cy="4038600"/>
          </a:xfrm>
        </p:spPr>
        <p:txBody>
          <a:bodyPr/>
          <a:lstStyle/>
          <a:p>
            <a:pPr algn="ctr" eaLnBrk="1" hangingPunct="1">
              <a:spcBef>
                <a:spcPct val="2000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tx2"/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Secondary Features</a:t>
            </a:r>
            <a:r>
              <a:rPr lang="en-US" altLang="en-US" sz="2400" dirty="0" smtClean="0">
                <a:solidFill>
                  <a:schemeClr val="tx2"/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 </a:t>
            </a:r>
          </a:p>
          <a:p>
            <a:pPr algn="ctr" eaLnBrk="1" hangingPunct="1">
              <a:spcBef>
                <a:spcPct val="20000"/>
              </a:spcBef>
              <a:buFontTx/>
              <a:buNone/>
            </a:pPr>
            <a:r>
              <a:rPr lang="en-US" altLang="en-US" sz="2400" dirty="0" smtClean="0">
                <a:solidFill>
                  <a:schemeClr val="tx2"/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may be present</a:t>
            </a:r>
          </a:p>
          <a:p>
            <a:pPr lvl="1" eaLnBrk="1" hangingPunct="1">
              <a:lnSpc>
                <a:spcPct val="95000"/>
              </a:lnSpc>
            </a:pPr>
            <a:endParaRPr lang="en-US" altLang="en-US" sz="1800" dirty="0" smtClean="0">
              <a:solidFill>
                <a:schemeClr val="tx2"/>
              </a:solidFill>
              <a:latin typeface="Arial" panose="020B0604020202020204" pitchFamily="34" charset="0"/>
              <a:ea typeface="Dotum" panose="020B0600000101010101" pitchFamily="34" charset="-127"/>
              <a:cs typeface="Arial" panose="020B0604020202020204" pitchFamily="34" charset="0"/>
            </a:endParaRPr>
          </a:p>
          <a:p>
            <a:pPr lvl="1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altLang="en-US" sz="1800" dirty="0" smtClean="0">
                <a:solidFill>
                  <a:schemeClr val="tx2"/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Burning or stinging</a:t>
            </a:r>
          </a:p>
          <a:p>
            <a:pPr lvl="1" eaLnBrk="1" hangingPunct="1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altLang="en-US" sz="1800" dirty="0" smtClean="0">
                <a:solidFill>
                  <a:schemeClr val="tx2"/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Plaque</a:t>
            </a:r>
          </a:p>
          <a:p>
            <a:pPr lvl="1" eaLnBrk="1" hangingPunct="1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altLang="en-US" sz="1800" dirty="0" smtClean="0">
                <a:solidFill>
                  <a:schemeClr val="tx2"/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Dry appearance</a:t>
            </a:r>
          </a:p>
          <a:p>
            <a:pPr lvl="1" eaLnBrk="1" hangingPunct="1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altLang="en-US" sz="1800" dirty="0" smtClean="0">
                <a:solidFill>
                  <a:schemeClr val="tx2"/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Oedema</a:t>
            </a:r>
          </a:p>
          <a:p>
            <a:pPr lvl="1" eaLnBrk="1" hangingPunct="1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altLang="en-US" sz="1800" dirty="0" smtClean="0">
                <a:solidFill>
                  <a:schemeClr val="tx2"/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Ocular manifestations </a:t>
            </a:r>
          </a:p>
          <a:p>
            <a:pPr lvl="1" eaLnBrk="1" hangingPunct="1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altLang="en-US" sz="1800" dirty="0" smtClean="0">
                <a:solidFill>
                  <a:schemeClr val="tx2"/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Peripheral location</a:t>
            </a:r>
          </a:p>
          <a:p>
            <a:pPr lvl="1" eaLnBrk="1" hangingPunct="1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altLang="en-US" sz="1800" dirty="0" smtClean="0">
                <a:solidFill>
                  <a:schemeClr val="tx2"/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Phymatous changes</a:t>
            </a:r>
          </a:p>
        </p:txBody>
      </p:sp>
    </p:spTree>
    <p:extLst>
      <p:ext uri="{BB962C8B-B14F-4D97-AF65-F5344CB8AC3E}">
        <p14:creationId xmlns:p14="http://schemas.microsoft.com/office/powerpoint/2010/main" val="30201199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1115616" y="1268760"/>
            <a:ext cx="3312368" cy="2952328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en-GB" sz="2000" dirty="0" smtClean="0">
                <a:solidFill>
                  <a:schemeClr val="tx2"/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Subtype 1</a:t>
            </a:r>
          </a:p>
          <a:p>
            <a:pPr algn="ctr">
              <a:spcBef>
                <a:spcPts val="0"/>
              </a:spcBef>
            </a:pPr>
            <a:r>
              <a:rPr lang="en-GB" sz="2000" dirty="0" smtClean="0">
                <a:solidFill>
                  <a:schemeClr val="tx2"/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Erythematotelangetatic</a:t>
            </a:r>
          </a:p>
          <a:p>
            <a:pPr>
              <a:spcBef>
                <a:spcPts val="0"/>
              </a:spcBef>
            </a:pPr>
            <a:endParaRPr lang="en-GB" sz="800" dirty="0" smtClean="0">
              <a:solidFill>
                <a:schemeClr val="tx2"/>
              </a:solidFill>
              <a:latin typeface="Arial" panose="020B0604020202020204" pitchFamily="34" charset="0"/>
              <a:ea typeface="Dotum" panose="020B0600000101010101" pitchFamily="34" charset="-127"/>
              <a:cs typeface="Arial" panose="020B0604020202020204" pitchFamily="34" charset="0"/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600" b="0" dirty="0" smtClean="0">
                <a:solidFill>
                  <a:schemeClr val="tx2"/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Flushing and persistent central facial erythema +/-telangiectasia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600" b="0" dirty="0" smtClean="0">
                <a:solidFill>
                  <a:schemeClr val="tx2"/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Sparing of periocular and nasolabial region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600" b="0" dirty="0" smtClean="0">
                <a:solidFill>
                  <a:schemeClr val="tx2"/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Oedema, stinging/ burning, scaling may be present</a:t>
            </a:r>
          </a:p>
          <a:p>
            <a:endParaRPr lang="en-GB" sz="1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 descr="ETR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b="6112"/>
          <a:stretch>
            <a:fillRect/>
          </a:stretch>
        </p:blipFill>
        <p:spPr>
          <a:xfrm>
            <a:off x="1907704" y="3861048"/>
            <a:ext cx="1959042" cy="2592288"/>
          </a:xfrm>
          <a:effectLst>
            <a:softEdge rad="127000"/>
          </a:effectLst>
        </p:spPr>
      </p:pic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4644008" y="1268760"/>
            <a:ext cx="3672408" cy="2520280"/>
          </a:xfrm>
        </p:spPr>
        <p:txBody>
          <a:bodyPr>
            <a:normAutofit fontScale="92500" lnSpcReduction="10000"/>
          </a:bodyPr>
          <a:lstStyle/>
          <a:p>
            <a:pPr algn="ctr">
              <a:spcBef>
                <a:spcPts val="0"/>
              </a:spcBef>
            </a:pPr>
            <a:endParaRPr lang="en-GB" sz="2000" dirty="0" smtClean="0">
              <a:solidFill>
                <a:schemeClr val="tx2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  <a:p>
            <a:pPr algn="ctr">
              <a:spcBef>
                <a:spcPts val="0"/>
              </a:spcBef>
            </a:pPr>
            <a:r>
              <a:rPr lang="en-GB" sz="2200" dirty="0" smtClean="0">
                <a:solidFill>
                  <a:schemeClr val="tx2"/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Subtype 2</a:t>
            </a:r>
          </a:p>
          <a:p>
            <a:pPr algn="ctr">
              <a:spcBef>
                <a:spcPts val="0"/>
              </a:spcBef>
            </a:pPr>
            <a:r>
              <a:rPr lang="en-GB" sz="2200" dirty="0" smtClean="0">
                <a:solidFill>
                  <a:schemeClr val="tx2"/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Papular-pustular</a:t>
            </a:r>
          </a:p>
          <a:p>
            <a:pPr>
              <a:spcBef>
                <a:spcPts val="0"/>
              </a:spcBef>
            </a:pPr>
            <a:endParaRPr lang="en-GB" sz="800" dirty="0" smtClean="0">
              <a:solidFill>
                <a:schemeClr val="tx2"/>
              </a:solidFill>
              <a:latin typeface="Arial" panose="020B0604020202020204" pitchFamily="34" charset="0"/>
              <a:ea typeface="Dotum" panose="020B0600000101010101" pitchFamily="34" charset="-127"/>
              <a:cs typeface="Arial" panose="020B0604020202020204" pitchFamily="34" charset="0"/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700" b="0" dirty="0" smtClean="0">
                <a:solidFill>
                  <a:schemeClr val="tx2"/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Central facial erythema and telangiectasia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700" b="0" dirty="0" smtClean="0">
                <a:solidFill>
                  <a:schemeClr val="tx2"/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Transient pustules and/or papules present centrally or peri-orally.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700" b="0" dirty="0" smtClean="0">
                <a:solidFill>
                  <a:schemeClr val="tx2"/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Frequently associated burning/ stinging</a:t>
            </a:r>
          </a:p>
          <a:p>
            <a:endParaRPr lang="en-GB" dirty="0">
              <a:solidFill>
                <a:schemeClr val="tx2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pic>
        <p:nvPicPr>
          <p:cNvPr id="11" name="Content Placeholder 4" descr="PPR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rcRect r="7169"/>
          <a:stretch>
            <a:fillRect/>
          </a:stretch>
        </p:blipFill>
        <p:spPr>
          <a:xfrm>
            <a:off x="5508104" y="3861048"/>
            <a:ext cx="2088232" cy="2592288"/>
          </a:xfrm>
          <a:effectLst>
            <a:softEdge rad="127000"/>
          </a:effec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5085184"/>
            <a:ext cx="402432" cy="216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5093067"/>
            <a:ext cx="401637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974456"/>
            <a:ext cx="401637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974456"/>
            <a:ext cx="401637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Rosacea </a:t>
            </a:r>
            <a:r>
              <a:rPr lang="en-GB" dirty="0" smtClean="0">
                <a:solidFill>
                  <a:schemeClr val="tx2"/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subtypes</a:t>
            </a:r>
            <a:endParaRPr lang="en-GB" dirty="0">
              <a:latin typeface="Arial" panose="020B0604020202020204" pitchFamily="34" charset="0"/>
              <a:ea typeface="Dotum" panose="020B0600000101010101" pitchFamily="34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989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6675</TotalTime>
  <Words>855</Words>
  <Application>Microsoft Office PowerPoint</Application>
  <PresentationFormat>On-screen Show (4:3)</PresentationFormat>
  <Paragraphs>224</Paragraphs>
  <Slides>23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Dotum</vt:lpstr>
      <vt:lpstr>Times</vt:lpstr>
      <vt:lpstr>Office Theme</vt:lpstr>
      <vt:lpstr>Rosacea</vt:lpstr>
      <vt:lpstr>Aim of the session</vt:lpstr>
      <vt:lpstr>PowerPoint Presentation</vt:lpstr>
      <vt:lpstr>Epidemiology</vt:lpstr>
      <vt:lpstr> Rosacea</vt:lpstr>
      <vt:lpstr>What causes rosacea?</vt:lpstr>
      <vt:lpstr>Rosacea triggers</vt:lpstr>
      <vt:lpstr>Diagnostic criteria</vt:lpstr>
      <vt:lpstr>Rosacea subtypes</vt:lpstr>
      <vt:lpstr>PowerPoint Presentation</vt:lpstr>
      <vt:lpstr>PowerPoint Presentation</vt:lpstr>
      <vt:lpstr>Rosacea subtypes</vt:lpstr>
      <vt:lpstr>PowerPoint Presentation</vt:lpstr>
      <vt:lpstr>PowerPoint Presentation</vt:lpstr>
      <vt:lpstr>Topical and oral treatment PCDS 2017 </vt:lpstr>
      <vt:lpstr>PowerPoint Presentation</vt:lpstr>
      <vt:lpstr>Local treatment guidelines</vt:lpstr>
      <vt:lpstr>Steroid rosacea</vt:lpstr>
      <vt:lpstr>Self care advice</vt:lpstr>
      <vt:lpstr>Self care advice</vt:lpstr>
      <vt:lpstr>When to refer</vt:lpstr>
      <vt:lpstr>  Thank you</vt:lpstr>
      <vt:lpstr>References</vt:lpstr>
    </vt:vector>
  </TitlesOfParts>
  <Company>galderma uk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Update on Photodynamic Therapy</dc:title>
  <dc:creator>paula oliver</dc:creator>
  <cp:lastModifiedBy>Windows User</cp:lastModifiedBy>
  <cp:revision>321</cp:revision>
  <dcterms:created xsi:type="dcterms:W3CDTF">2013-03-29T10:24:40Z</dcterms:created>
  <dcterms:modified xsi:type="dcterms:W3CDTF">2018-01-10T12:06:30Z</dcterms:modified>
</cp:coreProperties>
</file>