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8" r:id="rId2"/>
    <p:sldId id="300" r:id="rId3"/>
    <p:sldId id="259" r:id="rId4"/>
    <p:sldId id="262" r:id="rId5"/>
    <p:sldId id="264" r:id="rId6"/>
    <p:sldId id="293" r:id="rId7"/>
    <p:sldId id="268" r:id="rId8"/>
    <p:sldId id="266" r:id="rId9"/>
    <p:sldId id="280" r:id="rId10"/>
    <p:sldId id="294" r:id="rId11"/>
    <p:sldId id="267" r:id="rId12"/>
    <p:sldId id="295" r:id="rId13"/>
    <p:sldId id="269" r:id="rId14"/>
    <p:sldId id="290" r:id="rId15"/>
    <p:sldId id="291" r:id="rId16"/>
    <p:sldId id="270" r:id="rId17"/>
    <p:sldId id="271" r:id="rId18"/>
    <p:sldId id="299" r:id="rId19"/>
    <p:sldId id="272" r:id="rId20"/>
    <p:sldId id="276" r:id="rId21"/>
    <p:sldId id="275" r:id="rId22"/>
    <p:sldId id="278" r:id="rId23"/>
    <p:sldId id="281" r:id="rId24"/>
    <p:sldId id="282" r:id="rId25"/>
    <p:sldId id="283" r:id="rId26"/>
    <p:sldId id="277" r:id="rId27"/>
    <p:sldId id="284" r:id="rId28"/>
    <p:sldId id="285" r:id="rId29"/>
    <p:sldId id="286" r:id="rId30"/>
    <p:sldId id="297" r:id="rId31"/>
  </p:sldIdLst>
  <p:sldSz cx="9144000" cy="6858000" type="screen4x3"/>
  <p:notesSz cx="6889750"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3482" autoAdjust="0"/>
  </p:normalViewPr>
  <p:slideViewPr>
    <p:cSldViewPr>
      <p:cViewPr varScale="1">
        <p:scale>
          <a:sx n="105" d="100"/>
          <a:sy n="105" d="100"/>
        </p:scale>
        <p:origin x="1200" y="102"/>
      </p:cViewPr>
      <p:guideLst>
        <p:guide orient="horz" pos="2160"/>
        <p:guide pos="2880"/>
      </p:guideLst>
    </p:cSldViewPr>
  </p:slideViewPr>
  <p:outlineViewPr>
    <p:cViewPr>
      <p:scale>
        <a:sx n="33" d="100"/>
        <a:sy n="33" d="100"/>
      </p:scale>
      <p:origin x="0" y="271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15"/>
          </a:xfrm>
          <a:prstGeom prst="rect">
            <a:avLst/>
          </a:prstGeom>
        </p:spPr>
        <p:txBody>
          <a:bodyPr vert="horz" lIns="96625" tIns="48312" rIns="96625" bIns="48312" rtlCol="0"/>
          <a:lstStyle>
            <a:lvl1pPr algn="l">
              <a:defRPr sz="1300"/>
            </a:lvl1pPr>
          </a:lstStyle>
          <a:p>
            <a:endParaRPr lang="en-GB" dirty="0"/>
          </a:p>
        </p:txBody>
      </p:sp>
      <p:sp>
        <p:nvSpPr>
          <p:cNvPr id="3" name="Date Placeholder 2"/>
          <p:cNvSpPr>
            <a:spLocks noGrp="1"/>
          </p:cNvSpPr>
          <p:nvPr>
            <p:ph type="dt" sz="quarter" idx="1"/>
          </p:nvPr>
        </p:nvSpPr>
        <p:spPr>
          <a:xfrm>
            <a:off x="3902597" y="0"/>
            <a:ext cx="2985558" cy="501015"/>
          </a:xfrm>
          <a:prstGeom prst="rect">
            <a:avLst/>
          </a:prstGeom>
        </p:spPr>
        <p:txBody>
          <a:bodyPr vert="horz" lIns="96625" tIns="48312" rIns="96625" bIns="48312" rtlCol="0"/>
          <a:lstStyle>
            <a:lvl1pPr algn="r">
              <a:defRPr sz="1300"/>
            </a:lvl1pPr>
          </a:lstStyle>
          <a:p>
            <a:fld id="{9B5D3B37-C4AA-48AA-B11A-A2F5285E409A}" type="datetimeFigureOut">
              <a:rPr lang="en-GB" smtClean="0"/>
              <a:t>10/01/2018</a:t>
            </a:fld>
            <a:endParaRPr lang="en-GB" dirty="0"/>
          </a:p>
        </p:txBody>
      </p:sp>
      <p:sp>
        <p:nvSpPr>
          <p:cNvPr id="4" name="Footer Placeholder 3"/>
          <p:cNvSpPr>
            <a:spLocks noGrp="1"/>
          </p:cNvSpPr>
          <p:nvPr>
            <p:ph type="ftr" sz="quarter" idx="2"/>
          </p:nvPr>
        </p:nvSpPr>
        <p:spPr>
          <a:xfrm>
            <a:off x="0" y="9517546"/>
            <a:ext cx="2985558" cy="501015"/>
          </a:xfrm>
          <a:prstGeom prst="rect">
            <a:avLst/>
          </a:prstGeom>
        </p:spPr>
        <p:txBody>
          <a:bodyPr vert="horz" lIns="96625" tIns="48312" rIns="96625" bIns="48312" rtlCol="0" anchor="b"/>
          <a:lstStyle>
            <a:lvl1pPr algn="l">
              <a:defRPr sz="1300"/>
            </a:lvl1pPr>
          </a:lstStyle>
          <a:p>
            <a:endParaRPr lang="en-GB" dirty="0"/>
          </a:p>
        </p:txBody>
      </p:sp>
      <p:sp>
        <p:nvSpPr>
          <p:cNvPr id="5" name="Slide Number Placeholder 4"/>
          <p:cNvSpPr>
            <a:spLocks noGrp="1"/>
          </p:cNvSpPr>
          <p:nvPr>
            <p:ph type="sldNum" sz="quarter" idx="3"/>
          </p:nvPr>
        </p:nvSpPr>
        <p:spPr>
          <a:xfrm>
            <a:off x="3902597" y="9517546"/>
            <a:ext cx="2985558" cy="501015"/>
          </a:xfrm>
          <a:prstGeom prst="rect">
            <a:avLst/>
          </a:prstGeom>
        </p:spPr>
        <p:txBody>
          <a:bodyPr vert="horz" lIns="96625" tIns="48312" rIns="96625" bIns="48312" rtlCol="0" anchor="b"/>
          <a:lstStyle>
            <a:lvl1pPr algn="r">
              <a:defRPr sz="1300"/>
            </a:lvl1pPr>
          </a:lstStyle>
          <a:p>
            <a:fld id="{DD320F79-87E7-4C4F-95EA-7A9C68D53A2B}" type="slidenum">
              <a:rPr lang="en-GB" smtClean="0"/>
              <a:t>‹#›</a:t>
            </a:fld>
            <a:endParaRPr lang="en-GB" dirty="0"/>
          </a:p>
        </p:txBody>
      </p:sp>
    </p:spTree>
    <p:extLst>
      <p:ext uri="{BB962C8B-B14F-4D97-AF65-F5344CB8AC3E}">
        <p14:creationId xmlns:p14="http://schemas.microsoft.com/office/powerpoint/2010/main" val="1275652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15"/>
          </a:xfrm>
          <a:prstGeom prst="rect">
            <a:avLst/>
          </a:prstGeom>
        </p:spPr>
        <p:txBody>
          <a:bodyPr vert="horz" lIns="96625" tIns="48312" rIns="96625" bIns="48312" rtlCol="0"/>
          <a:lstStyle>
            <a:lvl1pPr algn="l">
              <a:defRPr sz="1300"/>
            </a:lvl1pPr>
          </a:lstStyle>
          <a:p>
            <a:endParaRPr lang="en-GB" dirty="0"/>
          </a:p>
        </p:txBody>
      </p:sp>
      <p:sp>
        <p:nvSpPr>
          <p:cNvPr id="3" name="Date Placeholder 2"/>
          <p:cNvSpPr>
            <a:spLocks noGrp="1"/>
          </p:cNvSpPr>
          <p:nvPr>
            <p:ph type="dt" idx="1"/>
          </p:nvPr>
        </p:nvSpPr>
        <p:spPr>
          <a:xfrm>
            <a:off x="3902597" y="0"/>
            <a:ext cx="2985558" cy="501015"/>
          </a:xfrm>
          <a:prstGeom prst="rect">
            <a:avLst/>
          </a:prstGeom>
        </p:spPr>
        <p:txBody>
          <a:bodyPr vert="horz" lIns="96625" tIns="48312" rIns="96625" bIns="48312" rtlCol="0"/>
          <a:lstStyle>
            <a:lvl1pPr algn="r">
              <a:defRPr sz="1300"/>
            </a:lvl1pPr>
          </a:lstStyle>
          <a:p>
            <a:fld id="{55D54B00-E471-4ADC-A4BF-01AB7CF52443}" type="datetimeFigureOut">
              <a:rPr lang="en-GB" smtClean="0"/>
              <a:t>10/01/2018</a:t>
            </a:fld>
            <a:endParaRPr lang="en-GB" dirty="0"/>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6625" tIns="48312" rIns="96625" bIns="48312" rtlCol="0" anchor="ctr"/>
          <a:lstStyle/>
          <a:p>
            <a:endParaRPr lang="en-GB" dirty="0"/>
          </a:p>
        </p:txBody>
      </p:sp>
      <p:sp>
        <p:nvSpPr>
          <p:cNvPr id="5" name="Notes Placeholder 4"/>
          <p:cNvSpPr>
            <a:spLocks noGrp="1"/>
          </p:cNvSpPr>
          <p:nvPr>
            <p:ph type="body" sz="quarter" idx="3"/>
          </p:nvPr>
        </p:nvSpPr>
        <p:spPr>
          <a:xfrm>
            <a:off x="688975" y="4759643"/>
            <a:ext cx="5511800" cy="4509135"/>
          </a:xfrm>
          <a:prstGeom prst="rect">
            <a:avLst/>
          </a:prstGeom>
        </p:spPr>
        <p:txBody>
          <a:bodyPr vert="horz" lIns="96625" tIns="48312" rIns="96625" bIns="4831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7546"/>
            <a:ext cx="2985558" cy="501015"/>
          </a:xfrm>
          <a:prstGeom prst="rect">
            <a:avLst/>
          </a:prstGeom>
        </p:spPr>
        <p:txBody>
          <a:bodyPr vert="horz" lIns="96625" tIns="48312" rIns="96625" bIns="48312"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2597" y="9517546"/>
            <a:ext cx="2985558" cy="501015"/>
          </a:xfrm>
          <a:prstGeom prst="rect">
            <a:avLst/>
          </a:prstGeom>
        </p:spPr>
        <p:txBody>
          <a:bodyPr vert="horz" lIns="96625" tIns="48312" rIns="96625" bIns="48312" rtlCol="0" anchor="b"/>
          <a:lstStyle>
            <a:lvl1pPr algn="r">
              <a:defRPr sz="1300"/>
            </a:lvl1pPr>
          </a:lstStyle>
          <a:p>
            <a:fld id="{F5692112-07AC-4358-9A3B-8CA8BBE35894}" type="slidenum">
              <a:rPr lang="en-GB" smtClean="0"/>
              <a:t>‹#›</a:t>
            </a:fld>
            <a:endParaRPr lang="en-GB" dirty="0"/>
          </a:p>
        </p:txBody>
      </p:sp>
    </p:spTree>
    <p:extLst>
      <p:ext uri="{BB962C8B-B14F-4D97-AF65-F5344CB8AC3E}">
        <p14:creationId xmlns:p14="http://schemas.microsoft.com/office/powerpoint/2010/main" val="273844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pathways.nice.org.uk/pathways/psoriasi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All images DermQuest accessed </a:t>
            </a:r>
            <a:r>
              <a:rPr lang="en-GB" dirty="0" smtClean="0"/>
              <a:t>25</a:t>
            </a:r>
            <a:r>
              <a:rPr lang="en-GB" baseline="30000" dirty="0" smtClean="0"/>
              <a:t>th</a:t>
            </a:r>
            <a:r>
              <a:rPr lang="en-GB" baseline="0" dirty="0" smtClean="0"/>
              <a:t> August </a:t>
            </a:r>
            <a:r>
              <a:rPr lang="en-GB" dirty="0" smtClean="0"/>
              <a:t>2015</a:t>
            </a:r>
          </a:p>
          <a:p>
            <a:pPr lvl="0"/>
            <a:r>
              <a:rPr lang="en-GB" dirty="0" smtClean="0"/>
              <a:t>Ear - https://www.dermquest.com/image-library/image/5044bfd1c97267166cd672a0r – </a:t>
            </a:r>
          </a:p>
          <a:p>
            <a:pPr lvl="0"/>
            <a:r>
              <a:rPr lang="en-GB" dirty="0" smtClean="0"/>
              <a:t>PSA - https://www.dermquest.com/image-library/image/5044bfd1c97267166cd66619https</a:t>
            </a:r>
          </a:p>
          <a:p>
            <a:pPr lvl="0"/>
            <a:endParaRPr lang="en-GB" dirty="0" smtClean="0"/>
          </a:p>
          <a:p>
            <a:pPr lvl="0"/>
            <a:r>
              <a:rPr lang="en-GB" dirty="0" smtClean="0"/>
              <a:t>Guttate:</a:t>
            </a:r>
            <a:r>
              <a:rPr lang="en-GB" baseline="0" dirty="0" smtClean="0"/>
              <a:t> </a:t>
            </a:r>
            <a:r>
              <a:rPr lang="en-GB" dirty="0" smtClean="0"/>
              <a:t>//www.dermquest.com/image-library/image/5044bfd0c97267166cd643d5</a:t>
            </a:r>
          </a:p>
          <a:p>
            <a:pPr lvl="0"/>
            <a:r>
              <a:rPr lang="en-GB" dirty="0" smtClean="0"/>
              <a:t>Nail https://www.dermquest.com/image-library/image/5044bfd1c97267166cd671beElbows - https://www.dermquest.com/image-library/image/5044bfd0c97267166cd64ed8</a:t>
            </a:r>
          </a:p>
          <a:p>
            <a:pPr lvl="0"/>
            <a:r>
              <a:rPr lang="en-GB" dirty="0" smtClean="0"/>
              <a:t>Palm - https://www.dermquest.com/image-library/image/5044bfd0c97267166cd64374</a:t>
            </a:r>
          </a:p>
          <a:p>
            <a:pPr lvl="0"/>
            <a:r>
              <a:rPr lang="en-GB" dirty="0" smtClean="0"/>
              <a:t>Scaly knee - https://www.dermquest.com/image-library/image/5044bfd0c97267166cd65a71</a:t>
            </a:r>
          </a:p>
          <a:p>
            <a:pPr lvl="0"/>
            <a:r>
              <a:rPr lang="en-GB" dirty="0" smtClean="0"/>
              <a:t>Back - https://www.dermquest.com/image-library/image/5044bfd0c97267166cd65a73</a:t>
            </a:r>
          </a:p>
          <a:p>
            <a:pPr lvl="0"/>
            <a:r>
              <a:rPr lang="en-GB" dirty="0" smtClean="0"/>
              <a:t>Elbows – bottom right https://www.dermquest.com/image-library/image/5044bfd0c97267166cd65a65</a:t>
            </a:r>
          </a:p>
          <a:p>
            <a:pPr lvl="0"/>
            <a:r>
              <a:rPr lang="en-GB" dirty="0" smtClean="0"/>
              <a:t>Flank - https://www.dermquest.com/image-library/image/5044bfd0c97267166cd64f</a:t>
            </a:r>
          </a:p>
          <a:p>
            <a:pPr lvl="0"/>
            <a:r>
              <a:rPr lang="en-GB" dirty="0" smtClean="0"/>
              <a:t>Back top left -</a:t>
            </a:r>
            <a:r>
              <a:rPr lang="en-GB" baseline="0" dirty="0" smtClean="0"/>
              <a:t> https://www.dermquest.com/image-library/image/5044bfcfc97267166cd62c72</a:t>
            </a:r>
            <a:endParaRPr lang="en-GB" dirty="0" smtClean="0"/>
          </a:p>
          <a:p>
            <a:pPr lvl="0"/>
            <a:r>
              <a:rPr lang="en-GB" dirty="0" smtClean="0"/>
              <a:t>Feet - https://www.dermquest.com/imagelibrary/large/044836VB.JPG?dl=true&amp;wm=true</a:t>
            </a:r>
          </a:p>
          <a:p>
            <a:pPr lvl="0"/>
            <a:r>
              <a:rPr lang="en-GB" dirty="0" smtClean="0"/>
              <a:t>Scaly plaque ankle (bottom right) - https://www.dermquest.com/image-library/image/5044bfd0c97267166cd65514</a:t>
            </a:r>
          </a:p>
          <a:p>
            <a:pPr lvl="0"/>
            <a:endParaRPr lang="en-GB" dirty="0" smtClean="0"/>
          </a:p>
          <a:p>
            <a:pPr lvl="0"/>
            <a:endParaRPr lang="en-GB" dirty="0" smtClean="0"/>
          </a:p>
          <a:p>
            <a:pPr lvl="0"/>
            <a:r>
              <a:rPr lang="en-GB" dirty="0" smtClean="0"/>
              <a:t>Images to show range of psoriasis including joint involvement :</a:t>
            </a:r>
          </a:p>
          <a:p>
            <a:pPr lvl="0"/>
            <a:endParaRPr lang="en-GB" dirty="0" smtClean="0"/>
          </a:p>
          <a:p>
            <a:pPr lvl="0"/>
            <a:r>
              <a:rPr lang="en-GB" dirty="0" smtClean="0"/>
              <a:t>Plaque</a:t>
            </a:r>
          </a:p>
          <a:p>
            <a:pPr lvl="0"/>
            <a:r>
              <a:rPr lang="en-GB" dirty="0" smtClean="0"/>
              <a:t>Nail</a:t>
            </a:r>
          </a:p>
          <a:p>
            <a:pPr lvl="0"/>
            <a:r>
              <a:rPr lang="en-GB" dirty="0" smtClean="0"/>
              <a:t>flexural,</a:t>
            </a:r>
          </a:p>
          <a:p>
            <a:pPr lvl="0"/>
            <a:r>
              <a:rPr lang="en-GB" dirty="0" smtClean="0"/>
              <a:t>Palmoplantar</a:t>
            </a:r>
          </a:p>
          <a:p>
            <a:pPr lvl="0"/>
            <a:r>
              <a:rPr lang="en-GB" dirty="0" smtClean="0"/>
              <a:t>Nail</a:t>
            </a:r>
          </a:p>
          <a:p>
            <a:pPr lvl="0"/>
            <a:r>
              <a:rPr lang="en-GB" dirty="0" smtClean="0"/>
              <a:t>PSA</a:t>
            </a:r>
          </a:p>
          <a:p>
            <a:pPr lvl="0"/>
            <a:endParaRPr lang="en-GB" dirty="0" smtClean="0"/>
          </a:p>
          <a:p>
            <a:pPr lvl="0"/>
            <a:r>
              <a:rPr lang="en-GB" dirty="0" smtClean="0"/>
              <a:t>Discuss how psoriasis</a:t>
            </a:r>
            <a:r>
              <a:rPr lang="en-GB" baseline="0" dirty="0" smtClean="0"/>
              <a:t> involves skin in any area and can involve joints.</a:t>
            </a:r>
          </a:p>
          <a:p>
            <a:pPr lvl="0"/>
            <a:endParaRPr lang="en-GB" baseline="0" dirty="0" smtClean="0"/>
          </a:p>
          <a:p>
            <a:pPr lvl="0"/>
            <a:r>
              <a:rPr lang="en-GB" baseline="0" dirty="0" smtClean="0"/>
              <a:t>Patients severity varies widely as does impact on QOL and tis may not necessarily link woth disease severity</a:t>
            </a:r>
          </a:p>
        </p:txBody>
      </p:sp>
      <p:sp>
        <p:nvSpPr>
          <p:cNvPr id="4" name="Slide Number Placeholder 3"/>
          <p:cNvSpPr txBox="1"/>
          <p:nvPr/>
        </p:nvSpPr>
        <p:spPr>
          <a:xfrm>
            <a:off x="3902592" y="9517540"/>
            <a:ext cx="2985558" cy="501015"/>
          </a:xfrm>
          <a:prstGeom prst="rect">
            <a:avLst/>
          </a:prstGeom>
          <a:noFill/>
          <a:ln>
            <a:noFill/>
          </a:ln>
        </p:spPr>
        <p:txBody>
          <a:bodyPr vert="horz" wrap="square" lIns="96625" tIns="48312" rIns="96625" bIns="48312" anchor="b" anchorCtr="0" compatLnSpc="1"/>
          <a:lstStyle/>
          <a:p>
            <a:pPr algn="r" defTabSz="966246">
              <a:defRPr sz="1800" b="0" i="0" u="none" strike="noStrike" kern="0" cap="none" spc="0" baseline="0">
                <a:solidFill>
                  <a:srgbClr val="000000"/>
                </a:solidFill>
                <a:uFillTx/>
              </a:defRPr>
            </a:pPr>
            <a:fld id="{6ECD2DD5-67E9-4215-A51F-156574B7A598}" type="slidenum">
              <a:pPr algn="r" defTabSz="966246">
                <a:defRPr sz="1800" b="0" i="0" u="none" strike="noStrike" kern="0" cap="none" spc="0" baseline="0">
                  <a:solidFill>
                    <a:srgbClr val="000000"/>
                  </a:solidFill>
                  <a:uFillTx/>
                </a:defRPr>
              </a:pPr>
              <a:t>2</a:t>
            </a:fld>
            <a:endParaRPr lang="en-GB" sz="1300" dirty="0">
              <a:solidFill>
                <a:srgbClr val="000000"/>
              </a:solidFill>
              <a:latin typeface="Calibri"/>
              <a:ea typeface=""/>
              <a:cs typeface=""/>
            </a:endParaRPr>
          </a:p>
        </p:txBody>
      </p:sp>
    </p:spTree>
    <p:extLst>
      <p:ext uri="{BB962C8B-B14F-4D97-AF65-F5344CB8AC3E}">
        <p14:creationId xmlns:p14="http://schemas.microsoft.com/office/powerpoint/2010/main" val="4140021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NICE CG153</a:t>
            </a:r>
            <a:r>
              <a:rPr lang="en-GB" baseline="0" dirty="0" smtClean="0"/>
              <a:t> October 2012 Page 15</a:t>
            </a:r>
          </a:p>
          <a:p>
            <a:pPr marL="241562" indent="-241562">
              <a:buAutoNum type="arabicParenBoth"/>
            </a:pPr>
            <a:r>
              <a:rPr lang="en-GB" baseline="0" dirty="0" smtClean="0"/>
              <a:t>Richards HL, Fortune DG, Weidmann A, Sweeney SK, Griffiths CE. The contribution of perceptions of stigmatisation to disability in patients with psoriasis. Journal of Psychosomatic Research. 2001; 50(1):10-15</a:t>
            </a:r>
          </a:p>
          <a:p>
            <a:pPr marL="241562" indent="-241562">
              <a:buAutoNum type="arabicParenBoth"/>
            </a:pPr>
            <a:r>
              <a:rPr lang="en-GB" baseline="0" dirty="0" smtClean="0"/>
              <a:t>Image - https://www.dermquest.com/image-library/image/5044bfd0c97267166cd63dc0 accessed 25/08/15</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12</a:t>
            </a:fld>
            <a:endParaRPr lang="en-GB" dirty="0"/>
          </a:p>
        </p:txBody>
      </p:sp>
    </p:spTree>
    <p:extLst>
      <p:ext uri="{BB962C8B-B14F-4D97-AF65-F5344CB8AC3E}">
        <p14:creationId xmlns:p14="http://schemas.microsoft.com/office/powerpoint/2010/main" val="1819512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300" dirty="0"/>
              <a:t>NICE</a:t>
            </a:r>
          </a:p>
          <a:p>
            <a:pPr>
              <a:buNone/>
            </a:pPr>
            <a:r>
              <a:rPr lang="en-GB" sz="1300" dirty="0"/>
              <a:t>Web link: </a:t>
            </a:r>
            <a:r>
              <a:rPr lang="en-GB" sz="1300" dirty="0">
                <a:hlinkClick r:id="rId3"/>
              </a:rPr>
              <a:t>http://pathways.nice.org.uk/pathways/psoriasis</a:t>
            </a:r>
            <a:endParaRPr lang="en-GB" sz="1300" dirty="0"/>
          </a:p>
          <a:p>
            <a:pPr defTabSz="966246">
              <a:defRPr/>
            </a:pPr>
            <a:r>
              <a:rPr lang="en-GB" dirty="0" smtClean="0"/>
              <a:t>Last accessed:</a:t>
            </a:r>
            <a:r>
              <a:rPr lang="en-GB" baseline="0" dirty="0" smtClean="0"/>
              <a:t> 12.02.2014</a:t>
            </a:r>
            <a:endParaRPr lang="en-GB" dirty="0" smtClean="0"/>
          </a:p>
          <a:p>
            <a:endParaRPr lang="en-GB" dirty="0"/>
          </a:p>
        </p:txBody>
      </p:sp>
      <p:sp>
        <p:nvSpPr>
          <p:cNvPr id="4" name="Slide Number Placeholder 3"/>
          <p:cNvSpPr>
            <a:spLocks noGrp="1"/>
          </p:cNvSpPr>
          <p:nvPr>
            <p:ph type="sldNum" sz="quarter" idx="10"/>
          </p:nvPr>
        </p:nvSpPr>
        <p:spPr/>
        <p:txBody>
          <a:bodyPr/>
          <a:lstStyle/>
          <a:p>
            <a:fld id="{5689570E-02E0-45CF-B0DB-733352CB8328}" type="slidenum">
              <a:rPr lang="en-GB" smtClean="0"/>
              <a:pPr/>
              <a:t>13</a:t>
            </a:fld>
            <a:endParaRPr lang="en-GB" dirty="0"/>
          </a:p>
        </p:txBody>
      </p:sp>
    </p:spTree>
    <p:extLst>
      <p:ext uri="{BB962C8B-B14F-4D97-AF65-F5344CB8AC3E}">
        <p14:creationId xmlns:p14="http://schemas.microsoft.com/office/powerpoint/2010/main" val="349421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pPr defTabSz="966246">
              <a:defRPr/>
            </a:pPr>
            <a:r>
              <a:rPr lang="en-GB" dirty="0" smtClean="0"/>
              <a:t>https://en.wikipedia.org/wiki/File:Psoriasis_treatment_ladder.svg</a:t>
            </a:r>
          </a:p>
          <a:p>
            <a:pPr defTabSz="966246">
              <a:defRPr/>
            </a:pPr>
            <a:r>
              <a:rPr lang="en-GB" dirty="0" smtClean="0"/>
              <a:t>Last accessed 26</a:t>
            </a:r>
            <a:r>
              <a:rPr lang="en-GB" baseline="30000" dirty="0" smtClean="0"/>
              <a:t>th</a:t>
            </a:r>
            <a:r>
              <a:rPr lang="en-GB" dirty="0" smtClean="0"/>
              <a:t> August 2015</a:t>
            </a:r>
          </a:p>
          <a:p>
            <a:endParaRPr lang="en-GB" dirty="0"/>
          </a:p>
        </p:txBody>
      </p:sp>
      <p:sp>
        <p:nvSpPr>
          <p:cNvPr id="4" name="Slide Number Placeholder 3"/>
          <p:cNvSpPr>
            <a:spLocks noGrp="1"/>
          </p:cNvSpPr>
          <p:nvPr>
            <p:ph type="sldNum" sz="quarter" idx="10"/>
          </p:nvPr>
        </p:nvSpPr>
        <p:spPr/>
        <p:txBody>
          <a:bodyPr/>
          <a:lstStyle/>
          <a:p>
            <a:fld id="{5689570E-02E0-45CF-B0DB-733352CB8328}" type="slidenum">
              <a:rPr lang="en-GB" smtClean="0"/>
              <a:pPr/>
              <a:t>14</a:t>
            </a:fld>
            <a:endParaRPr lang="en-GB" dirty="0"/>
          </a:p>
        </p:txBody>
      </p:sp>
    </p:spTree>
    <p:extLst>
      <p:ext uri="{BB962C8B-B14F-4D97-AF65-F5344CB8AC3E}">
        <p14:creationId xmlns:p14="http://schemas.microsoft.com/office/powerpoint/2010/main" val="394506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moving on to different treatments</a:t>
            </a:r>
            <a:r>
              <a:rPr lang="en-GB" baseline="0" dirty="0" smtClean="0"/>
              <a:t> discuss importance of emollients and NICE stating that the assumption is that these will already been applied</a:t>
            </a:r>
          </a:p>
          <a:p>
            <a:r>
              <a:rPr lang="en-GB" dirty="0" smtClean="0"/>
              <a:t>https://www.medicinescomplete.com/mc/bnf/current/PHP7698-preparations-for-psoriasis.htm</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15</a:t>
            </a:fld>
            <a:endParaRPr lang="en-GB" dirty="0"/>
          </a:p>
        </p:txBody>
      </p:sp>
    </p:spTree>
    <p:extLst>
      <p:ext uri="{BB962C8B-B14F-4D97-AF65-F5344CB8AC3E}">
        <p14:creationId xmlns:p14="http://schemas.microsoft.com/office/powerpoint/2010/main" val="214451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Elbows</a:t>
            </a:r>
            <a:r>
              <a:rPr lang="en-GB" baseline="0" dirty="0" smtClean="0"/>
              <a:t> - </a:t>
            </a:r>
            <a:r>
              <a:rPr lang="en-GB" dirty="0" smtClean="0"/>
              <a:t>https://www.dermquest.com/image-library/image/5044bfd0c97267166cd64ed8</a:t>
            </a:r>
          </a:p>
          <a:p>
            <a:r>
              <a:rPr lang="en-GB" dirty="0" smtClean="0"/>
              <a:t>Back - https://www.dermquest.com/image-library/image/5044bfd0c97267166cd63dbf</a:t>
            </a:r>
          </a:p>
          <a:p>
            <a:r>
              <a:rPr lang="en-GB" dirty="0" smtClean="0"/>
              <a:t>Navel - https://www.dermquest.com/image-library/image/5044bfcfc97267166cd6216d</a:t>
            </a:r>
          </a:p>
          <a:p>
            <a:r>
              <a:rPr lang="en-GB" dirty="0" smtClean="0"/>
              <a:t>Knees - https://www.dermquest.com/image-library/image/5044bfd0c97267166cd64ecc</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16</a:t>
            </a:fld>
            <a:endParaRPr lang="en-GB" dirty="0"/>
          </a:p>
        </p:txBody>
      </p:sp>
    </p:spTree>
    <p:extLst>
      <p:ext uri="{BB962C8B-B14F-4D97-AF65-F5344CB8AC3E}">
        <p14:creationId xmlns:p14="http://schemas.microsoft.com/office/powerpoint/2010/main" val="3235331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NICE CG153 Oct 2012 page 52 and 53</a:t>
            </a:r>
          </a:p>
        </p:txBody>
      </p:sp>
      <p:sp>
        <p:nvSpPr>
          <p:cNvPr id="4" name="Slide Number Placeholder 3"/>
          <p:cNvSpPr txBox="1"/>
          <p:nvPr/>
        </p:nvSpPr>
        <p:spPr>
          <a:xfrm>
            <a:off x="3902592" y="9517540"/>
            <a:ext cx="2985558" cy="501015"/>
          </a:xfrm>
          <a:prstGeom prst="rect">
            <a:avLst/>
          </a:prstGeom>
          <a:noFill/>
          <a:ln>
            <a:noFill/>
          </a:ln>
        </p:spPr>
        <p:txBody>
          <a:bodyPr vert="horz" wrap="square" lIns="96625" tIns="48312" rIns="96625" bIns="48312" anchor="b" anchorCtr="0" compatLnSpc="1"/>
          <a:lstStyle/>
          <a:p>
            <a:pPr algn="r" defTabSz="966246">
              <a:defRPr sz="1800" b="0" i="0" u="none" strike="noStrike" kern="0" cap="none" spc="0" baseline="0">
                <a:solidFill>
                  <a:srgbClr val="000000"/>
                </a:solidFill>
                <a:uFillTx/>
              </a:defRPr>
            </a:pPr>
            <a:fld id="{01FFE5DE-133F-4DF2-A714-3E028DB809CB}" type="slidenum">
              <a:pPr algn="r" defTabSz="966246">
                <a:defRPr sz="1800" b="0" i="0" u="none" strike="noStrike" kern="0" cap="none" spc="0" baseline="0">
                  <a:solidFill>
                    <a:srgbClr val="000000"/>
                  </a:solidFill>
                  <a:uFillTx/>
                </a:defRPr>
              </a:pPr>
              <a:t>17</a:t>
            </a:fld>
            <a:endParaRPr lang="en-GB" sz="1300" dirty="0">
              <a:solidFill>
                <a:srgbClr val="000000"/>
              </a:solidFill>
              <a:latin typeface="Calibri"/>
              <a:ea typeface=""/>
              <a:cs typeface=""/>
            </a:endParaRPr>
          </a:p>
        </p:txBody>
      </p:sp>
    </p:spTree>
    <p:extLst>
      <p:ext uri="{BB962C8B-B14F-4D97-AF65-F5344CB8AC3E}">
        <p14:creationId xmlns:p14="http://schemas.microsoft.com/office/powerpoint/2010/main" val="2757902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Top Left image -https://www.dermquest.com/imagelibrary/large/044777HB.JPG?dl=true&amp;wm=true</a:t>
            </a:r>
          </a:p>
          <a:p>
            <a:r>
              <a:rPr lang="en-GB" dirty="0" smtClean="0"/>
              <a:t>Top Right image - https://www.dermquest.com/imagelibrary/large/044337HB.JPG?dl=true&amp;wm=true</a:t>
            </a:r>
          </a:p>
          <a:p>
            <a:r>
              <a:rPr lang="en-GB" dirty="0" smtClean="0"/>
              <a:t>Bottom left - https://www.dermquest.com/imagelibrary/large/044421HB.JPG?dl=true&amp;wm=true</a:t>
            </a:r>
          </a:p>
          <a:p>
            <a:r>
              <a:rPr lang="en-GB" dirty="0" smtClean="0"/>
              <a:t>Bottom right - https://www.dermquest.com/imagelibrary/large/044625HB.JPG?dl=true&amp;wm=true</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18</a:t>
            </a:fld>
            <a:endParaRPr lang="en-GB" dirty="0"/>
          </a:p>
        </p:txBody>
      </p:sp>
    </p:spTree>
    <p:extLst>
      <p:ext uri="{BB962C8B-B14F-4D97-AF65-F5344CB8AC3E}">
        <p14:creationId xmlns:p14="http://schemas.microsoft.com/office/powerpoint/2010/main" val="203770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defTabSz="966246">
              <a:defRPr/>
            </a:pPr>
            <a:r>
              <a:rPr lang="en-GB" dirty="0" smtClean="0"/>
              <a:t>NICE </a:t>
            </a:r>
            <a:r>
              <a:rPr lang="en-GB" dirty="0"/>
              <a:t>CG153 Oct 2012 page 53 </a:t>
            </a:r>
            <a:r>
              <a:rPr lang="en-GB" dirty="0" smtClean="0"/>
              <a:t>&amp;</a:t>
            </a:r>
          </a:p>
          <a:p>
            <a:pPr defTabSz="966246">
              <a:defRPr/>
            </a:pPr>
            <a:r>
              <a:rPr lang="en-GB" sz="1300" dirty="0">
                <a:solidFill>
                  <a:srgbClr val="000000"/>
                </a:solidFill>
                <a:ea typeface=""/>
                <a:cs typeface=""/>
              </a:rPr>
              <a:t>Topical agents to remove adherent scale before application of the steroid for up to 4 weeks – highlight this should be done first</a:t>
            </a:r>
          </a:p>
          <a:p>
            <a:pPr lvl="0"/>
            <a:r>
              <a:rPr lang="en-GB" dirty="0" smtClean="0"/>
              <a:t> 54</a:t>
            </a:r>
          </a:p>
          <a:p>
            <a:pPr lvl="0"/>
            <a:endParaRPr lang="en-GB" dirty="0"/>
          </a:p>
        </p:txBody>
      </p:sp>
      <p:sp>
        <p:nvSpPr>
          <p:cNvPr id="4" name="Slide Number Placeholder 3"/>
          <p:cNvSpPr txBox="1"/>
          <p:nvPr/>
        </p:nvSpPr>
        <p:spPr>
          <a:xfrm>
            <a:off x="3902592" y="9517540"/>
            <a:ext cx="2985558" cy="501015"/>
          </a:xfrm>
          <a:prstGeom prst="rect">
            <a:avLst/>
          </a:prstGeom>
          <a:noFill/>
          <a:ln>
            <a:noFill/>
          </a:ln>
        </p:spPr>
        <p:txBody>
          <a:bodyPr vert="horz" wrap="square" lIns="96625" tIns="48312" rIns="96625" bIns="48312" anchor="b" anchorCtr="0" compatLnSpc="1"/>
          <a:lstStyle/>
          <a:p>
            <a:pPr algn="r" defTabSz="966246">
              <a:defRPr sz="1800" b="0" i="0" u="none" strike="noStrike" kern="0" cap="none" spc="0" baseline="0">
                <a:solidFill>
                  <a:srgbClr val="000000"/>
                </a:solidFill>
                <a:uFillTx/>
              </a:defRPr>
            </a:pPr>
            <a:fld id="{53EBD07B-D217-4641-A640-0BD5A65C6EEE}" type="slidenum">
              <a:pPr algn="r" defTabSz="966246">
                <a:defRPr sz="1800" b="0" i="0" u="none" strike="noStrike" kern="0" cap="none" spc="0" baseline="0">
                  <a:solidFill>
                    <a:srgbClr val="000000"/>
                  </a:solidFill>
                  <a:uFillTx/>
                </a:defRPr>
              </a:pPr>
              <a:t>19</a:t>
            </a:fld>
            <a:endParaRPr lang="en-GB" sz="1300" dirty="0">
              <a:solidFill>
                <a:srgbClr val="000000"/>
              </a:solidFill>
              <a:latin typeface="Calibri"/>
              <a:ea typeface=""/>
              <a:cs typeface=""/>
            </a:endParaRPr>
          </a:p>
        </p:txBody>
      </p:sp>
    </p:spTree>
    <p:extLst>
      <p:ext uri="{BB962C8B-B14F-4D97-AF65-F5344CB8AC3E}">
        <p14:creationId xmlns:p14="http://schemas.microsoft.com/office/powerpoint/2010/main" val="884772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Male face -</a:t>
            </a:r>
            <a:r>
              <a:rPr lang="en-GB" baseline="0" dirty="0" smtClean="0"/>
              <a:t> https://www.dermquest.com/image-library/image/5044bfd0c97267166cd64f05</a:t>
            </a:r>
            <a:endParaRPr lang="en-GB" dirty="0" smtClean="0"/>
          </a:p>
          <a:p>
            <a:r>
              <a:rPr lang="en-GB" dirty="0" smtClean="0"/>
              <a:t>Eyelid</a:t>
            </a:r>
            <a:r>
              <a:rPr lang="en-GB" baseline="0" dirty="0" smtClean="0"/>
              <a:t> </a:t>
            </a:r>
            <a:r>
              <a:rPr lang="en-GB" dirty="0" smtClean="0"/>
              <a:t>https://www.dermquest.com/image-library/image/5044bfd0c97267166cd65e54</a:t>
            </a:r>
          </a:p>
          <a:p>
            <a:r>
              <a:rPr lang="en-GB" dirty="0" smtClean="0"/>
              <a:t>Natal</a:t>
            </a:r>
            <a:r>
              <a:rPr lang="en-GB" baseline="0" dirty="0" smtClean="0"/>
              <a:t> cleft - https://www.dermquest.com/image-library/image/5044bfcfc97267166cd61a77</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20</a:t>
            </a:fld>
            <a:endParaRPr lang="en-GB" dirty="0"/>
          </a:p>
        </p:txBody>
      </p:sp>
    </p:spTree>
    <p:extLst>
      <p:ext uri="{BB962C8B-B14F-4D97-AF65-F5344CB8AC3E}">
        <p14:creationId xmlns:p14="http://schemas.microsoft.com/office/powerpoint/2010/main" val="3114032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NICE CG153 Oct 2012 pages 54 &amp; </a:t>
            </a:r>
            <a:r>
              <a:rPr lang="en-GB" dirty="0" smtClean="0"/>
              <a:t>55</a:t>
            </a:r>
          </a:p>
          <a:p>
            <a:pPr lvl="0"/>
            <a:endParaRPr lang="en-GB" dirty="0" smtClean="0"/>
          </a:p>
          <a:p>
            <a:pPr lvl="0"/>
            <a:r>
              <a:rPr lang="en-GB" dirty="0" smtClean="0"/>
              <a:t>PCDS</a:t>
            </a:r>
            <a:r>
              <a:rPr lang="en-GB" baseline="0" dirty="0" smtClean="0"/>
              <a:t> Facial – recommend using vitamin D analogues – tacalcitol or calcitriol</a:t>
            </a:r>
          </a:p>
          <a:p>
            <a:pPr lvl="0"/>
            <a:r>
              <a:rPr lang="en-GB" baseline="0" dirty="0" smtClean="0"/>
              <a:t>Tacrolimus 0.1% off licence</a:t>
            </a:r>
          </a:p>
          <a:p>
            <a:pPr lvl="0"/>
            <a:endParaRPr lang="en-GB" baseline="0" dirty="0" smtClean="0"/>
          </a:p>
          <a:p>
            <a:pPr lvl="0"/>
            <a:r>
              <a:rPr lang="en-GB" baseline="0" dirty="0" smtClean="0"/>
              <a:t>PCDS – flexural and genital – emollients, topical steroids, vitamin D compunds tacalcitol and calcitriol.</a:t>
            </a:r>
          </a:p>
          <a:p>
            <a:pPr lvl="0"/>
            <a:endParaRPr lang="en-GB" baseline="0" dirty="0" smtClean="0"/>
          </a:p>
          <a:p>
            <a:pPr lvl="0"/>
            <a:r>
              <a:rPr lang="en-GB" baseline="0" dirty="0" smtClean="0"/>
              <a:t>Off label pimecrolimus or 0.1% tacrolimus ointment</a:t>
            </a:r>
          </a:p>
        </p:txBody>
      </p:sp>
      <p:sp>
        <p:nvSpPr>
          <p:cNvPr id="4" name="Slide Number Placeholder 3"/>
          <p:cNvSpPr txBox="1"/>
          <p:nvPr/>
        </p:nvSpPr>
        <p:spPr>
          <a:xfrm>
            <a:off x="3902592" y="9517540"/>
            <a:ext cx="2985558" cy="501015"/>
          </a:xfrm>
          <a:prstGeom prst="rect">
            <a:avLst/>
          </a:prstGeom>
          <a:noFill/>
          <a:ln>
            <a:noFill/>
          </a:ln>
        </p:spPr>
        <p:txBody>
          <a:bodyPr vert="horz" wrap="square" lIns="96625" tIns="48312" rIns="96625" bIns="48312" anchor="b" anchorCtr="0" compatLnSpc="1"/>
          <a:lstStyle/>
          <a:p>
            <a:pPr algn="r" defTabSz="966246">
              <a:defRPr sz="1800" b="0" i="0" u="none" strike="noStrike" kern="0" cap="none" spc="0" baseline="0">
                <a:solidFill>
                  <a:srgbClr val="000000"/>
                </a:solidFill>
                <a:uFillTx/>
              </a:defRPr>
            </a:pPr>
            <a:fld id="{67DE786B-E1E9-4256-98F2-A7BD946F5DAF}" type="slidenum">
              <a:pPr algn="r" defTabSz="966246">
                <a:defRPr sz="1800" b="0" i="0" u="none" strike="noStrike" kern="0" cap="none" spc="0" baseline="0">
                  <a:solidFill>
                    <a:srgbClr val="000000"/>
                  </a:solidFill>
                  <a:uFillTx/>
                </a:defRPr>
              </a:pPr>
              <a:t>21</a:t>
            </a:fld>
            <a:endParaRPr lang="en-GB" sz="1300" dirty="0">
              <a:solidFill>
                <a:srgbClr val="000000"/>
              </a:solidFill>
              <a:latin typeface="Calibri"/>
              <a:ea typeface=""/>
              <a:cs typeface=""/>
            </a:endParaRPr>
          </a:p>
        </p:txBody>
      </p:sp>
    </p:spTree>
    <p:extLst>
      <p:ext uri="{BB962C8B-B14F-4D97-AF65-F5344CB8AC3E}">
        <p14:creationId xmlns:p14="http://schemas.microsoft.com/office/powerpoint/2010/main" val="182651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Source : Psoriasis</a:t>
            </a:r>
            <a:r>
              <a:rPr lang="en-GB" baseline="0" dirty="0" smtClean="0"/>
              <a:t> Association</a:t>
            </a:r>
            <a:endParaRPr lang="en-GB" b="0" dirty="0" smtClean="0"/>
          </a:p>
          <a:p>
            <a:r>
              <a:rPr lang="en-GB" dirty="0" smtClean="0"/>
              <a:t>Web link: https://www.psoriasis-association.org.uk/pages/view/about-psoriasis</a:t>
            </a:r>
          </a:p>
          <a:p>
            <a:r>
              <a:rPr lang="en-GB" dirty="0" smtClean="0"/>
              <a:t>https://www.dermquest.com/imagelibrary/large/044794HB.JPG?dl=true&amp;wm=true</a:t>
            </a:r>
          </a:p>
          <a:p>
            <a:r>
              <a:rPr lang="en-GB" dirty="0" smtClean="0"/>
              <a:t>Last accessed:</a:t>
            </a:r>
            <a:r>
              <a:rPr lang="en-GB" baseline="0" dirty="0" smtClean="0"/>
              <a:t> 25.08.15</a:t>
            </a:r>
          </a:p>
          <a:p>
            <a:endParaRPr lang="en-GB" dirty="0" smtClean="0"/>
          </a:p>
        </p:txBody>
      </p:sp>
      <p:sp>
        <p:nvSpPr>
          <p:cNvPr id="4" name="Slide Number Placeholder 3"/>
          <p:cNvSpPr>
            <a:spLocks noGrp="1"/>
          </p:cNvSpPr>
          <p:nvPr>
            <p:ph type="sldNum" sz="quarter" idx="10"/>
          </p:nvPr>
        </p:nvSpPr>
        <p:spPr/>
        <p:txBody>
          <a:bodyPr/>
          <a:lstStyle/>
          <a:p>
            <a:fld id="{F7B56F3C-7507-46A6-9B23-C2C4CF238F6C}" type="slidenum">
              <a:rPr lang="en-GB" smtClean="0"/>
              <a:pPr/>
              <a:t>4</a:t>
            </a:fld>
            <a:endParaRPr lang="en-GB" dirty="0"/>
          </a:p>
        </p:txBody>
      </p:sp>
    </p:spTree>
    <p:extLst>
      <p:ext uri="{BB962C8B-B14F-4D97-AF65-F5344CB8AC3E}">
        <p14:creationId xmlns:p14="http://schemas.microsoft.com/office/powerpoint/2010/main" val="2902462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https://www.dermquest.com/image-library/image/5044bfd0c97267166cd643bc</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22</a:t>
            </a:fld>
            <a:endParaRPr lang="en-GB" dirty="0"/>
          </a:p>
        </p:txBody>
      </p:sp>
    </p:spTree>
    <p:extLst>
      <p:ext uri="{BB962C8B-B14F-4D97-AF65-F5344CB8AC3E}">
        <p14:creationId xmlns:p14="http://schemas.microsoft.com/office/powerpoint/2010/main" val="70894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179BFBE-F721-4A99-896F-F4D65580B699}" type="slidenum">
              <a:rPr lang="en-GB" smtClean="0">
                <a:latin typeface="Arial" pitchFamily="34" charset="0"/>
              </a:rPr>
              <a:pPr/>
              <a:t>23</a:t>
            </a:fld>
            <a:endParaRPr lang="en-GB" dirty="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GB" dirty="0" smtClean="0">
                <a:latin typeface="Arial" pitchFamily="34" charset="0"/>
              </a:rPr>
              <a:t>www.pcds.org.uk</a:t>
            </a:r>
          </a:p>
          <a:p>
            <a:pPr eaLnBrk="1" hangingPunct="1"/>
            <a:r>
              <a:rPr lang="en-GB" dirty="0" smtClean="0">
                <a:latin typeface="Arial" pitchFamily="34" charset="0"/>
              </a:rPr>
              <a:t>Image - https://www.dermquest.com/image-library/image/5044bfd0c97267166cd643bb</a:t>
            </a:r>
          </a:p>
        </p:txBody>
      </p:sp>
    </p:spTree>
    <p:extLst>
      <p:ext uri="{BB962C8B-B14F-4D97-AF65-F5344CB8AC3E}">
        <p14:creationId xmlns:p14="http://schemas.microsoft.com/office/powerpoint/2010/main" val="452100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179BFBE-F721-4A99-896F-F4D65580B699}" type="slidenum">
              <a:rPr lang="en-GB" smtClean="0">
                <a:latin typeface="Arial" pitchFamily="34" charset="0"/>
              </a:rPr>
              <a:pPr/>
              <a:t>24</a:t>
            </a:fld>
            <a:endParaRPr lang="en-GB" dirty="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GB" dirty="0" smtClean="0">
                <a:latin typeface="Arial" pitchFamily="34" charset="0"/>
              </a:rPr>
              <a:t>www.Pcds.org</a:t>
            </a:r>
            <a:r>
              <a:rPr lang="en-GB" baseline="0" dirty="0" smtClean="0">
                <a:latin typeface="Arial" pitchFamily="34" charset="0"/>
              </a:rPr>
              <a:t>.uk</a:t>
            </a:r>
          </a:p>
          <a:p>
            <a:pPr eaLnBrk="1" hangingPunct="1"/>
            <a:r>
              <a:rPr lang="en-GB" baseline="0" dirty="0" smtClean="0">
                <a:latin typeface="Arial" pitchFamily="34" charset="0"/>
              </a:rPr>
              <a:t>Image - https://www.dermquest.com/image-library/image/5044bfd0c97267166cd643bb</a:t>
            </a:r>
            <a:endParaRPr lang="en-GB" dirty="0" smtClean="0">
              <a:latin typeface="Arial" pitchFamily="34" charset="0"/>
            </a:endParaRPr>
          </a:p>
        </p:txBody>
      </p:sp>
    </p:spTree>
    <p:extLst>
      <p:ext uri="{BB962C8B-B14F-4D97-AF65-F5344CB8AC3E}">
        <p14:creationId xmlns:p14="http://schemas.microsoft.com/office/powerpoint/2010/main" val="3039820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www.pcds.org.uk</a:t>
            </a:r>
          </a:p>
          <a:p>
            <a:r>
              <a:rPr lang="en-US" dirty="0" smtClean="0"/>
              <a:t>Hands - https://www.dermquest.com/imagelibrary/large/043428HB.JPG?dl=true&amp;wm=true</a:t>
            </a:r>
          </a:p>
          <a:p>
            <a:r>
              <a:rPr lang="en-US" dirty="0" smtClean="0"/>
              <a:t>Fingers - https://www.dermquest.com/imagelibrary/large/043425VB.JPG?dl=true&amp;wm=true</a:t>
            </a:r>
          </a:p>
          <a:p>
            <a:r>
              <a:rPr lang="en-US" dirty="0" smtClean="0"/>
              <a:t>Soles - https://www.dermquest.com/imagelibrary/large/044453HB.JPG?dl=true&amp;wm=true</a:t>
            </a:r>
          </a:p>
        </p:txBody>
      </p:sp>
      <p:sp>
        <p:nvSpPr>
          <p:cNvPr id="4" name="Slide Number Placeholder 3"/>
          <p:cNvSpPr>
            <a:spLocks noGrp="1"/>
          </p:cNvSpPr>
          <p:nvPr>
            <p:ph type="sldNum" sz="quarter" idx="5"/>
          </p:nvPr>
        </p:nvSpPr>
        <p:spPr/>
        <p:txBody>
          <a:bodyPr/>
          <a:lstStyle/>
          <a:p>
            <a:pPr>
              <a:defRPr/>
            </a:pPr>
            <a:fld id="{D31009FB-52E0-40BA-B2C5-5E5969E4E3FD}" type="slidenum">
              <a:rPr lang="en-GB" smtClean="0">
                <a:solidFill>
                  <a:prstClr val="black"/>
                </a:solidFill>
              </a:rPr>
              <a:pPr>
                <a:defRPr/>
              </a:pPr>
              <a:t>25</a:t>
            </a:fld>
            <a:endParaRPr lang="en-GB" dirty="0">
              <a:solidFill>
                <a:prstClr val="black"/>
              </a:solidFill>
            </a:endParaRPr>
          </a:p>
        </p:txBody>
      </p:sp>
    </p:spTree>
    <p:extLst>
      <p:ext uri="{BB962C8B-B14F-4D97-AF65-F5344CB8AC3E}">
        <p14:creationId xmlns:p14="http://schemas.microsoft.com/office/powerpoint/2010/main" val="507861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Nail https://www.dermquest.com/image-library/image/5044bfd1c97267166cd671be</a:t>
            </a:r>
          </a:p>
          <a:p>
            <a:endParaRPr lang="en-GB" dirty="0" smtClean="0"/>
          </a:p>
          <a:p>
            <a:r>
              <a:rPr lang="en-GB" dirty="0" smtClean="0"/>
              <a:t>www.pcds.org.uk</a:t>
            </a:r>
          </a:p>
          <a:p>
            <a:endParaRPr lang="en-GB" dirty="0" smtClean="0"/>
          </a:p>
          <a:p>
            <a:r>
              <a:rPr lang="en-GB" dirty="0" smtClean="0"/>
              <a:t>Onycholysis</a:t>
            </a:r>
            <a:r>
              <a:rPr lang="en-GB" baseline="0" dirty="0" smtClean="0"/>
              <a:t> – a yellow/white discolouration where the distal nail plate has separated from the nail bed</a:t>
            </a:r>
          </a:p>
          <a:p>
            <a:r>
              <a:rPr lang="en-GB" baseline="0" dirty="0" smtClean="0"/>
              <a:t>Subungual hyperkeratosis – thickening of the nail bed</a:t>
            </a:r>
          </a:p>
          <a:p>
            <a:r>
              <a:rPr lang="en-GB" baseline="0" dirty="0" smtClean="0"/>
              <a:t>Oil drop or slamon patch – translucent yellow-red discolouration in the nail bed, resembles a drop of oil under the nail plate</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26</a:t>
            </a:fld>
            <a:endParaRPr lang="en-GB" dirty="0"/>
          </a:p>
        </p:txBody>
      </p:sp>
    </p:spTree>
    <p:extLst>
      <p:ext uri="{BB962C8B-B14F-4D97-AF65-F5344CB8AC3E}">
        <p14:creationId xmlns:p14="http://schemas.microsoft.com/office/powerpoint/2010/main" val="123973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71D6AFE-5330-47A5-A8D9-C9D95E6D06C6}" type="slidenum">
              <a:rPr lang="en-GB" smtClean="0">
                <a:latin typeface="Arial" pitchFamily="34" charset="0"/>
              </a:rPr>
              <a:pPr/>
              <a:t>27</a:t>
            </a:fld>
            <a:endParaRPr lang="en-GB" dirty="0"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GB" dirty="0" smtClean="0">
                <a:latin typeface="Arial" pitchFamily="34" charset="0"/>
              </a:rPr>
              <a:t>www.pcds.org.uk</a:t>
            </a:r>
          </a:p>
          <a:p>
            <a:pPr eaLnBrk="1" hangingPunct="1"/>
            <a:endParaRPr lang="en-GB" dirty="0" smtClean="0">
              <a:latin typeface="Arial" pitchFamily="34" charset="0"/>
            </a:endParaRPr>
          </a:p>
          <a:p>
            <a:pPr eaLnBrk="1" hangingPunct="1"/>
            <a:r>
              <a:rPr lang="en-GB" dirty="0" smtClean="0">
                <a:latin typeface="Arial" pitchFamily="34" charset="0"/>
              </a:rPr>
              <a:t>Image</a:t>
            </a:r>
            <a:r>
              <a:rPr lang="en-GB" baseline="0" dirty="0" smtClean="0">
                <a:latin typeface="Arial" pitchFamily="34" charset="0"/>
              </a:rPr>
              <a:t> ??</a:t>
            </a:r>
            <a:endParaRPr lang="en-GB" dirty="0" smtClean="0">
              <a:latin typeface="Arial" pitchFamily="34" charset="0"/>
            </a:endParaRPr>
          </a:p>
        </p:txBody>
      </p:sp>
    </p:spTree>
    <p:extLst>
      <p:ext uri="{BB962C8B-B14F-4D97-AF65-F5344CB8AC3E}">
        <p14:creationId xmlns:p14="http://schemas.microsoft.com/office/powerpoint/2010/main" val="2321456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FFE8B62-DB8F-4209-9ABC-70A9E9FA7883}" type="slidenum">
              <a:rPr lang="en-GB" smtClean="0">
                <a:latin typeface="Arial" pitchFamily="34" charset="0"/>
              </a:rPr>
              <a:pPr/>
              <a:t>28</a:t>
            </a:fld>
            <a:endParaRPr lang="en-GB" dirty="0"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GB" dirty="0" smtClean="0">
                <a:latin typeface="Arial" pitchFamily="34" charset="0"/>
              </a:rPr>
              <a:t>Lower image : https://www.dermquest.com/image-library/image/5044bfd0c97267166cd65528</a:t>
            </a:r>
          </a:p>
          <a:p>
            <a:pPr eaLnBrk="1" hangingPunct="1"/>
            <a:endParaRPr lang="en-GB" dirty="0" smtClean="0">
              <a:latin typeface="Arial" pitchFamily="34" charset="0"/>
            </a:endParaRPr>
          </a:p>
          <a:p>
            <a:pPr eaLnBrk="1" hangingPunct="1"/>
            <a:r>
              <a:rPr lang="en-GB" dirty="0" smtClean="0">
                <a:latin typeface="Arial" pitchFamily="34" charset="0"/>
              </a:rPr>
              <a:t>No link for above image</a:t>
            </a:r>
          </a:p>
          <a:p>
            <a:pPr eaLnBrk="1" hangingPunct="1"/>
            <a:endParaRPr lang="en-GB" dirty="0" smtClean="0">
              <a:latin typeface="Arial" pitchFamily="34" charset="0"/>
            </a:endParaRPr>
          </a:p>
          <a:p>
            <a:pPr eaLnBrk="1" hangingPunct="1"/>
            <a:r>
              <a:rPr lang="en-GB" dirty="0" smtClean="0">
                <a:latin typeface="Arial" pitchFamily="34" charset="0"/>
              </a:rPr>
              <a:t>www.pcds.org.uk</a:t>
            </a:r>
          </a:p>
          <a:p>
            <a:pPr eaLnBrk="1" hangingPunct="1"/>
            <a:endParaRPr lang="en-GB" dirty="0" smtClean="0">
              <a:latin typeface="Arial" pitchFamily="34" charset="0"/>
            </a:endParaRPr>
          </a:p>
        </p:txBody>
      </p:sp>
    </p:spTree>
    <p:extLst>
      <p:ext uri="{BB962C8B-B14F-4D97-AF65-F5344CB8AC3E}">
        <p14:creationId xmlns:p14="http://schemas.microsoft.com/office/powerpoint/2010/main" val="36020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NICE CG 153 Oct 2012 pages 48 - 49</a:t>
            </a:r>
          </a:p>
        </p:txBody>
      </p:sp>
      <p:sp>
        <p:nvSpPr>
          <p:cNvPr id="4" name="Slide Number Placeholder 3"/>
          <p:cNvSpPr txBox="1"/>
          <p:nvPr/>
        </p:nvSpPr>
        <p:spPr>
          <a:xfrm>
            <a:off x="3902592" y="9517540"/>
            <a:ext cx="2985558" cy="501015"/>
          </a:xfrm>
          <a:prstGeom prst="rect">
            <a:avLst/>
          </a:prstGeom>
          <a:noFill/>
          <a:ln>
            <a:noFill/>
          </a:ln>
        </p:spPr>
        <p:txBody>
          <a:bodyPr vert="horz" wrap="square" lIns="96625" tIns="48312" rIns="96625" bIns="48312" anchor="b" anchorCtr="0" compatLnSpc="1"/>
          <a:lstStyle/>
          <a:p>
            <a:pPr algn="r" defTabSz="966246">
              <a:defRPr sz="1800" b="0" i="0" u="none" strike="noStrike" kern="0" cap="none" spc="0" baseline="0">
                <a:solidFill>
                  <a:srgbClr val="000000"/>
                </a:solidFill>
                <a:uFillTx/>
              </a:defRPr>
            </a:pPr>
            <a:fld id="{2B3D9F63-80BB-4579-892B-FED5B44A3988}" type="slidenum">
              <a:pPr algn="r" defTabSz="966246">
                <a:defRPr sz="1800" b="0" i="0" u="none" strike="noStrike" kern="0" cap="none" spc="0" baseline="0">
                  <a:solidFill>
                    <a:srgbClr val="000000"/>
                  </a:solidFill>
                  <a:uFillTx/>
                </a:defRPr>
              </a:pPr>
              <a:t>29</a:t>
            </a:fld>
            <a:endParaRPr lang="en-GB" sz="1300" dirty="0">
              <a:solidFill>
                <a:srgbClr val="000000"/>
              </a:solidFill>
              <a:latin typeface="Calibri"/>
              <a:ea typeface=""/>
              <a:cs typeface=""/>
            </a:endParaRPr>
          </a:p>
        </p:txBody>
      </p:sp>
    </p:spTree>
    <p:extLst>
      <p:ext uri="{BB962C8B-B14F-4D97-AF65-F5344CB8AC3E}">
        <p14:creationId xmlns:p14="http://schemas.microsoft.com/office/powerpoint/2010/main" val="1779660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30</a:t>
            </a:fld>
            <a:endParaRPr lang="en-GB" dirty="0"/>
          </a:p>
        </p:txBody>
      </p:sp>
    </p:spTree>
    <p:extLst>
      <p:ext uri="{BB962C8B-B14F-4D97-AF65-F5344CB8AC3E}">
        <p14:creationId xmlns:p14="http://schemas.microsoft.com/office/powerpoint/2010/main" val="5423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https://www.psoriasis.org/about-psoriasis/causes accessed 25</a:t>
            </a:r>
            <a:r>
              <a:rPr lang="en-GB" baseline="30000" dirty="0" smtClean="0"/>
              <a:t>th</a:t>
            </a:r>
            <a:r>
              <a:rPr lang="en-GB" dirty="0" smtClean="0"/>
              <a:t> August 2015</a:t>
            </a:r>
          </a:p>
          <a:p>
            <a:pPr defTabSz="966246">
              <a:defRPr/>
            </a:pPr>
            <a:r>
              <a:rPr lang="en-GB" dirty="0" smtClean="0"/>
              <a:t>The T cells act as if they were fighting an infection or healing a wound, which leads to them producing inflammatory chemicals, again leading to the rapid growth of skin cells causing psoriatic plaques to form. You may therefore hear psoriasis being described as an “auto-immune disease” or “immune-mediated condition”. It is not yet clear what initially triggers the immune system to act in this way.</a:t>
            </a:r>
          </a:p>
          <a:p>
            <a:r>
              <a:rPr lang="en-GB" dirty="0" smtClean="0"/>
              <a:t>https://www.dermquest.com/image-library/image/5044bfd0c97267166cd65530</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5</a:t>
            </a:fld>
            <a:endParaRPr lang="en-GB" dirty="0"/>
          </a:p>
        </p:txBody>
      </p:sp>
    </p:spTree>
    <p:extLst>
      <p:ext uri="{BB962C8B-B14F-4D97-AF65-F5344CB8AC3E}">
        <p14:creationId xmlns:p14="http://schemas.microsoft.com/office/powerpoint/2010/main" val="301462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http://www.pcds.org.uk/clinical-guidance/psoriasis-an-overview accessed 25th August 2015</a:t>
            </a:r>
          </a:p>
          <a:p>
            <a:r>
              <a:rPr lang="en-GB" dirty="0" smtClean="0"/>
              <a:t>Image of elbowshttps://www.dermquest.com/imagelibrary/large/044640HB.JPG?dl=true&amp;wm=true</a:t>
            </a:r>
            <a:endParaRPr lang="en-GB" dirty="0"/>
          </a:p>
        </p:txBody>
      </p:sp>
      <p:sp>
        <p:nvSpPr>
          <p:cNvPr id="4" name="Slide Number Placeholder 3"/>
          <p:cNvSpPr>
            <a:spLocks noGrp="1"/>
          </p:cNvSpPr>
          <p:nvPr>
            <p:ph type="sldNum" sz="quarter" idx="10"/>
          </p:nvPr>
        </p:nvSpPr>
        <p:spPr/>
        <p:txBody>
          <a:bodyPr/>
          <a:lstStyle/>
          <a:p>
            <a:fld id="{F7B56F3C-7507-46A6-9B23-C2C4CF238F6C}" type="slidenum">
              <a:rPr lang="en-GB" smtClean="0"/>
              <a:pPr/>
              <a:t>6</a:t>
            </a:fld>
            <a:endParaRPr lang="en-GB" dirty="0"/>
          </a:p>
        </p:txBody>
      </p:sp>
    </p:spTree>
    <p:extLst>
      <p:ext uri="{BB962C8B-B14F-4D97-AF65-F5344CB8AC3E}">
        <p14:creationId xmlns:p14="http://schemas.microsoft.com/office/powerpoint/2010/main" val="256423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Body map image from http://www.pcds.org.uk/clinical-guidance/psoriasis-an-overview accessed 24</a:t>
            </a:r>
            <a:r>
              <a:rPr lang="en-GB" baseline="30000" dirty="0" smtClean="0"/>
              <a:t>th</a:t>
            </a:r>
            <a:r>
              <a:rPr lang="en-GB" dirty="0" smtClean="0"/>
              <a:t> August 2015</a:t>
            </a:r>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7</a:t>
            </a:fld>
            <a:endParaRPr lang="en-GB" dirty="0"/>
          </a:p>
        </p:txBody>
      </p:sp>
    </p:spTree>
    <p:extLst>
      <p:ext uri="{BB962C8B-B14F-4D97-AF65-F5344CB8AC3E}">
        <p14:creationId xmlns:p14="http://schemas.microsoft.com/office/powerpoint/2010/main" val="379268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Page 44 NICE CG153 October </a:t>
            </a:r>
            <a:r>
              <a:rPr lang="en-GB" dirty="0" smtClean="0"/>
              <a:t>2012</a:t>
            </a:r>
          </a:p>
          <a:p>
            <a:pPr lvl="0"/>
            <a:r>
              <a:rPr lang="en-GB" dirty="0" smtClean="0"/>
              <a:t>Image: https://www.dermquest.com/image-library/image/5044bfd0c97267166cd643da accessed 25/08/15</a:t>
            </a:r>
          </a:p>
          <a:p>
            <a:pPr lvl="0"/>
            <a:r>
              <a:rPr lang="en-GB" dirty="0" smtClean="0"/>
              <a:t>PASI = Psoriasis assessment and severity index</a:t>
            </a:r>
          </a:p>
          <a:p>
            <a:pPr lvl="0"/>
            <a:r>
              <a:rPr lang="en-GB" dirty="0" smtClean="0"/>
              <a:t>DLQI =  dermatology life quality index</a:t>
            </a:r>
          </a:p>
          <a:p>
            <a:pPr lvl="0"/>
            <a:r>
              <a:rPr lang="en-GB" dirty="0" smtClean="0"/>
              <a:t>PEST =</a:t>
            </a:r>
            <a:r>
              <a:rPr lang="en-GB" baseline="0" dirty="0" smtClean="0"/>
              <a:t> psoriasis epidemiology scoring tool</a:t>
            </a:r>
            <a:endParaRPr lang="en-GB" dirty="0"/>
          </a:p>
        </p:txBody>
      </p:sp>
      <p:sp>
        <p:nvSpPr>
          <p:cNvPr id="4" name="Slide Number Placeholder 3"/>
          <p:cNvSpPr txBox="1"/>
          <p:nvPr/>
        </p:nvSpPr>
        <p:spPr>
          <a:xfrm>
            <a:off x="3902592" y="9517540"/>
            <a:ext cx="2985558" cy="501015"/>
          </a:xfrm>
          <a:prstGeom prst="rect">
            <a:avLst/>
          </a:prstGeom>
          <a:noFill/>
          <a:ln>
            <a:noFill/>
          </a:ln>
        </p:spPr>
        <p:txBody>
          <a:bodyPr vert="horz" wrap="square" lIns="96625" tIns="48312" rIns="96625" bIns="48312" anchor="b" anchorCtr="0" compatLnSpc="1"/>
          <a:lstStyle/>
          <a:p>
            <a:pPr algn="r" defTabSz="966246">
              <a:defRPr sz="1800" b="0" i="0" u="none" strike="noStrike" kern="0" cap="none" spc="0" baseline="0">
                <a:solidFill>
                  <a:srgbClr val="000000"/>
                </a:solidFill>
                <a:uFillTx/>
              </a:defRPr>
            </a:pPr>
            <a:fld id="{BB1F217E-28B9-4097-B9E0-CADA6267C404}" type="slidenum">
              <a:pPr algn="r" defTabSz="966246">
                <a:defRPr sz="1800" b="0" i="0" u="none" strike="noStrike" kern="0" cap="none" spc="0" baseline="0">
                  <a:solidFill>
                    <a:srgbClr val="000000"/>
                  </a:solidFill>
                  <a:uFillTx/>
                </a:defRPr>
              </a:pPr>
              <a:t>8</a:t>
            </a:fld>
            <a:endParaRPr lang="en-GB" sz="1300" dirty="0">
              <a:solidFill>
                <a:srgbClr val="000000"/>
              </a:solidFill>
              <a:latin typeface="Calibri"/>
              <a:ea typeface=""/>
              <a:cs typeface=""/>
            </a:endParaRPr>
          </a:p>
        </p:txBody>
      </p:sp>
    </p:spTree>
    <p:extLst>
      <p:ext uri="{BB962C8B-B14F-4D97-AF65-F5344CB8AC3E}">
        <p14:creationId xmlns:p14="http://schemas.microsoft.com/office/powerpoint/2010/main" val="178175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https://www.psoriasis-association.org.uk/pages/view/about-psoriasis/treatments-for-psoriatic-arthritis</a:t>
            </a:r>
          </a:p>
          <a:p>
            <a:endParaRPr lang="en-GB" dirty="0" smtClean="0"/>
          </a:p>
          <a:p>
            <a:r>
              <a:rPr lang="en-GB" dirty="0" smtClean="0"/>
              <a:t>https://www.dermquest.com/image-library/image/5044bfcfc97267166cd62c58</a:t>
            </a:r>
          </a:p>
          <a:p>
            <a:endParaRPr lang="en-GB" dirty="0"/>
          </a:p>
        </p:txBody>
      </p:sp>
      <p:sp>
        <p:nvSpPr>
          <p:cNvPr id="4" name="Slide Number Placeholder 3"/>
          <p:cNvSpPr>
            <a:spLocks noGrp="1"/>
          </p:cNvSpPr>
          <p:nvPr>
            <p:ph type="sldNum" sz="quarter" idx="10"/>
          </p:nvPr>
        </p:nvSpPr>
        <p:spPr/>
        <p:txBody>
          <a:bodyPr/>
          <a:lstStyle/>
          <a:p>
            <a:fld id="{F5692112-07AC-4358-9A3B-8CA8BBE35894}" type="slidenum">
              <a:rPr lang="en-GB" smtClean="0"/>
              <a:t>9</a:t>
            </a:fld>
            <a:endParaRPr lang="en-GB" dirty="0"/>
          </a:p>
        </p:txBody>
      </p:sp>
    </p:spTree>
    <p:extLst>
      <p:ext uri="{BB962C8B-B14F-4D97-AF65-F5344CB8AC3E}">
        <p14:creationId xmlns:p14="http://schemas.microsoft.com/office/powerpoint/2010/main" val="80205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Web link: https://www.psoriasis-association.org.uk/silo/files/Joint-Advances-2013-Abbvie.pdf</a:t>
            </a:r>
          </a:p>
          <a:p>
            <a:pPr defTabSz="966246">
              <a:defRPr/>
            </a:pPr>
            <a:r>
              <a:rPr lang="en-GB" dirty="0" smtClean="0"/>
              <a:t>Last accessed:</a:t>
            </a:r>
            <a:r>
              <a:rPr lang="en-GB" baseline="0" dirty="0" smtClean="0"/>
              <a:t> 12.02.2014</a:t>
            </a:r>
            <a:endParaRPr lang="en-GB" dirty="0" smtClean="0"/>
          </a:p>
          <a:p>
            <a:endParaRPr lang="en-GB" dirty="0"/>
          </a:p>
        </p:txBody>
      </p:sp>
      <p:sp>
        <p:nvSpPr>
          <p:cNvPr id="4" name="Slide Number Placeholder 3"/>
          <p:cNvSpPr>
            <a:spLocks noGrp="1"/>
          </p:cNvSpPr>
          <p:nvPr>
            <p:ph type="sldNum" sz="quarter" idx="10"/>
          </p:nvPr>
        </p:nvSpPr>
        <p:spPr/>
        <p:txBody>
          <a:bodyPr/>
          <a:lstStyle/>
          <a:p>
            <a:fld id="{5689570E-02E0-45CF-B0DB-733352CB8328}" type="slidenum">
              <a:rPr lang="en-GB" smtClean="0"/>
              <a:pPr/>
              <a:t>10</a:t>
            </a:fld>
            <a:endParaRPr lang="en-GB" dirty="0"/>
          </a:p>
        </p:txBody>
      </p:sp>
    </p:spTree>
    <p:extLst>
      <p:ext uri="{BB962C8B-B14F-4D97-AF65-F5344CB8AC3E}">
        <p14:creationId xmlns:p14="http://schemas.microsoft.com/office/powerpoint/2010/main" val="1850079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NICE CG 153 Oct 2012 pages 201 &amp; </a:t>
            </a:r>
            <a:r>
              <a:rPr lang="en-GB" dirty="0" smtClean="0"/>
              <a:t>203</a:t>
            </a:r>
          </a:p>
          <a:p>
            <a:pPr lvl="0"/>
            <a:endParaRPr lang="en-GB" dirty="0" smtClean="0"/>
          </a:p>
          <a:p>
            <a:pPr lvl="0"/>
            <a:r>
              <a:rPr lang="en-GB" dirty="0" smtClean="0"/>
              <a:t>Image - https://www.dermquest.com/image-library/image/5044bfd0c97267166cd6320a accessed 25/08/15</a:t>
            </a:r>
            <a:endParaRPr lang="en-GB" dirty="0"/>
          </a:p>
        </p:txBody>
      </p:sp>
      <p:sp>
        <p:nvSpPr>
          <p:cNvPr id="4" name="Slide Number Placeholder 3"/>
          <p:cNvSpPr txBox="1"/>
          <p:nvPr/>
        </p:nvSpPr>
        <p:spPr>
          <a:xfrm>
            <a:off x="3902592" y="9517540"/>
            <a:ext cx="2985558" cy="501015"/>
          </a:xfrm>
          <a:prstGeom prst="rect">
            <a:avLst/>
          </a:prstGeom>
          <a:noFill/>
          <a:ln>
            <a:noFill/>
          </a:ln>
        </p:spPr>
        <p:txBody>
          <a:bodyPr vert="horz" wrap="square" lIns="96625" tIns="48312" rIns="96625" bIns="48312" anchor="b" anchorCtr="0" compatLnSpc="1"/>
          <a:lstStyle/>
          <a:p>
            <a:pPr algn="r" defTabSz="966246">
              <a:defRPr sz="1800" b="0" i="0" u="none" strike="noStrike" kern="0" cap="none" spc="0" baseline="0">
                <a:solidFill>
                  <a:srgbClr val="000000"/>
                </a:solidFill>
                <a:uFillTx/>
              </a:defRPr>
            </a:pPr>
            <a:fld id="{9E74ADA8-7CFD-4B47-8C18-98407ADC9E9E}" type="slidenum">
              <a:pPr algn="r" defTabSz="966246">
                <a:defRPr sz="1800" b="0" i="0" u="none" strike="noStrike" kern="0" cap="none" spc="0" baseline="0">
                  <a:solidFill>
                    <a:srgbClr val="000000"/>
                  </a:solidFill>
                  <a:uFillTx/>
                </a:defRPr>
              </a:pPr>
              <a:t>11</a:t>
            </a:fld>
            <a:endParaRPr lang="en-GB" sz="1300" dirty="0">
              <a:solidFill>
                <a:srgbClr val="000000"/>
              </a:solidFill>
              <a:latin typeface="Calibri"/>
              <a:ea typeface=""/>
              <a:cs typeface=""/>
            </a:endParaRPr>
          </a:p>
        </p:txBody>
      </p:sp>
    </p:spTree>
    <p:extLst>
      <p:ext uri="{BB962C8B-B14F-4D97-AF65-F5344CB8AC3E}">
        <p14:creationId xmlns:p14="http://schemas.microsoft.com/office/powerpoint/2010/main" val="311470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76872"/>
            <a:ext cx="7772400" cy="1584176"/>
          </a:xfrm>
        </p:spPr>
        <p:txBody>
          <a:bodyPr/>
          <a:lstStyle>
            <a:lvl1pPr>
              <a:defRPr>
                <a:solidFill>
                  <a:schemeClr val="tx2"/>
                </a:solidFill>
              </a:defRPr>
            </a:lvl1pPr>
          </a:lstStyle>
          <a:p>
            <a:r>
              <a:rPr lang="en-US" dirty="0" smtClean="0"/>
              <a:t>Title of PPP</a:t>
            </a:r>
            <a:endParaRPr lang="en-GB" dirty="0"/>
          </a:p>
        </p:txBody>
      </p:sp>
      <p:sp>
        <p:nvSpPr>
          <p:cNvPr id="3" name="Subtitle 2"/>
          <p:cNvSpPr>
            <a:spLocks noGrp="1"/>
          </p:cNvSpPr>
          <p:nvPr>
            <p:ph type="subTitle" idx="1" hasCustomPrompt="1"/>
          </p:nvPr>
        </p:nvSpPr>
        <p:spPr>
          <a:xfrm>
            <a:off x="1291296" y="4293096"/>
            <a:ext cx="6400800" cy="1104528"/>
          </a:xfrm>
        </p:spPr>
        <p:txBody>
          <a:bodyPr>
            <a:normAutofit/>
          </a:bodyPr>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Name:</a:t>
            </a:r>
          </a:p>
          <a:p>
            <a:r>
              <a:rPr lang="en-GB" smtClean="0"/>
              <a:t>Title:</a:t>
            </a:r>
          </a:p>
          <a:p>
            <a:endParaRPr lang="en-GB" dirty="0"/>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7192" y="200670"/>
            <a:ext cx="279876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2222836" y="6495217"/>
            <a:ext cx="4814576" cy="246221"/>
          </a:xfrm>
          <a:prstGeom prst="rect">
            <a:avLst/>
          </a:prstGeom>
        </p:spPr>
        <p:txBody>
          <a:bodyPr wrap="square">
            <a:spAutoFit/>
          </a:bodyPr>
          <a:lstStyle/>
          <a:p>
            <a:pPr algn="ctr"/>
            <a:r>
              <a:rPr lang="en-GB" sz="1000" dirty="0">
                <a:solidFill>
                  <a:srgbClr val="1F497D"/>
                </a:solidFill>
              </a:rPr>
              <a:t>Developed and sponsored by Galderma (UK) Ltd</a:t>
            </a:r>
          </a:p>
        </p:txBody>
      </p:sp>
      <p:pic>
        <p:nvPicPr>
          <p:cNvPr id="11" name="Picture 3" descr="C:\Users\laversi\Desktop\NEW%20GALDERMA%20LOGO_CMYK_4colour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65956" y="5657736"/>
            <a:ext cx="3262228" cy="8295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282427" y="6495216"/>
            <a:ext cx="1149674" cy="246221"/>
          </a:xfrm>
          <a:prstGeom prst="rect">
            <a:avLst/>
          </a:prstGeom>
          <a:noFill/>
        </p:spPr>
        <p:txBody>
          <a:bodyPr wrap="none" rtlCol="0">
            <a:spAutoFit/>
          </a:bodyPr>
          <a:lstStyle/>
          <a:p>
            <a:r>
              <a:rPr lang="en-GB" sz="1000" dirty="0" smtClean="0">
                <a:solidFill>
                  <a:srgbClr val="1F497D"/>
                </a:solidFill>
              </a:rPr>
              <a:t>NUR/525/1111(2) </a:t>
            </a:r>
            <a:endParaRPr lang="en-GB" sz="1000" dirty="0">
              <a:solidFill>
                <a:srgbClr val="1F497D"/>
              </a:solidFill>
            </a:endParaRPr>
          </a:p>
        </p:txBody>
      </p:sp>
      <p:sp>
        <p:nvSpPr>
          <p:cNvPr id="14" name="TextBox 13"/>
          <p:cNvSpPr txBox="1"/>
          <p:nvPr userDrawn="1"/>
        </p:nvSpPr>
        <p:spPr>
          <a:xfrm>
            <a:off x="6804248" y="6495217"/>
            <a:ext cx="2326808" cy="246221"/>
          </a:xfrm>
          <a:prstGeom prst="rect">
            <a:avLst/>
          </a:prstGeom>
          <a:noFill/>
        </p:spPr>
        <p:txBody>
          <a:bodyPr wrap="square" rtlCol="0">
            <a:spAutoFit/>
          </a:bodyPr>
          <a:lstStyle/>
          <a:p>
            <a:r>
              <a:rPr lang="en-GB" sz="1000" dirty="0">
                <a:solidFill>
                  <a:srgbClr val="1F497D"/>
                </a:solidFill>
              </a:rPr>
              <a:t>Date of preparation: </a:t>
            </a:r>
            <a:r>
              <a:rPr lang="en-GB" sz="1000" dirty="0" smtClean="0">
                <a:solidFill>
                  <a:srgbClr val="1F497D"/>
                </a:solidFill>
              </a:rPr>
              <a:t>September 2015</a:t>
            </a:r>
            <a:endParaRPr lang="en-GB" sz="1000" dirty="0">
              <a:solidFill>
                <a:srgbClr val="1F497D"/>
              </a:solidFill>
            </a:endParaRPr>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72083" y="185604"/>
            <a:ext cx="2568069" cy="1841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5021"/>
          <a:stretch/>
        </p:blipFill>
        <p:spPr bwMode="auto">
          <a:xfrm>
            <a:off x="6319501" y="200670"/>
            <a:ext cx="2644987" cy="1841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532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68538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0279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524328" y="6356350"/>
            <a:ext cx="1368152" cy="365125"/>
          </a:xfrm>
          <a:prstGeom prst="rect">
            <a:avLst/>
          </a:prstGeom>
        </p:spPr>
        <p:txBody>
          <a:bodyPr/>
          <a:lstStyle/>
          <a:p>
            <a:fld id="{7AD7793F-BA95-4B16-AD29-16A349072FD2}" type="slidenum">
              <a:rPr lang="en-GB" smtClean="0">
                <a:solidFill>
                  <a:prstClr val="black">
                    <a:tint val="75000"/>
                  </a:prstClr>
                </a:solidFill>
              </a:rPr>
              <a:pPr/>
              <a:t>‹#›</a:t>
            </a:fld>
            <a:endParaRPr lang="en-GB" dirty="0">
              <a:solidFill>
                <a:prstClr val="black">
                  <a:tint val="75000"/>
                </a:prstClr>
              </a:solidFill>
            </a:endParaRPr>
          </a:p>
        </p:txBody>
      </p:sp>
      <p:sp>
        <p:nvSpPr>
          <p:cNvPr id="7" name="Title Placeholder 1"/>
          <p:cNvSpPr>
            <a:spLocks noGrp="1"/>
          </p:cNvSpPr>
          <p:nvPr>
            <p:ph type="title"/>
          </p:nvPr>
        </p:nvSpPr>
        <p:spPr>
          <a:xfrm>
            <a:off x="1475656" y="274638"/>
            <a:ext cx="7416824" cy="1143000"/>
          </a:xfrm>
          <a:prstGeom prst="rect">
            <a:avLst/>
          </a:prstGeom>
          <a:noFill/>
        </p:spPr>
        <p:txBody>
          <a:bodyPr vert="horz" lIns="91440" tIns="45720" rIns="91440" bIns="45720" rtlCol="0" anchor="ctr">
            <a:normAutofit/>
          </a:bodyPr>
          <a:lstStyle/>
          <a:p>
            <a:r>
              <a:rPr lang="en-US" dirty="0" smtClean="0"/>
              <a:t>Click to edit Master title style</a:t>
            </a:r>
            <a:endParaRPr lang="en-GB" dirty="0"/>
          </a:p>
        </p:txBody>
      </p:sp>
      <p:sp>
        <p:nvSpPr>
          <p:cNvPr id="8" name="Text Placeholder 2"/>
          <p:cNvSpPr>
            <a:spLocks noGrp="1"/>
          </p:cNvSpPr>
          <p:nvPr>
            <p:ph idx="1"/>
          </p:nvPr>
        </p:nvSpPr>
        <p:spPr>
          <a:xfrm>
            <a:off x="1475656" y="1600200"/>
            <a:ext cx="741682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56275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76874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55266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2052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2225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08185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89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354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770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96067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nice.org.uk/CG153"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psoriasis-association.org.uk/"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bad.org.uk/" TargetMode="External"/><Relationship Id="rId5" Type="http://schemas.openxmlformats.org/officeDocument/2006/relationships/hyperlink" Target="http://www.pcds.org.uk/" TargetMode="External"/><Relationship Id="rId4" Type="http://schemas.openxmlformats.org/officeDocument/2006/relationships/hyperlink" Target="http://www.papa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800" b="1" dirty="0" smtClean="0">
                <a:solidFill>
                  <a:schemeClr val="tx2"/>
                </a:solidFill>
              </a:rPr>
              <a:t>Psoriasis</a:t>
            </a:r>
            <a:endParaRPr lang="en-GB" sz="4800" b="1" dirty="0">
              <a:solidFill>
                <a:schemeClr val="tx2"/>
              </a:solidFill>
            </a:endParaRPr>
          </a:p>
        </p:txBody>
      </p:sp>
      <p:sp>
        <p:nvSpPr>
          <p:cNvPr id="7" name="Subtitle 6"/>
          <p:cNvSpPr>
            <a:spLocks noGrp="1"/>
          </p:cNvSpPr>
          <p:nvPr>
            <p:ph type="subTitle" idx="1"/>
          </p:nvPr>
        </p:nvSpPr>
        <p:spPr>
          <a:xfrm>
            <a:off x="1259632" y="4149080"/>
            <a:ext cx="6400800" cy="1152128"/>
          </a:xfrm>
        </p:spPr>
        <p:txBody>
          <a:bodyPr/>
          <a:lstStyle/>
          <a:p>
            <a:pPr algn="ctr"/>
            <a:r>
              <a:rPr lang="en-GB" dirty="0" smtClean="0"/>
              <a:t>Alison Barton</a:t>
            </a:r>
            <a:endParaRPr lang="en-GB" dirty="0" smtClean="0">
              <a:solidFill>
                <a:schemeClr val="tx2"/>
              </a:solidFill>
            </a:endParaRPr>
          </a:p>
          <a:p>
            <a:pPr algn="ctr"/>
            <a:r>
              <a:rPr lang="en-GB" dirty="0" smtClean="0"/>
              <a:t>Dermatology Specialist Nurse</a:t>
            </a:r>
            <a:endParaRPr lang="en-GB" dirty="0">
              <a:solidFill>
                <a:schemeClr val="tx2"/>
              </a:solidFill>
            </a:endParaRPr>
          </a:p>
        </p:txBody>
      </p:sp>
    </p:spTree>
    <p:extLst>
      <p:ext uri="{BB962C8B-B14F-4D97-AF65-F5344CB8AC3E}">
        <p14:creationId xmlns:p14="http://schemas.microsoft.com/office/powerpoint/2010/main" val="121526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l="34397" t="19964" r="43795" b="16187"/>
          <a:stretch>
            <a:fillRect/>
          </a:stretch>
        </p:blipFill>
        <p:spPr bwMode="auto">
          <a:xfrm>
            <a:off x="3275856" y="1412776"/>
            <a:ext cx="2592288" cy="4248472"/>
          </a:xfrm>
          <a:prstGeom prst="rect">
            <a:avLst/>
          </a:prstGeom>
          <a:noFill/>
          <a:ln w="9525">
            <a:noFill/>
            <a:miter lim="800000"/>
            <a:headEnd/>
            <a:tailEnd/>
          </a:ln>
        </p:spPr>
      </p:pic>
      <p:sp>
        <p:nvSpPr>
          <p:cNvPr id="5" name="Title 4"/>
          <p:cNvSpPr>
            <a:spLocks noGrp="1"/>
          </p:cNvSpPr>
          <p:nvPr>
            <p:ph type="title" idx="4294967295"/>
          </p:nvPr>
        </p:nvSpPr>
        <p:spPr>
          <a:xfrm>
            <a:off x="863600" y="188913"/>
            <a:ext cx="7416800" cy="1143000"/>
          </a:xfrm>
        </p:spPr>
        <p:txBody>
          <a:bodyPr/>
          <a:lstStyle/>
          <a:p>
            <a:r>
              <a:rPr lang="en-GB" dirty="0" smtClean="0">
                <a:solidFill>
                  <a:schemeClr val="tx2"/>
                </a:solidFill>
              </a:rPr>
              <a:t>Psoriatic arthritis - PEST</a:t>
            </a:r>
            <a:endParaRPr lang="en-GB" dirty="0">
              <a:solidFill>
                <a:schemeClr val="tx2"/>
              </a:solidFill>
            </a:endParaRPr>
          </a:p>
        </p:txBody>
      </p:sp>
      <p:sp>
        <p:nvSpPr>
          <p:cNvPr id="7" name="Rectangle 6"/>
          <p:cNvSpPr/>
          <p:nvPr/>
        </p:nvSpPr>
        <p:spPr>
          <a:xfrm>
            <a:off x="1187624" y="5815811"/>
            <a:ext cx="6768752" cy="646331"/>
          </a:xfrm>
          <a:prstGeom prst="rect">
            <a:avLst/>
          </a:prstGeom>
        </p:spPr>
        <p:txBody>
          <a:bodyPr wrap="square">
            <a:spAutoFit/>
          </a:bodyPr>
          <a:lstStyle/>
          <a:p>
            <a:pPr algn="ctr"/>
            <a:r>
              <a:rPr lang="en-GB" dirty="0">
                <a:solidFill>
                  <a:schemeClr val="tx2"/>
                </a:solidFill>
              </a:rPr>
              <a:t>As soon as psoriatic arthritis is suspected, refer the person to a rheumatologist for assessment and advice about planning their care</a:t>
            </a:r>
          </a:p>
        </p:txBody>
      </p:sp>
    </p:spTree>
    <p:extLst>
      <p:ext uri="{BB962C8B-B14F-4D97-AF65-F5344CB8AC3E}">
        <p14:creationId xmlns:p14="http://schemas.microsoft.com/office/powerpoint/2010/main" val="3041561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smtClean="0">
                <a:solidFill>
                  <a:schemeClr val="tx2"/>
                </a:solidFill>
              </a:rPr>
              <a:t>Co-morbidities</a:t>
            </a:r>
            <a:endParaRPr lang="en-GB" dirty="0">
              <a:solidFill>
                <a:schemeClr val="tx2"/>
              </a:solidFill>
            </a:endParaRPr>
          </a:p>
        </p:txBody>
      </p:sp>
      <p:sp>
        <p:nvSpPr>
          <p:cNvPr id="3" name="Content Placeholder 2"/>
          <p:cNvSpPr txBox="1">
            <a:spLocks noGrp="1"/>
          </p:cNvSpPr>
          <p:nvPr>
            <p:ph idx="1"/>
          </p:nvPr>
        </p:nvSpPr>
        <p:spPr/>
        <p:txBody>
          <a:bodyPr>
            <a:normAutofit fontScale="92500" lnSpcReduction="20000"/>
          </a:bodyPr>
          <a:lstStyle/>
          <a:p>
            <a:pPr marL="0" lvl="0" indent="0">
              <a:buNone/>
            </a:pPr>
            <a:r>
              <a:rPr lang="en-GB" b="1" dirty="0" smtClean="0">
                <a:solidFill>
                  <a:schemeClr val="tx2"/>
                </a:solidFill>
              </a:rPr>
              <a:t>Discuss risk factors for cardiovascular comorbidities</a:t>
            </a:r>
          </a:p>
          <a:p>
            <a:pPr lvl="0"/>
            <a:r>
              <a:rPr lang="en-GB" dirty="0" smtClean="0">
                <a:solidFill>
                  <a:schemeClr val="tx2"/>
                </a:solidFill>
              </a:rPr>
              <a:t>Lipid modification</a:t>
            </a:r>
          </a:p>
          <a:p>
            <a:pPr lvl="0"/>
            <a:r>
              <a:rPr lang="en-GB" dirty="0" smtClean="0">
                <a:solidFill>
                  <a:schemeClr val="tx2"/>
                </a:solidFill>
              </a:rPr>
              <a:t>Obesity</a:t>
            </a:r>
          </a:p>
          <a:p>
            <a:pPr lvl="0"/>
            <a:r>
              <a:rPr lang="en-GB" dirty="0" smtClean="0">
                <a:solidFill>
                  <a:schemeClr val="tx2"/>
                </a:solidFill>
              </a:rPr>
              <a:t>Preventing type 2 diabetes</a:t>
            </a:r>
          </a:p>
          <a:p>
            <a:pPr lvl="0"/>
            <a:r>
              <a:rPr lang="en-GB" dirty="0" smtClean="0">
                <a:solidFill>
                  <a:schemeClr val="tx2"/>
                </a:solidFill>
              </a:rPr>
              <a:t>Prevention of cardiovascular disease</a:t>
            </a:r>
          </a:p>
          <a:p>
            <a:pPr lvl="0"/>
            <a:r>
              <a:rPr lang="en-GB" dirty="0" smtClean="0">
                <a:solidFill>
                  <a:schemeClr val="tx2"/>
                </a:solidFill>
              </a:rPr>
              <a:t>Alcohol use</a:t>
            </a:r>
          </a:p>
          <a:p>
            <a:pPr lvl="0"/>
            <a:r>
              <a:rPr lang="en-GB" dirty="0" smtClean="0">
                <a:solidFill>
                  <a:schemeClr val="tx2"/>
                </a:solidFill>
              </a:rPr>
              <a:t>Smoking cessation</a:t>
            </a:r>
          </a:p>
          <a:p>
            <a:pPr lvl="0"/>
            <a:endParaRPr lang="en-GB" dirty="0" smtClean="0"/>
          </a:p>
          <a:p>
            <a:pPr lvl="0"/>
            <a:endParaRPr lang="en-GB" dirty="0" smtClean="0"/>
          </a:p>
          <a:p>
            <a:pPr lvl="0"/>
            <a:endParaRPr lang="en-GB" dirty="0" smtClean="0"/>
          </a:p>
          <a:p>
            <a:pPr lvl="0"/>
            <a:endParaRPr lang="en-GB" dirty="0"/>
          </a:p>
        </p:txBody>
      </p:sp>
      <p:sp>
        <p:nvSpPr>
          <p:cNvPr id="4" name="Content Placeholder 3"/>
          <p:cNvSpPr txBox="1">
            <a:spLocks noGrp="1"/>
          </p:cNvSpPr>
          <p:nvPr>
            <p:ph idx="2"/>
          </p:nvPr>
        </p:nvSpPr>
        <p:spPr/>
        <p:txBody>
          <a:bodyPr>
            <a:normAutofit fontScale="92500" lnSpcReduction="20000"/>
          </a:bodyPr>
          <a:lstStyle/>
          <a:p>
            <a:pPr marL="0" lvl="0" indent="0">
              <a:buNone/>
            </a:pPr>
            <a:r>
              <a:rPr lang="en-GB" b="1" dirty="0" smtClean="0">
                <a:solidFill>
                  <a:schemeClr val="tx2"/>
                </a:solidFill>
              </a:rPr>
              <a:t>Other comorbidities</a:t>
            </a:r>
          </a:p>
          <a:p>
            <a:pPr lvl="0"/>
            <a:r>
              <a:rPr lang="en-GB" dirty="0" smtClean="0">
                <a:solidFill>
                  <a:schemeClr val="tx2"/>
                </a:solidFill>
              </a:rPr>
              <a:t>Cancer (skin cancer, lymphoma, all cancer)</a:t>
            </a:r>
          </a:p>
          <a:p>
            <a:pPr lvl="0"/>
            <a:r>
              <a:rPr lang="en-GB" dirty="0" smtClean="0">
                <a:solidFill>
                  <a:schemeClr val="tx2"/>
                </a:solidFill>
              </a:rPr>
              <a:t>Liver disease</a:t>
            </a:r>
          </a:p>
          <a:p>
            <a:pPr lvl="0"/>
            <a:r>
              <a:rPr lang="en-GB" dirty="0" smtClean="0">
                <a:solidFill>
                  <a:schemeClr val="tx2"/>
                </a:solidFill>
              </a:rPr>
              <a:t>Depression</a:t>
            </a:r>
          </a:p>
          <a:p>
            <a:pPr lvl="0"/>
            <a:r>
              <a:rPr lang="en-GB" dirty="0" smtClean="0">
                <a:solidFill>
                  <a:schemeClr val="tx2"/>
                </a:solidFill>
              </a:rPr>
              <a:t>Inflammatory bowel disease</a:t>
            </a:r>
          </a:p>
          <a:p>
            <a:pPr lvl="0"/>
            <a:r>
              <a:rPr lang="en-GB" dirty="0" smtClean="0">
                <a:solidFill>
                  <a:schemeClr val="tx2"/>
                </a:solidFill>
              </a:rPr>
              <a:t>VT</a:t>
            </a:r>
          </a:p>
          <a:p>
            <a:pPr lvl="0"/>
            <a:r>
              <a:rPr lang="en-GB" dirty="0" smtClean="0">
                <a:solidFill>
                  <a:schemeClr val="tx2"/>
                </a:solidFill>
              </a:rPr>
              <a:t>Offer preventative advice, healthy lifestyle information &amp; support for behavioural change</a:t>
            </a:r>
          </a:p>
          <a:p>
            <a:pPr lvl="0"/>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842" y="260648"/>
            <a:ext cx="864096" cy="133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84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Disease impact</a:t>
            </a:r>
            <a:endParaRPr lang="en-GB" dirty="0">
              <a:solidFill>
                <a:schemeClr val="tx2"/>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GB" b="1" dirty="0" smtClean="0">
                <a:solidFill>
                  <a:schemeClr val="tx2"/>
                </a:solidFill>
              </a:rPr>
              <a:t>Encompasses functional, psychological and social dimensions:</a:t>
            </a:r>
          </a:p>
          <a:p>
            <a:r>
              <a:rPr lang="en-GB" dirty="0" smtClean="0">
                <a:solidFill>
                  <a:schemeClr val="tx2"/>
                </a:solidFill>
              </a:rPr>
              <a:t>Symptoms related to skin – chronic itch, bleeding, scaling, nail involvement</a:t>
            </a:r>
          </a:p>
          <a:p>
            <a:r>
              <a:rPr lang="en-GB" dirty="0" smtClean="0">
                <a:solidFill>
                  <a:schemeClr val="tx2"/>
                </a:solidFill>
              </a:rPr>
              <a:t>Problems related to treatments – mess, odour, inconvenience and time</a:t>
            </a:r>
          </a:p>
          <a:p>
            <a:r>
              <a:rPr lang="en-GB" dirty="0" smtClean="0">
                <a:solidFill>
                  <a:schemeClr val="tx2"/>
                </a:solidFill>
              </a:rPr>
              <a:t>Effect of living with highly visible, disfiguring skin disease – difficulties with relationships, securing employment and poor self esteem</a:t>
            </a:r>
          </a:p>
          <a:p>
            <a:pPr marL="0" indent="0">
              <a:buNone/>
            </a:pPr>
            <a:r>
              <a:rPr lang="en-GB" b="1" dirty="0" smtClean="0">
                <a:solidFill>
                  <a:schemeClr val="tx2"/>
                </a:solidFill>
              </a:rPr>
              <a:t>About 1/3rd of people with psoriasis experience major psychological distress </a:t>
            </a:r>
          </a:p>
          <a:p>
            <a:endParaRPr lang="en-GB"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79415"/>
            <a:ext cx="1944216" cy="127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965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35" t="23663" r="22055" b="26020"/>
          <a:stretch/>
        </p:blipFill>
        <p:spPr bwMode="auto">
          <a:xfrm>
            <a:off x="115591" y="1008992"/>
            <a:ext cx="8848897" cy="447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63588" y="274638"/>
            <a:ext cx="7416824" cy="922114"/>
          </a:xfrm>
        </p:spPr>
        <p:txBody>
          <a:bodyPr/>
          <a:lstStyle/>
          <a:p>
            <a:r>
              <a:rPr lang="en-GB" dirty="0" smtClean="0"/>
              <a:t>NICE guidance</a:t>
            </a:r>
            <a:endParaRPr lang="en-GB" dirty="0"/>
          </a:p>
        </p:txBody>
      </p:sp>
      <p:sp>
        <p:nvSpPr>
          <p:cNvPr id="4" name="Content Placeholder 3"/>
          <p:cNvSpPr>
            <a:spLocks noGrp="1"/>
          </p:cNvSpPr>
          <p:nvPr>
            <p:ph idx="1"/>
          </p:nvPr>
        </p:nvSpPr>
        <p:spPr/>
        <p:txBody>
          <a:bodyPr/>
          <a:lstStyle/>
          <a:p>
            <a:endParaRPr lang="en-GB" dirty="0"/>
          </a:p>
        </p:txBody>
      </p:sp>
    </p:spTree>
    <p:extLst>
      <p:ext uri="{BB962C8B-B14F-4D97-AF65-F5344CB8AC3E}">
        <p14:creationId xmlns:p14="http://schemas.microsoft.com/office/powerpoint/2010/main" val="2203661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81"/>
            <a:ext cx="7416824" cy="1143000"/>
          </a:xfrm>
        </p:spPr>
        <p:txBody>
          <a:bodyPr/>
          <a:lstStyle/>
          <a:p>
            <a:pPr algn="l"/>
            <a:r>
              <a:rPr lang="en-GB" dirty="0" smtClean="0">
                <a:solidFill>
                  <a:schemeClr val="tx2"/>
                </a:solidFill>
              </a:rPr>
              <a:t>    Treatments</a:t>
            </a:r>
            <a:endParaRPr lang="en-GB" dirty="0">
              <a:solidFill>
                <a:schemeClr val="tx2"/>
              </a:solidFill>
            </a:endParaRPr>
          </a:p>
        </p:txBody>
      </p:sp>
      <p:pic>
        <p:nvPicPr>
          <p:cNvPr id="1026" name="Picture 2" descr="http://upload.wikimedia.org/wikipedia/en/archive/f/f7/20060630201604%21Treatment_ladder.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737" b="8011"/>
          <a:stretch/>
        </p:blipFill>
        <p:spPr bwMode="auto">
          <a:xfrm>
            <a:off x="617088" y="1340768"/>
            <a:ext cx="5971136" cy="5402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en/archive/f/f7/20060630201604%21Treatment_ladder.png"/>
          <p:cNvPicPr>
            <a:picLocks noChangeAspect="1" noChangeArrowheads="1"/>
          </p:cNvPicPr>
          <p:nvPr/>
        </p:nvPicPr>
        <p:blipFill rotWithShape="1">
          <a:blip r:embed="rId3">
            <a:extLst>
              <a:ext uri="{28A0092B-C50C-407E-A947-70E740481C1C}">
                <a14:useLocalDpi xmlns:a14="http://schemas.microsoft.com/office/drawing/2010/main" val="0"/>
              </a:ext>
            </a:extLst>
          </a:blip>
          <a:srcRect l="24313" t="66847" r="50938" b="7383"/>
          <a:stretch/>
        </p:blipFill>
        <p:spPr bwMode="auto">
          <a:xfrm>
            <a:off x="6084168" y="548680"/>
            <a:ext cx="1620180" cy="13058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84168" y="260648"/>
            <a:ext cx="2592288" cy="338554"/>
          </a:xfrm>
          <a:prstGeom prst="rect">
            <a:avLst/>
          </a:prstGeom>
          <a:solidFill>
            <a:schemeClr val="bg1"/>
          </a:solidFill>
        </p:spPr>
        <p:txBody>
          <a:bodyPr wrap="square" rtlCol="0">
            <a:spAutoFit/>
          </a:bodyPr>
          <a:lstStyle/>
          <a:p>
            <a:r>
              <a:rPr lang="en-GB" sz="1600" b="1" dirty="0" smtClean="0"/>
              <a:t>Systemic  biological therapy</a:t>
            </a:r>
            <a:endParaRPr lang="en-GB" sz="1600" dirty="0"/>
          </a:p>
        </p:txBody>
      </p:sp>
      <p:sp>
        <p:nvSpPr>
          <p:cNvPr id="11" name="TextBox 10"/>
          <p:cNvSpPr txBox="1"/>
          <p:nvPr/>
        </p:nvSpPr>
        <p:spPr>
          <a:xfrm>
            <a:off x="6480212" y="739725"/>
            <a:ext cx="2196244" cy="6001643"/>
          </a:xfrm>
          <a:prstGeom prst="rect">
            <a:avLst/>
          </a:prstGeom>
          <a:solidFill>
            <a:schemeClr val="bg1"/>
          </a:solidFill>
        </p:spPr>
        <p:txBody>
          <a:bodyPr wrap="square" rtlCol="0">
            <a:spAutoFit/>
          </a:bodyPr>
          <a:lstStyle/>
          <a:p>
            <a:r>
              <a:rPr lang="en-GB" sz="1400" dirty="0" smtClean="0"/>
              <a:t>For severe and very severe psoriasis</a:t>
            </a:r>
          </a:p>
          <a:p>
            <a:pPr marL="173038" indent="-173038">
              <a:buFont typeface="Arial" panose="020B0604020202020204" pitchFamily="34" charset="0"/>
              <a:buChar char="•"/>
            </a:pPr>
            <a:r>
              <a:rPr lang="en-GB" sz="1400" dirty="0"/>
              <a:t>Etanercept *</a:t>
            </a:r>
          </a:p>
          <a:p>
            <a:pPr marL="173038" indent="-173038">
              <a:buFont typeface="Arial" panose="020B0604020202020204" pitchFamily="34" charset="0"/>
              <a:buChar char="•"/>
            </a:pPr>
            <a:r>
              <a:rPr lang="en-GB" sz="1400" dirty="0" smtClean="0"/>
              <a:t>Adalimumab *</a:t>
            </a:r>
          </a:p>
          <a:p>
            <a:pPr marL="173038" indent="-173038">
              <a:buFont typeface="Arial" panose="020B0604020202020204" pitchFamily="34" charset="0"/>
              <a:buChar char="•"/>
            </a:pPr>
            <a:r>
              <a:rPr lang="en-GB" sz="1400" dirty="0" smtClean="0"/>
              <a:t>Infliximab *</a:t>
            </a:r>
            <a:endParaRPr lang="en-GB" sz="1400" b="1" dirty="0" smtClean="0"/>
          </a:p>
          <a:p>
            <a:pPr marL="173038" indent="-173038">
              <a:buFont typeface="Arial" panose="020B0604020202020204" pitchFamily="34" charset="0"/>
              <a:buChar char="•"/>
            </a:pPr>
            <a:r>
              <a:rPr lang="en-GB" sz="1400" dirty="0" smtClean="0"/>
              <a:t>Ustekinumab</a:t>
            </a:r>
            <a:endParaRPr lang="en-GB" sz="1400" dirty="0" smtClean="0">
              <a:effectLst/>
            </a:endParaRPr>
          </a:p>
          <a:p>
            <a:pPr marL="268288"/>
            <a:endParaRPr lang="en-GB" sz="1200" dirty="0"/>
          </a:p>
          <a:p>
            <a:pPr marL="268288"/>
            <a:r>
              <a:rPr lang="en-GB" sz="1200" dirty="0" smtClean="0"/>
              <a:t>*recommended </a:t>
            </a:r>
            <a:r>
              <a:rPr lang="en-GB" sz="1200" dirty="0"/>
              <a:t>for the treatment of adults with active and progressive psoriatic </a:t>
            </a:r>
            <a:r>
              <a:rPr lang="en-GB" sz="1200" dirty="0" smtClean="0"/>
              <a:t>arthritis</a:t>
            </a:r>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smtClean="0"/>
          </a:p>
          <a:p>
            <a:pPr marL="439738" indent="-171450">
              <a:buFont typeface="Arial" charset="0"/>
              <a:buChar char="•"/>
            </a:pPr>
            <a:endParaRPr lang="en-GB" sz="1200" dirty="0">
              <a:effectLst/>
            </a:endParaRPr>
          </a:p>
          <a:p>
            <a:pPr marL="439738" indent="-171450">
              <a:buFont typeface="Arial" charset="0"/>
              <a:buChar char="•"/>
            </a:pPr>
            <a:endParaRPr lang="en-GB" sz="1200" dirty="0">
              <a:effectLst/>
            </a:endParaRPr>
          </a:p>
        </p:txBody>
      </p:sp>
      <p:sp>
        <p:nvSpPr>
          <p:cNvPr id="15" name="TextBox 14"/>
          <p:cNvSpPr txBox="1"/>
          <p:nvPr/>
        </p:nvSpPr>
        <p:spPr>
          <a:xfrm>
            <a:off x="4680012" y="2120251"/>
            <a:ext cx="1800200" cy="1415772"/>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GB" sz="1400" dirty="0" smtClean="0"/>
              <a:t>Methotrexate</a:t>
            </a:r>
          </a:p>
          <a:p>
            <a:pPr marL="173038" indent="-173038">
              <a:buFont typeface="Arial" panose="020B0604020202020204" pitchFamily="34" charset="0"/>
              <a:buChar char="•"/>
            </a:pPr>
            <a:r>
              <a:rPr lang="en-GB" sz="1400" dirty="0"/>
              <a:t>C</a:t>
            </a:r>
            <a:r>
              <a:rPr lang="en-GB" sz="1400" dirty="0" smtClean="0"/>
              <a:t>iclosporin </a:t>
            </a:r>
          </a:p>
          <a:p>
            <a:pPr marL="173038" indent="-173038">
              <a:buFont typeface="Arial" panose="020B0604020202020204" pitchFamily="34" charset="0"/>
              <a:buChar char="•"/>
            </a:pPr>
            <a:r>
              <a:rPr lang="en-GB" sz="1400" dirty="0" smtClean="0"/>
              <a:t>Acitretin</a:t>
            </a:r>
          </a:p>
          <a:p>
            <a:endParaRPr lang="en-GB" sz="1400" dirty="0"/>
          </a:p>
          <a:p>
            <a:endParaRPr lang="en-GB" sz="1400" dirty="0" smtClean="0"/>
          </a:p>
          <a:p>
            <a:endParaRPr lang="en-GB" sz="1600" dirty="0"/>
          </a:p>
        </p:txBody>
      </p:sp>
      <p:sp>
        <p:nvSpPr>
          <p:cNvPr id="17" name="TextBox 16"/>
          <p:cNvSpPr txBox="1"/>
          <p:nvPr/>
        </p:nvSpPr>
        <p:spPr>
          <a:xfrm>
            <a:off x="3095836" y="3632419"/>
            <a:ext cx="2556284" cy="1384995"/>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GB" sz="1400" dirty="0" smtClean="0"/>
              <a:t>Narrowband UVB for plaque or guttate</a:t>
            </a:r>
          </a:p>
          <a:p>
            <a:pPr marL="173038" indent="-173038">
              <a:buFont typeface="Arial" panose="020B0604020202020204" pitchFamily="34" charset="0"/>
              <a:buChar char="•"/>
            </a:pPr>
            <a:r>
              <a:rPr lang="en-GB" sz="1400" dirty="0" smtClean="0"/>
              <a:t>Psoralen</a:t>
            </a:r>
            <a:r>
              <a:rPr lang="en-GB" sz="1400" baseline="30000" dirty="0" smtClean="0"/>
              <a:t> </a:t>
            </a:r>
            <a:r>
              <a:rPr lang="en-GB" sz="1400" dirty="0" smtClean="0"/>
              <a:t>(oral or topical) with local ultraviolet A (PUVA) for palmoplantar pustulosis</a:t>
            </a:r>
          </a:p>
          <a:p>
            <a:pPr marL="173038" indent="-173038">
              <a:buFont typeface="Arial" panose="020B0604020202020204" pitchFamily="34" charset="0"/>
              <a:buChar char="•"/>
            </a:pPr>
            <a:r>
              <a:rPr lang="en-GB" sz="1400" dirty="0" smtClean="0"/>
              <a:t>Risk of skin cancer! </a:t>
            </a:r>
            <a:endParaRPr lang="en-GB" sz="1400" dirty="0"/>
          </a:p>
        </p:txBody>
      </p:sp>
      <p:pic>
        <p:nvPicPr>
          <p:cNvPr id="22" name="Picture 2" descr="http://upload.wikimedia.org/wikipedia/en/archive/f/f7/20060630201604%21Treatment_ladder.png"/>
          <p:cNvPicPr>
            <a:picLocks noChangeAspect="1" noChangeArrowheads="1"/>
          </p:cNvPicPr>
          <p:nvPr/>
        </p:nvPicPr>
        <p:blipFill rotWithShape="1">
          <a:blip r:embed="rId3">
            <a:extLst>
              <a:ext uri="{28A0092B-C50C-407E-A947-70E740481C1C}">
                <a14:useLocalDpi xmlns:a14="http://schemas.microsoft.com/office/drawing/2010/main" val="0"/>
              </a:ext>
            </a:extLst>
          </a:blip>
          <a:srcRect l="24213" t="64593" r="69843" b="8606"/>
          <a:stretch/>
        </p:blipFill>
        <p:spPr bwMode="auto">
          <a:xfrm>
            <a:off x="611560" y="5129809"/>
            <a:ext cx="432048" cy="16115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42859" y="5142758"/>
            <a:ext cx="3225085" cy="1600438"/>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GB" sz="1400" dirty="0" smtClean="0"/>
              <a:t>Emollients</a:t>
            </a:r>
          </a:p>
          <a:p>
            <a:pPr marL="173038" indent="-173038">
              <a:buFont typeface="Arial" panose="020B0604020202020204" pitchFamily="34" charset="0"/>
              <a:buChar char="•"/>
            </a:pPr>
            <a:r>
              <a:rPr lang="en-GB" sz="1400" dirty="0" smtClean="0"/>
              <a:t>Corticosteroids</a:t>
            </a:r>
          </a:p>
          <a:p>
            <a:pPr marL="173038" indent="-173038">
              <a:buFont typeface="Arial" panose="020B0604020202020204" pitchFamily="34" charset="0"/>
              <a:buChar char="•"/>
            </a:pPr>
            <a:r>
              <a:rPr lang="en-GB" sz="1400" dirty="0" smtClean="0"/>
              <a:t>Vitamin D/Vitamin </a:t>
            </a:r>
            <a:r>
              <a:rPr lang="en-GB" sz="1400" dirty="0"/>
              <a:t>D </a:t>
            </a:r>
            <a:r>
              <a:rPr lang="en-GB" sz="1400" dirty="0" smtClean="0"/>
              <a:t>analogues</a:t>
            </a:r>
          </a:p>
          <a:p>
            <a:pPr marL="173038" indent="-173038">
              <a:buFont typeface="Arial" panose="020B0604020202020204" pitchFamily="34" charset="0"/>
              <a:buChar char="•"/>
            </a:pPr>
            <a:r>
              <a:rPr lang="en-GB" sz="1400" dirty="0" smtClean="0"/>
              <a:t>Vit D analogue/potent steroid </a:t>
            </a:r>
          </a:p>
          <a:p>
            <a:pPr marL="173038" indent="-173038"/>
            <a:r>
              <a:rPr lang="en-GB" sz="1400" dirty="0"/>
              <a:t> </a:t>
            </a:r>
            <a:r>
              <a:rPr lang="en-GB" sz="1400" dirty="0" smtClean="0"/>
              <a:t>   combination</a:t>
            </a:r>
          </a:p>
          <a:p>
            <a:pPr marL="173038" indent="-173038">
              <a:buFont typeface="Arial" panose="020B0604020202020204" pitchFamily="34" charset="0"/>
              <a:buChar char="•"/>
            </a:pPr>
            <a:r>
              <a:rPr lang="en-GB" sz="1400" dirty="0" smtClean="0"/>
              <a:t>Dithranol</a:t>
            </a:r>
          </a:p>
          <a:p>
            <a:pPr marL="173038" indent="-173038">
              <a:buFont typeface="Arial" panose="020B0604020202020204" pitchFamily="34" charset="0"/>
              <a:buChar char="•"/>
            </a:pPr>
            <a:r>
              <a:rPr lang="en-GB" sz="1400" dirty="0" smtClean="0"/>
              <a:t>Tar preparations</a:t>
            </a:r>
            <a:r>
              <a:rPr lang="en-GB" sz="1400" dirty="0" smtClean="0">
                <a:effectLst/>
              </a:rPr>
              <a:t> </a:t>
            </a:r>
            <a:endParaRPr lang="en-GB" sz="1400" dirty="0">
              <a:effectLst/>
            </a:endParaRPr>
          </a:p>
        </p:txBody>
      </p:sp>
      <p:cxnSp>
        <p:nvCxnSpPr>
          <p:cNvPr id="14" name="Straight Connector 13"/>
          <p:cNvCxnSpPr/>
          <p:nvPr/>
        </p:nvCxnSpPr>
        <p:spPr>
          <a:xfrm>
            <a:off x="2699792" y="-243408"/>
            <a:ext cx="0" cy="6858000"/>
          </a:xfrm>
          <a:prstGeom prst="line">
            <a:avLst/>
          </a:prstGeom>
          <a:ln w="47625">
            <a:prstDash val="dash"/>
          </a:ln>
        </p:spPr>
        <p:style>
          <a:lnRef idx="1">
            <a:schemeClr val="accent1"/>
          </a:lnRef>
          <a:fillRef idx="0">
            <a:schemeClr val="accent1"/>
          </a:fillRef>
          <a:effectRef idx="0">
            <a:schemeClr val="accent1"/>
          </a:effectRef>
          <a:fontRef idx="minor">
            <a:schemeClr val="tx1"/>
          </a:fontRef>
        </p:style>
      </p:cxnSp>
      <p:pic>
        <p:nvPicPr>
          <p:cNvPr id="24" name="Picture 2" descr="http://upload.wikimedia.org/wikipedia/en/archive/f/f7/20060630201604%21Treatment_ladder.png"/>
          <p:cNvPicPr>
            <a:picLocks noChangeAspect="1" noChangeArrowheads="1"/>
          </p:cNvPicPr>
          <p:nvPr/>
        </p:nvPicPr>
        <p:blipFill rotWithShape="1">
          <a:blip r:embed="rId3">
            <a:extLst>
              <a:ext uri="{28A0092B-C50C-407E-A947-70E740481C1C}">
                <a14:useLocalDpi xmlns:a14="http://schemas.microsoft.com/office/drawing/2010/main" val="0"/>
              </a:ext>
            </a:extLst>
          </a:blip>
          <a:srcRect l="25120" t="63823" r="62311" b="33951"/>
          <a:stretch/>
        </p:blipFill>
        <p:spPr bwMode="auto">
          <a:xfrm flipV="1">
            <a:off x="6084168" y="548678"/>
            <a:ext cx="2592288" cy="171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upload.wikimedia.org/wikipedia/en/archive/f/f7/20060630201604%21Treatment_ladder.png"/>
          <p:cNvPicPr>
            <a:picLocks noChangeAspect="1" noChangeArrowheads="1"/>
          </p:cNvPicPr>
          <p:nvPr/>
        </p:nvPicPr>
        <p:blipFill rotWithShape="1">
          <a:blip r:embed="rId3">
            <a:extLst>
              <a:ext uri="{28A0092B-C50C-407E-A947-70E740481C1C}">
                <a14:useLocalDpi xmlns:a14="http://schemas.microsoft.com/office/drawing/2010/main" val="0"/>
              </a:ext>
            </a:extLst>
          </a:blip>
          <a:srcRect l="25823" t="63743" r="61470" b="34099"/>
          <a:stretch/>
        </p:blipFill>
        <p:spPr bwMode="auto">
          <a:xfrm flipV="1">
            <a:off x="617088" y="5017414"/>
            <a:ext cx="2298728" cy="15455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07506" y="1340768"/>
            <a:ext cx="8172906" cy="5181263"/>
            <a:chOff x="107506" y="1340768"/>
            <a:chExt cx="8172906" cy="5181263"/>
          </a:xfrm>
        </p:grpSpPr>
        <p:grpSp>
          <p:nvGrpSpPr>
            <p:cNvPr id="13" name="Group 12"/>
            <p:cNvGrpSpPr/>
            <p:nvPr/>
          </p:nvGrpSpPr>
          <p:grpSpPr>
            <a:xfrm>
              <a:off x="1223628" y="1340768"/>
              <a:ext cx="4932548" cy="3638317"/>
              <a:chOff x="1223628" y="1340768"/>
              <a:chExt cx="4932548" cy="3638317"/>
            </a:xfrm>
          </p:grpSpPr>
          <p:sp>
            <p:nvSpPr>
              <p:cNvPr id="4" name="TextBox 3"/>
              <p:cNvSpPr txBox="1"/>
              <p:nvPr/>
            </p:nvSpPr>
            <p:spPr>
              <a:xfrm>
                <a:off x="1223628" y="4640531"/>
                <a:ext cx="1584176" cy="338554"/>
              </a:xfrm>
              <a:prstGeom prst="rect">
                <a:avLst/>
              </a:prstGeom>
              <a:solidFill>
                <a:schemeClr val="bg1"/>
              </a:solidFill>
            </p:spPr>
            <p:txBody>
              <a:bodyPr wrap="square" rtlCol="0">
                <a:spAutoFit/>
              </a:bodyPr>
              <a:lstStyle/>
              <a:p>
                <a:r>
                  <a:rPr lang="en-GB" sz="1600" b="1" dirty="0"/>
                  <a:t>Topical therapy</a:t>
                </a:r>
                <a:endParaRPr lang="en-GB" sz="1600" dirty="0"/>
              </a:p>
            </p:txBody>
          </p:sp>
          <p:sp>
            <p:nvSpPr>
              <p:cNvPr id="6" name="TextBox 5"/>
              <p:cNvSpPr txBox="1"/>
              <p:nvPr/>
            </p:nvSpPr>
            <p:spPr>
              <a:xfrm>
                <a:off x="2987824" y="2984347"/>
                <a:ext cx="1386154" cy="338554"/>
              </a:xfrm>
              <a:prstGeom prst="rect">
                <a:avLst/>
              </a:prstGeom>
              <a:solidFill>
                <a:schemeClr val="bg1"/>
              </a:solidFill>
            </p:spPr>
            <p:txBody>
              <a:bodyPr wrap="square" rtlCol="0">
                <a:spAutoFit/>
              </a:bodyPr>
              <a:lstStyle/>
              <a:p>
                <a:r>
                  <a:rPr lang="en-GB" sz="1600" b="1" dirty="0" smtClean="0"/>
                  <a:t>Phototherapy</a:t>
                </a:r>
                <a:endParaRPr lang="en-GB" sz="1600" dirty="0"/>
              </a:p>
            </p:txBody>
          </p:sp>
          <p:sp>
            <p:nvSpPr>
              <p:cNvPr id="9" name="TextBox 8"/>
              <p:cNvSpPr txBox="1"/>
              <p:nvPr/>
            </p:nvSpPr>
            <p:spPr>
              <a:xfrm>
                <a:off x="4456508" y="1340768"/>
                <a:ext cx="1699668" cy="338554"/>
              </a:xfrm>
              <a:prstGeom prst="rect">
                <a:avLst/>
              </a:prstGeom>
              <a:solidFill>
                <a:schemeClr val="bg1"/>
              </a:solidFill>
            </p:spPr>
            <p:txBody>
              <a:bodyPr wrap="square" rtlCol="0">
                <a:spAutoFit/>
              </a:bodyPr>
              <a:lstStyle/>
              <a:p>
                <a:r>
                  <a:rPr lang="en-GB" sz="1600" b="1" dirty="0" smtClean="0"/>
                  <a:t>Systemic </a:t>
                </a:r>
                <a:r>
                  <a:rPr lang="en-GB" sz="1600" b="1" dirty="0"/>
                  <a:t>therapy</a:t>
                </a:r>
                <a:endParaRPr lang="en-GB" sz="1600" dirty="0"/>
              </a:p>
            </p:txBody>
          </p:sp>
        </p:grpSp>
        <p:grpSp>
          <p:nvGrpSpPr>
            <p:cNvPr id="10" name="Group 9"/>
            <p:cNvGrpSpPr/>
            <p:nvPr/>
          </p:nvGrpSpPr>
          <p:grpSpPr>
            <a:xfrm>
              <a:off x="3095836" y="6152699"/>
              <a:ext cx="5184576" cy="369332"/>
              <a:chOff x="3095836" y="6152699"/>
              <a:chExt cx="5184576" cy="369332"/>
            </a:xfrm>
          </p:grpSpPr>
          <p:cxnSp>
            <p:nvCxnSpPr>
              <p:cNvPr id="19" name="Straight Arrow Connector 18"/>
              <p:cNvCxnSpPr/>
              <p:nvPr/>
            </p:nvCxnSpPr>
            <p:spPr>
              <a:xfrm>
                <a:off x="3095836" y="6512739"/>
                <a:ext cx="51845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680012" y="6152699"/>
                <a:ext cx="2592288" cy="369332"/>
              </a:xfrm>
              <a:prstGeom prst="rect">
                <a:avLst/>
              </a:prstGeom>
              <a:noFill/>
            </p:spPr>
            <p:txBody>
              <a:bodyPr wrap="square" rtlCol="0">
                <a:spAutoFit/>
              </a:bodyPr>
              <a:lstStyle/>
              <a:p>
                <a:r>
                  <a:rPr lang="en-GB" dirty="0" smtClean="0"/>
                  <a:t>Increasing toxicity</a:t>
                </a:r>
                <a:endParaRPr lang="en-GB" dirty="0"/>
              </a:p>
            </p:txBody>
          </p:sp>
        </p:grpSp>
        <p:grpSp>
          <p:nvGrpSpPr>
            <p:cNvPr id="8" name="Group 7"/>
            <p:cNvGrpSpPr/>
            <p:nvPr/>
          </p:nvGrpSpPr>
          <p:grpSpPr>
            <a:xfrm>
              <a:off x="107506" y="1400171"/>
              <a:ext cx="369332" cy="3729637"/>
              <a:chOff x="107506" y="1400171"/>
              <a:chExt cx="369332" cy="3729637"/>
            </a:xfrm>
          </p:grpSpPr>
          <p:cxnSp>
            <p:nvCxnSpPr>
              <p:cNvPr id="26" name="Straight Arrow Connector 25"/>
              <p:cNvCxnSpPr/>
              <p:nvPr/>
            </p:nvCxnSpPr>
            <p:spPr>
              <a:xfrm flipH="1" flipV="1">
                <a:off x="467545" y="1400171"/>
                <a:ext cx="9293" cy="31089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1134297" y="3518674"/>
                <a:ext cx="2852937" cy="369332"/>
              </a:xfrm>
              <a:prstGeom prst="rect">
                <a:avLst/>
              </a:prstGeom>
              <a:noFill/>
            </p:spPr>
            <p:txBody>
              <a:bodyPr wrap="square" rtlCol="0">
                <a:spAutoFit/>
              </a:bodyPr>
              <a:lstStyle/>
              <a:p>
                <a:r>
                  <a:rPr lang="en-GB" dirty="0" smtClean="0"/>
                  <a:t>              Increasing efficacy</a:t>
                </a:r>
                <a:endParaRPr lang="en-GB" dirty="0"/>
              </a:p>
            </p:txBody>
          </p:sp>
        </p:grpSp>
      </p:grpSp>
    </p:spTree>
    <p:extLst>
      <p:ext uri="{BB962C8B-B14F-4D97-AF65-F5344CB8AC3E}">
        <p14:creationId xmlns:p14="http://schemas.microsoft.com/office/powerpoint/2010/main" val="40348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chemeClr val="tx2"/>
                </a:solidFill>
              </a:rPr>
              <a:t>E</a:t>
            </a:r>
            <a:r>
              <a:rPr lang="en-GB" dirty="0" smtClean="0">
                <a:solidFill>
                  <a:schemeClr val="tx2"/>
                </a:solidFill>
              </a:rPr>
              <a:t>mollients </a:t>
            </a:r>
            <a:endParaRPr lang="en-GB" dirty="0">
              <a:solidFill>
                <a:schemeClr val="tx2"/>
              </a:solidFill>
            </a:endParaRPr>
          </a:p>
        </p:txBody>
      </p:sp>
      <p:sp>
        <p:nvSpPr>
          <p:cNvPr id="3" name="Content Placeholder 2"/>
          <p:cNvSpPr>
            <a:spLocks noGrp="1"/>
          </p:cNvSpPr>
          <p:nvPr>
            <p:ph idx="1"/>
          </p:nvPr>
        </p:nvSpPr>
        <p:spPr/>
        <p:txBody>
          <a:bodyPr>
            <a:normAutofit fontScale="92500"/>
          </a:bodyPr>
          <a:lstStyle/>
          <a:p>
            <a:r>
              <a:rPr lang="en-GB" dirty="0" smtClean="0">
                <a:solidFill>
                  <a:schemeClr val="tx2"/>
                </a:solidFill>
              </a:rPr>
              <a:t>NICE CG153 2012 starts the treatment pathway</a:t>
            </a:r>
          </a:p>
          <a:p>
            <a:pPr marL="0" indent="0">
              <a:buNone/>
            </a:pPr>
            <a:r>
              <a:rPr lang="en-GB" dirty="0" smtClean="0">
                <a:solidFill>
                  <a:schemeClr val="tx2"/>
                </a:solidFill>
              </a:rPr>
              <a:t>    with the assumption that, when appropriate,</a:t>
            </a:r>
          </a:p>
          <a:p>
            <a:pPr marL="0" indent="0">
              <a:buNone/>
            </a:pPr>
            <a:r>
              <a:rPr lang="en-GB" dirty="0" smtClean="0">
                <a:solidFill>
                  <a:schemeClr val="tx2"/>
                </a:solidFill>
              </a:rPr>
              <a:t>    emollients have been prescribed</a:t>
            </a:r>
          </a:p>
          <a:p>
            <a:r>
              <a:rPr lang="en-GB" dirty="0" smtClean="0">
                <a:solidFill>
                  <a:schemeClr val="tx2"/>
                </a:solidFill>
              </a:rPr>
              <a:t>Emollients </a:t>
            </a:r>
            <a:r>
              <a:rPr lang="en-GB" dirty="0">
                <a:solidFill>
                  <a:schemeClr val="tx2"/>
                </a:solidFill>
              </a:rPr>
              <a:t>reduce </a:t>
            </a:r>
            <a:r>
              <a:rPr lang="en-GB" dirty="0" smtClean="0">
                <a:solidFill>
                  <a:schemeClr val="tx2"/>
                </a:solidFill>
              </a:rPr>
              <a:t>dryness, cracking</a:t>
            </a:r>
            <a:r>
              <a:rPr lang="en-GB" dirty="0">
                <a:solidFill>
                  <a:schemeClr val="tx2"/>
                </a:solidFill>
              </a:rPr>
              <a:t>, scaling of the skin, including </a:t>
            </a:r>
            <a:r>
              <a:rPr lang="en-GB" dirty="0" smtClean="0">
                <a:solidFill>
                  <a:schemeClr val="tx2"/>
                </a:solidFill>
              </a:rPr>
              <a:t>itch</a:t>
            </a:r>
          </a:p>
          <a:p>
            <a:r>
              <a:rPr lang="en-GB" dirty="0" smtClean="0">
                <a:solidFill>
                  <a:schemeClr val="tx2"/>
                </a:solidFill>
              </a:rPr>
              <a:t>May </a:t>
            </a:r>
            <a:r>
              <a:rPr lang="en-GB" dirty="0">
                <a:solidFill>
                  <a:schemeClr val="tx2"/>
                </a:solidFill>
              </a:rPr>
              <a:t>be the only treatment necessary for mild </a:t>
            </a:r>
            <a:r>
              <a:rPr lang="en-GB" dirty="0" smtClean="0">
                <a:solidFill>
                  <a:schemeClr val="tx2"/>
                </a:solidFill>
              </a:rPr>
              <a:t>psoriasis</a:t>
            </a:r>
            <a:endParaRPr lang="en-GB" dirty="0">
              <a:solidFill>
                <a:schemeClr val="tx2"/>
              </a:solidFill>
            </a:endParaRPr>
          </a:p>
          <a:p>
            <a:r>
              <a:rPr lang="en-GB" b="1" dirty="0" smtClean="0">
                <a:solidFill>
                  <a:schemeClr val="tx2"/>
                </a:solidFill>
              </a:rPr>
              <a:t>Consider </a:t>
            </a:r>
            <a:r>
              <a:rPr lang="en-GB" b="1" dirty="0">
                <a:solidFill>
                  <a:schemeClr val="tx2"/>
                </a:solidFill>
              </a:rPr>
              <a:t>using </a:t>
            </a:r>
            <a:r>
              <a:rPr lang="en-GB" b="1" dirty="0" smtClean="0">
                <a:solidFill>
                  <a:schemeClr val="tx2"/>
                </a:solidFill>
              </a:rPr>
              <a:t>humectants</a:t>
            </a:r>
            <a:endParaRPr lang="en-GB" b="1" dirty="0">
              <a:solidFill>
                <a:schemeClr val="tx2"/>
              </a:solidFill>
            </a:endParaRPr>
          </a:p>
          <a:p>
            <a:pPr>
              <a:buNone/>
            </a:pPr>
            <a:endParaRPr lang="en-GB" dirty="0" smtClean="0">
              <a:solidFill>
                <a:schemeClr val="tx2"/>
              </a:solidFill>
            </a:endParaRPr>
          </a:p>
          <a:p>
            <a:pPr>
              <a:buNone/>
            </a:pPr>
            <a:endParaRPr lang="en-GB" dirty="0">
              <a:solidFill>
                <a:schemeClr val="tx2"/>
              </a:solidFill>
            </a:endParaRPr>
          </a:p>
        </p:txBody>
      </p:sp>
      <p:grpSp>
        <p:nvGrpSpPr>
          <p:cNvPr id="6" name="Group 5"/>
          <p:cNvGrpSpPr/>
          <p:nvPr/>
        </p:nvGrpSpPr>
        <p:grpSpPr>
          <a:xfrm>
            <a:off x="6084168" y="4758343"/>
            <a:ext cx="2232248" cy="1637966"/>
            <a:chOff x="4952999" y="4244339"/>
            <a:chExt cx="2667001" cy="2080261"/>
          </a:xfrm>
        </p:grpSpPr>
        <p:pic>
          <p:nvPicPr>
            <p:cNvPr id="4" name="Picture 3" descr="t_403-8330.jpg"/>
            <p:cNvPicPr>
              <a:picLocks noChangeAspect="1"/>
            </p:cNvPicPr>
            <p:nvPr/>
          </p:nvPicPr>
          <p:blipFill>
            <a:blip r:embed="rId3" cstate="print"/>
            <a:stretch>
              <a:fillRect/>
            </a:stretch>
          </p:blipFill>
          <p:spPr>
            <a:xfrm>
              <a:off x="4952999" y="4244339"/>
              <a:ext cx="2667001" cy="2080261"/>
            </a:xfrm>
            <a:prstGeom prst="rect">
              <a:avLst/>
            </a:prstGeom>
            <a:ln>
              <a:noFill/>
            </a:ln>
            <a:effectLst>
              <a:softEdge rad="112500"/>
            </a:effectLst>
          </p:spPr>
        </p:pic>
        <p:sp>
          <p:nvSpPr>
            <p:cNvPr id="5" name="Rectangle 4"/>
            <p:cNvSpPr/>
            <p:nvPr/>
          </p:nvSpPr>
          <p:spPr>
            <a:xfrm>
              <a:off x="5562600" y="5181600"/>
              <a:ext cx="9906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03150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GB" dirty="0" smtClean="0">
                <a:solidFill>
                  <a:schemeClr val="tx2"/>
                </a:solidFill>
              </a:rPr>
              <a:t>Plaque psoriasis</a:t>
            </a:r>
            <a:endParaRPr lang="en-GB" dirty="0">
              <a:solidFill>
                <a:schemeClr val="tx2"/>
              </a:solidFill>
            </a:endParaRP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72" t="3035" r="23497" b="9444"/>
          <a:stretch/>
        </p:blipFill>
        <p:spPr bwMode="auto">
          <a:xfrm>
            <a:off x="5292080" y="1416130"/>
            <a:ext cx="2608322" cy="235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56" r="8791" b="6489"/>
          <a:stretch/>
        </p:blipFill>
        <p:spPr bwMode="auto">
          <a:xfrm>
            <a:off x="1259632" y="4000197"/>
            <a:ext cx="2608322" cy="235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Documents and Settings\laversi\Desktop\pics psoriasis\044571HB.jpg"/>
          <p:cNvPicPr>
            <a:picLocks noChangeAspect="1" noChangeArrowheads="1"/>
          </p:cNvPicPr>
          <p:nvPr/>
        </p:nvPicPr>
        <p:blipFill rotWithShape="1">
          <a:blip r:embed="rId5" cstate="print"/>
          <a:srcRect l="14939" t="13594" r="27805"/>
          <a:stretch/>
        </p:blipFill>
        <p:spPr bwMode="auto">
          <a:xfrm>
            <a:off x="1259632" y="1416129"/>
            <a:ext cx="2608322" cy="2358485"/>
          </a:xfrm>
          <a:prstGeom prst="rect">
            <a:avLst/>
          </a:prstGeom>
          <a:noFill/>
        </p:spPr>
      </p:pic>
      <p:pic>
        <p:nvPicPr>
          <p:cNvPr id="614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92" r="11845" b="5610"/>
          <a:stretch/>
        </p:blipFill>
        <p:spPr bwMode="auto">
          <a:xfrm>
            <a:off x="5304033" y="3972659"/>
            <a:ext cx="2584415" cy="235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247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solidFill>
                  <a:schemeClr val="tx2"/>
                </a:solidFill>
              </a:rPr>
              <a:t>Topical </a:t>
            </a:r>
            <a:r>
              <a:rPr lang="en-GB" dirty="0" smtClean="0">
                <a:solidFill>
                  <a:schemeClr val="tx2"/>
                </a:solidFill>
              </a:rPr>
              <a:t>treatment </a:t>
            </a:r>
            <a:r>
              <a:rPr lang="en-GB" dirty="0">
                <a:solidFill>
                  <a:schemeClr val="tx2"/>
                </a:solidFill>
              </a:rPr>
              <a:t>– </a:t>
            </a:r>
            <a:r>
              <a:rPr lang="en-GB" dirty="0" smtClean="0">
                <a:solidFill>
                  <a:schemeClr val="tx2"/>
                </a:solidFill>
              </a:rPr>
              <a:t>trunk &amp; limbs</a:t>
            </a:r>
            <a:endParaRPr lang="en-GB" dirty="0">
              <a:solidFill>
                <a:schemeClr val="tx2"/>
              </a:solidFill>
            </a:endParaRPr>
          </a:p>
        </p:txBody>
      </p:sp>
      <p:grpSp>
        <p:nvGrpSpPr>
          <p:cNvPr id="3" name="Content Placeholder 3"/>
          <p:cNvGrpSpPr/>
          <p:nvPr/>
        </p:nvGrpSpPr>
        <p:grpSpPr>
          <a:xfrm>
            <a:off x="457200" y="1603729"/>
            <a:ext cx="8229599" cy="4522430"/>
            <a:chOff x="457200" y="1603729"/>
            <a:chExt cx="8229599" cy="4522430"/>
          </a:xfrm>
        </p:grpSpPr>
        <p:sp>
          <p:nvSpPr>
            <p:cNvPr id="4" name="Freeform 3"/>
            <p:cNvSpPr/>
            <p:nvPr/>
          </p:nvSpPr>
          <p:spPr>
            <a:xfrm>
              <a:off x="457200" y="1603729"/>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331" tIns="447260" rIns="13331" bIns="447260" anchor="ctr" anchorCtr="1" compatLnSpc="1"/>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100" b="0" i="0" u="none" strike="noStrike" kern="1200" cap="none" spc="0" baseline="0" dirty="0">
                  <a:solidFill>
                    <a:srgbClr val="000000"/>
                  </a:solidFill>
                  <a:uFillTx/>
                  <a:latin typeface="Calibri"/>
                  <a:ea typeface=""/>
                  <a:cs typeface=""/>
                </a:rPr>
                <a:t>Ist Line</a:t>
              </a:r>
            </a:p>
          </p:txBody>
        </p:sp>
        <p:sp>
          <p:nvSpPr>
            <p:cNvPr id="5" name="Freeform 4"/>
            <p:cNvSpPr/>
            <p:nvPr/>
          </p:nvSpPr>
          <p:spPr>
            <a:xfrm>
              <a:off x="1325047" y="1603729"/>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113797" tIns="49496" rIns="49496" bIns="49496" anchor="ctr" anchorCtr="0" compatLnSpc="1"/>
            <a:lstStyle/>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ea typeface=""/>
                  <a:cs typeface=""/>
                </a:rPr>
                <a:t>Potent topical steroid OD and a Vitamin D or Vitamin D analogue OD for up to 8 weeks</a:t>
              </a:r>
            </a:p>
          </p:txBody>
        </p:sp>
        <p:sp>
          <p:nvSpPr>
            <p:cNvPr id="6" name="Freeform 5"/>
            <p:cNvSpPr/>
            <p:nvPr/>
          </p:nvSpPr>
          <p:spPr>
            <a:xfrm>
              <a:off x="457200" y="2696766"/>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331" tIns="447260" rIns="13331" bIns="447260" anchor="ctr" anchorCtr="1" compatLnSpc="1"/>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100" b="0" i="0" u="none" strike="noStrike" kern="1200" cap="none" spc="0" baseline="0" dirty="0">
                  <a:solidFill>
                    <a:srgbClr val="000000"/>
                  </a:solidFill>
                  <a:uFillTx/>
                  <a:latin typeface="Calibri"/>
                  <a:ea typeface=""/>
                  <a:cs typeface=""/>
                </a:rPr>
                <a:t>2</a:t>
              </a:r>
              <a:r>
                <a:rPr lang="en-GB" sz="2100" b="0" i="0" u="none" strike="noStrike" kern="1200" cap="none" spc="0" baseline="30000" dirty="0">
                  <a:solidFill>
                    <a:srgbClr val="000000"/>
                  </a:solidFill>
                  <a:uFillTx/>
                  <a:latin typeface="Calibri"/>
                  <a:ea typeface=""/>
                  <a:cs typeface=""/>
                </a:rPr>
                <a:t>nd</a:t>
              </a:r>
              <a:r>
                <a:rPr lang="en-GB" sz="2100" b="0" i="0" u="none" strike="noStrike" kern="1200" cap="none" spc="0" baseline="0" dirty="0">
                  <a:solidFill>
                    <a:srgbClr val="000000"/>
                  </a:solidFill>
                  <a:uFillTx/>
                  <a:latin typeface="Calibri"/>
                  <a:ea typeface=""/>
                  <a:cs typeface=""/>
                </a:rPr>
                <a:t> Line</a:t>
              </a:r>
            </a:p>
          </p:txBody>
        </p:sp>
        <p:sp>
          <p:nvSpPr>
            <p:cNvPr id="7" name="Freeform 6"/>
            <p:cNvSpPr/>
            <p:nvPr/>
          </p:nvSpPr>
          <p:spPr>
            <a:xfrm>
              <a:off x="1325047" y="2708919"/>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113797" tIns="49496" rIns="49496" bIns="49496" anchor="ctr" anchorCtr="0" compatLnSpc="1"/>
            <a:lstStyle/>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ea typeface=""/>
                  <a:cs typeface=""/>
                </a:rPr>
                <a:t>Vitamin D or Vitamin D analogue alone BD for 8 – 12 weeks</a:t>
              </a:r>
            </a:p>
          </p:txBody>
        </p:sp>
        <p:sp>
          <p:nvSpPr>
            <p:cNvPr id="8" name="Freeform 7"/>
            <p:cNvSpPr/>
            <p:nvPr/>
          </p:nvSpPr>
          <p:spPr>
            <a:xfrm>
              <a:off x="457200" y="3789813"/>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331" tIns="447260" rIns="13331" bIns="447260" anchor="ctr" anchorCtr="1" compatLnSpc="1"/>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100" b="0" i="0" u="none" strike="noStrike" kern="1200" cap="none" spc="0" baseline="0" dirty="0">
                  <a:solidFill>
                    <a:srgbClr val="000000"/>
                  </a:solidFill>
                  <a:uFillTx/>
                  <a:latin typeface="Calibri"/>
                  <a:ea typeface=""/>
                  <a:cs typeface=""/>
                </a:rPr>
                <a:t>3</a:t>
              </a:r>
              <a:r>
                <a:rPr lang="en-GB" sz="2100" b="0" i="0" u="none" strike="noStrike" kern="1200" cap="none" spc="0" baseline="30000" dirty="0">
                  <a:solidFill>
                    <a:srgbClr val="000000"/>
                  </a:solidFill>
                  <a:uFillTx/>
                  <a:latin typeface="Calibri"/>
                  <a:ea typeface=""/>
                  <a:cs typeface=""/>
                </a:rPr>
                <a:t>rd</a:t>
              </a:r>
              <a:r>
                <a:rPr lang="en-GB" sz="2100" b="0" i="0" u="none" strike="noStrike" kern="1200" cap="none" spc="0" baseline="0" dirty="0">
                  <a:solidFill>
                    <a:srgbClr val="000000"/>
                  </a:solidFill>
                  <a:uFillTx/>
                  <a:latin typeface="Calibri"/>
                  <a:ea typeface=""/>
                  <a:cs typeface=""/>
                </a:rPr>
                <a:t> line</a:t>
              </a:r>
            </a:p>
          </p:txBody>
        </p:sp>
        <p:sp>
          <p:nvSpPr>
            <p:cNvPr id="9" name="Freeform 8"/>
            <p:cNvSpPr/>
            <p:nvPr/>
          </p:nvSpPr>
          <p:spPr>
            <a:xfrm>
              <a:off x="1325047" y="3789813"/>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113797" tIns="49496" rIns="49496" bIns="49496" anchor="ctr" anchorCtr="0" compatLnSpc="1"/>
            <a:lstStyle/>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ea typeface=""/>
                  <a:cs typeface=""/>
                </a:rPr>
                <a:t>Potent topical corticosteroid BD or a coal tar preparation OD/BD for up to 4 weeks</a:t>
              </a:r>
            </a:p>
          </p:txBody>
        </p:sp>
        <p:sp>
          <p:nvSpPr>
            <p:cNvPr id="10" name="Freeform 9"/>
            <p:cNvSpPr/>
            <p:nvPr/>
          </p:nvSpPr>
          <p:spPr>
            <a:xfrm>
              <a:off x="457200" y="4886379"/>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331" tIns="447260" rIns="13331" bIns="447260" anchor="ctr" anchorCtr="1" compatLnSpc="1"/>
            <a:lstStyle/>
            <a:p>
              <a:pPr marL="0" marR="0" lvl="0" indent="0" algn="ctr" defTabSz="933446"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100" b="0" i="0" u="none" strike="noStrike" kern="1200" cap="none" spc="0" baseline="0" dirty="0">
                  <a:solidFill>
                    <a:srgbClr val="000000"/>
                  </a:solidFill>
                  <a:uFillTx/>
                  <a:latin typeface="Calibri"/>
                  <a:ea typeface=""/>
                  <a:cs typeface=""/>
                </a:rPr>
                <a:t>4</a:t>
              </a:r>
              <a:r>
                <a:rPr lang="en-GB" sz="2100" b="0" i="0" u="none" strike="noStrike" kern="1200" cap="none" spc="0" baseline="30000" dirty="0">
                  <a:solidFill>
                    <a:srgbClr val="000000"/>
                  </a:solidFill>
                  <a:uFillTx/>
                  <a:latin typeface="Calibri"/>
                  <a:ea typeface=""/>
                  <a:cs typeface=""/>
                </a:rPr>
                <a:t>th</a:t>
              </a:r>
              <a:r>
                <a:rPr lang="en-GB" sz="2100" b="0" i="0" u="none" strike="noStrike" kern="1200" cap="none" spc="0" baseline="0" dirty="0">
                  <a:solidFill>
                    <a:srgbClr val="000000"/>
                  </a:solidFill>
                  <a:uFillTx/>
                  <a:latin typeface="Calibri"/>
                  <a:ea typeface=""/>
                  <a:cs typeface=""/>
                </a:rPr>
                <a:t> line</a:t>
              </a:r>
            </a:p>
          </p:txBody>
        </p:sp>
        <p:sp>
          <p:nvSpPr>
            <p:cNvPr id="11" name="Freeform 10"/>
            <p:cNvSpPr/>
            <p:nvPr/>
          </p:nvSpPr>
          <p:spPr>
            <a:xfrm>
              <a:off x="1325047" y="4882850"/>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113797" tIns="49496" rIns="49496" bIns="49496" anchor="ctr" anchorCtr="0" compatLnSpc="1"/>
            <a:lstStyle/>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ea typeface=""/>
                  <a:cs typeface=""/>
                </a:rPr>
                <a:t>if above cannot be used or a OD preparation would improve adherence offer a combination product of Calcipotriol and Betamethasone </a:t>
              </a:r>
              <a:r>
                <a:rPr lang="en-GB" sz="1600" b="0" i="0" u="none" strike="noStrike" kern="1200" cap="none" spc="0" baseline="0" dirty="0" err="1">
                  <a:solidFill>
                    <a:srgbClr val="000000"/>
                  </a:solidFill>
                  <a:uFillTx/>
                  <a:latin typeface="Calibri"/>
                  <a:ea typeface=""/>
                  <a:cs typeface=""/>
                </a:rPr>
                <a:t>Dipropionate</a:t>
              </a:r>
              <a:r>
                <a:rPr lang="en-GB" sz="1600" b="0" i="0" u="none" strike="noStrike" kern="1200" cap="none" spc="0" baseline="0" dirty="0">
                  <a:solidFill>
                    <a:srgbClr val="000000"/>
                  </a:solidFill>
                  <a:uFillTx/>
                  <a:latin typeface="Calibri"/>
                  <a:ea typeface=""/>
                  <a:cs typeface=""/>
                </a:rPr>
                <a:t> </a:t>
              </a:r>
              <a:r>
                <a:rPr lang="en-GB" sz="1600" b="0" i="0" u="none" strike="noStrike" kern="1200" cap="none" spc="0" baseline="0" dirty="0" smtClean="0">
                  <a:solidFill>
                    <a:srgbClr val="000000"/>
                  </a:solidFill>
                  <a:uFillTx/>
                  <a:latin typeface="Calibri"/>
                  <a:ea typeface=""/>
                  <a:cs typeface=""/>
                </a:rPr>
                <a:t>OD for </a:t>
              </a:r>
              <a:r>
                <a:rPr lang="en-GB" sz="1600" b="0" i="0" u="none" strike="noStrike" kern="1200" cap="none" spc="0" baseline="0" dirty="0">
                  <a:solidFill>
                    <a:srgbClr val="000000"/>
                  </a:solidFill>
                  <a:uFillTx/>
                  <a:latin typeface="Calibri"/>
                  <a:ea typeface=""/>
                  <a:cs typeface=""/>
                </a:rPr>
                <a:t>up to 4 weeks</a:t>
              </a:r>
            </a:p>
          </p:txBody>
        </p:sp>
      </p:grpSp>
    </p:spTree>
    <p:extLst>
      <p:ext uri="{BB962C8B-B14F-4D97-AF65-F5344CB8AC3E}">
        <p14:creationId xmlns:p14="http://schemas.microsoft.com/office/powerpoint/2010/main" val="3223568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Scalp psoriasis</a:t>
            </a:r>
            <a:endParaRPr lang="en-GB" dirty="0">
              <a:solidFill>
                <a:schemeClr val="tx2"/>
              </a:solidFill>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38"/>
          <a:stretch/>
        </p:blipFill>
        <p:spPr bwMode="auto">
          <a:xfrm>
            <a:off x="4644008" y="1412776"/>
            <a:ext cx="3535307" cy="22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911"/>
          <a:stretch/>
        </p:blipFill>
        <p:spPr bwMode="auto">
          <a:xfrm>
            <a:off x="971600" y="1412776"/>
            <a:ext cx="3538020" cy="22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289"/>
          <a:stretch/>
        </p:blipFill>
        <p:spPr bwMode="auto">
          <a:xfrm>
            <a:off x="971600" y="4011644"/>
            <a:ext cx="3538020" cy="230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946"/>
          <a:stretch/>
        </p:blipFill>
        <p:spPr bwMode="auto">
          <a:xfrm>
            <a:off x="4637093" y="4005064"/>
            <a:ext cx="3535307" cy="231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592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solidFill>
                  <a:schemeClr val="tx2"/>
                </a:solidFill>
              </a:rPr>
              <a:t>Topical </a:t>
            </a:r>
            <a:r>
              <a:rPr lang="en-GB" dirty="0" smtClean="0">
                <a:solidFill>
                  <a:schemeClr val="tx2"/>
                </a:solidFill>
              </a:rPr>
              <a:t>scalp </a:t>
            </a:r>
            <a:r>
              <a:rPr lang="en-GB" dirty="0">
                <a:solidFill>
                  <a:schemeClr val="tx2"/>
                </a:solidFill>
              </a:rPr>
              <a:t>t</a:t>
            </a:r>
            <a:r>
              <a:rPr lang="en-GB" dirty="0" smtClean="0">
                <a:solidFill>
                  <a:schemeClr val="tx2"/>
                </a:solidFill>
              </a:rPr>
              <a:t>reatments</a:t>
            </a:r>
            <a:endParaRPr lang="en-GB" dirty="0">
              <a:solidFill>
                <a:schemeClr val="tx2"/>
              </a:solidFill>
            </a:endParaRPr>
          </a:p>
        </p:txBody>
      </p:sp>
      <p:grpSp>
        <p:nvGrpSpPr>
          <p:cNvPr id="3" name="Content Placeholder 3"/>
          <p:cNvGrpSpPr/>
          <p:nvPr/>
        </p:nvGrpSpPr>
        <p:grpSpPr>
          <a:xfrm>
            <a:off x="457200" y="1603729"/>
            <a:ext cx="8229599" cy="4518901"/>
            <a:chOff x="457200" y="1603729"/>
            <a:chExt cx="8229599" cy="4518901"/>
          </a:xfrm>
        </p:grpSpPr>
        <p:sp>
          <p:nvSpPr>
            <p:cNvPr id="4" name="Freeform 3"/>
            <p:cNvSpPr/>
            <p:nvPr/>
          </p:nvSpPr>
          <p:spPr>
            <a:xfrm>
              <a:off x="457200" y="1603729"/>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972" tIns="447891" rIns="13972" bIns="447891" anchor="ctr" anchorCtr="1" compatLnSpc="1"/>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Calibri"/>
                  <a:ea typeface=""/>
                  <a:cs typeface=""/>
                </a:rPr>
                <a:t>1</a:t>
              </a:r>
              <a:r>
                <a:rPr lang="en-GB" sz="2200" b="0" i="0" u="none" strike="noStrike" kern="1200" cap="none" spc="0" baseline="30000" dirty="0">
                  <a:solidFill>
                    <a:srgbClr val="000000"/>
                  </a:solidFill>
                  <a:uFillTx/>
                  <a:latin typeface="Calibri"/>
                  <a:ea typeface=""/>
                  <a:cs typeface=""/>
                </a:rPr>
                <a:t>st</a:t>
              </a:r>
              <a:r>
                <a:rPr lang="en-GB" sz="2200" b="0" i="0" u="none" strike="noStrike" kern="1200" cap="none" spc="0" baseline="0" dirty="0">
                  <a:solidFill>
                    <a:srgbClr val="000000"/>
                  </a:solidFill>
                  <a:uFillTx/>
                  <a:latin typeface="Calibri"/>
                  <a:ea typeface=""/>
                  <a:cs typeface=""/>
                </a:rPr>
                <a:t> line</a:t>
              </a:r>
            </a:p>
          </p:txBody>
        </p:sp>
        <p:sp>
          <p:nvSpPr>
            <p:cNvPr id="5" name="Freeform 4"/>
            <p:cNvSpPr/>
            <p:nvPr/>
          </p:nvSpPr>
          <p:spPr>
            <a:xfrm>
              <a:off x="1325047" y="1603729"/>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92454" tIns="47594" rIns="47594" bIns="47594" anchor="ctr" anchorCtr="0" compatLnSpc="1"/>
            <a:lstStyle/>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ea typeface=""/>
                  <a:cs typeface=""/>
                </a:rPr>
                <a:t>Potent topical corticosteroid OD for up to 4 weeks</a:t>
              </a:r>
            </a:p>
          </p:txBody>
        </p:sp>
        <p:sp>
          <p:nvSpPr>
            <p:cNvPr id="6" name="Freeform 5"/>
            <p:cNvSpPr/>
            <p:nvPr/>
          </p:nvSpPr>
          <p:spPr>
            <a:xfrm>
              <a:off x="457200" y="2696766"/>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972" tIns="447891" rIns="13972" bIns="447891" anchor="ctr" anchorCtr="1" compatLnSpc="1"/>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Calibri"/>
                  <a:ea typeface=""/>
                  <a:cs typeface=""/>
                </a:rPr>
                <a:t>2</a:t>
              </a:r>
              <a:r>
                <a:rPr lang="en-GB" sz="2200" b="0" i="0" u="none" strike="noStrike" kern="1200" cap="none" spc="0" baseline="30000" dirty="0">
                  <a:solidFill>
                    <a:srgbClr val="000000"/>
                  </a:solidFill>
                  <a:uFillTx/>
                  <a:latin typeface="Calibri"/>
                  <a:ea typeface=""/>
                  <a:cs typeface=""/>
                </a:rPr>
                <a:t>nd</a:t>
              </a:r>
              <a:r>
                <a:rPr lang="en-GB" sz="2200" b="0" i="0" u="none" strike="noStrike" kern="1200" cap="none" spc="0" baseline="0" dirty="0">
                  <a:solidFill>
                    <a:srgbClr val="000000"/>
                  </a:solidFill>
                  <a:uFillTx/>
                  <a:latin typeface="Calibri"/>
                  <a:ea typeface=""/>
                  <a:cs typeface=""/>
                </a:rPr>
                <a:t> line</a:t>
              </a:r>
            </a:p>
          </p:txBody>
        </p:sp>
        <p:sp>
          <p:nvSpPr>
            <p:cNvPr id="7" name="Freeform 6"/>
            <p:cNvSpPr/>
            <p:nvPr/>
          </p:nvSpPr>
          <p:spPr>
            <a:xfrm>
              <a:off x="1325047" y="2696775"/>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92454" tIns="47594" rIns="47594" bIns="47594" anchor="ctr" anchorCtr="0" compatLnSpc="1"/>
            <a:lstStyle/>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ea typeface=""/>
                  <a:cs typeface=""/>
                </a:rPr>
                <a:t>A different formulation of the potent corticosteroid  for up to 4 weeks and/or</a:t>
              </a:r>
            </a:p>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1" i="0" u="none" strike="noStrike" kern="1200" cap="none" spc="0" baseline="0" dirty="0">
                  <a:solidFill>
                    <a:srgbClr val="000000"/>
                  </a:solidFill>
                  <a:uFillTx/>
                  <a:latin typeface="Calibri"/>
                  <a:ea typeface=""/>
                  <a:cs typeface=""/>
                </a:rPr>
                <a:t>Topical agents to remove adherent scale before application of the steroid for up to 4 weeks</a:t>
              </a:r>
            </a:p>
          </p:txBody>
        </p:sp>
        <p:sp>
          <p:nvSpPr>
            <p:cNvPr id="8" name="Freeform 7"/>
            <p:cNvSpPr/>
            <p:nvPr/>
          </p:nvSpPr>
          <p:spPr>
            <a:xfrm>
              <a:off x="457200" y="3789813"/>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972" tIns="447891" rIns="13972" bIns="447891" anchor="ctr" anchorCtr="1" compatLnSpc="1"/>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Calibri"/>
                  <a:ea typeface=""/>
                  <a:cs typeface=""/>
                </a:rPr>
                <a:t>3</a:t>
              </a:r>
              <a:r>
                <a:rPr lang="en-GB" sz="2200" b="0" i="0" u="none" strike="noStrike" kern="1200" cap="none" spc="0" baseline="30000" dirty="0">
                  <a:solidFill>
                    <a:srgbClr val="000000"/>
                  </a:solidFill>
                  <a:uFillTx/>
                  <a:latin typeface="Calibri"/>
                  <a:ea typeface=""/>
                  <a:cs typeface=""/>
                </a:rPr>
                <a:t>rd</a:t>
              </a:r>
              <a:r>
                <a:rPr lang="en-GB" sz="2200" b="0" i="0" u="none" strike="noStrike" kern="1200" cap="none" spc="0" baseline="0" dirty="0">
                  <a:solidFill>
                    <a:srgbClr val="000000"/>
                  </a:solidFill>
                  <a:uFillTx/>
                  <a:latin typeface="Calibri"/>
                  <a:ea typeface=""/>
                  <a:cs typeface=""/>
                </a:rPr>
                <a:t> line</a:t>
              </a:r>
            </a:p>
          </p:txBody>
        </p:sp>
        <p:sp>
          <p:nvSpPr>
            <p:cNvPr id="9" name="Freeform 8"/>
            <p:cNvSpPr/>
            <p:nvPr/>
          </p:nvSpPr>
          <p:spPr>
            <a:xfrm>
              <a:off x="1325047" y="3789813"/>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92454" tIns="47594" rIns="47594" bIns="47594" anchor="ctr" anchorCtr="0" compatLnSpc="1"/>
            <a:lstStyle/>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ea typeface=""/>
                  <a:cs typeface=""/>
                </a:rPr>
                <a:t>A combination product containing calcipotriol monohydrate and betamethasone dipropionate OD or</a:t>
              </a:r>
            </a:p>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ea typeface=""/>
                  <a:cs typeface=""/>
                </a:rPr>
                <a:t>Vitamin D or vitamin D analogue OD up to 8 weeks</a:t>
              </a:r>
            </a:p>
          </p:txBody>
        </p:sp>
        <p:sp>
          <p:nvSpPr>
            <p:cNvPr id="10" name="Freeform 9"/>
            <p:cNvSpPr/>
            <p:nvPr/>
          </p:nvSpPr>
          <p:spPr>
            <a:xfrm>
              <a:off x="457200" y="4882850"/>
              <a:ext cx="867847" cy="1239780"/>
            </a:xfrm>
            <a:custGeom>
              <a:avLst/>
              <a:gdLst>
                <a:gd name="f0" fmla="val 10800000"/>
                <a:gd name="f1" fmla="val 5400000"/>
                <a:gd name="f2" fmla="val 180"/>
                <a:gd name="f3" fmla="val w"/>
                <a:gd name="f4" fmla="val h"/>
                <a:gd name="f5" fmla="val 0"/>
                <a:gd name="f6" fmla="val 1239777"/>
                <a:gd name="f7" fmla="val 867844"/>
                <a:gd name="f8" fmla="val 1239776"/>
                <a:gd name="f9" fmla="val 564098"/>
                <a:gd name="f10" fmla="val 619889"/>
                <a:gd name="f11" fmla="val 1"/>
                <a:gd name="f12" fmla="val 303746"/>
                <a:gd name="f13" fmla="+- 0 0 -90"/>
                <a:gd name="f14" fmla="*/ f3 1 1239777"/>
                <a:gd name="f15" fmla="*/ f4 1 867844"/>
                <a:gd name="f16" fmla="+- f7 0 f5"/>
                <a:gd name="f17" fmla="+- f6 0 f5"/>
                <a:gd name="f18" fmla="*/ f13 f0 1"/>
                <a:gd name="f19" fmla="*/ f17 1 1239777"/>
                <a:gd name="f20" fmla="*/ f16 1 867844"/>
                <a:gd name="f21" fmla="*/ 0 f17 1"/>
                <a:gd name="f22" fmla="*/ 0 f16 1"/>
                <a:gd name="f23" fmla="*/ 805855 f17 1"/>
                <a:gd name="f24" fmla="*/ 1239777 f17 1"/>
                <a:gd name="f25" fmla="*/ 433922 f16 1"/>
                <a:gd name="f26" fmla="*/ 867844 f16 1"/>
                <a:gd name="f27" fmla="*/ 433922 f17 1"/>
                <a:gd name="f28" fmla="*/ f18 1 f2"/>
                <a:gd name="f29" fmla="*/ f21 1 1239777"/>
                <a:gd name="f30" fmla="*/ f22 1 867844"/>
                <a:gd name="f31" fmla="*/ f23 1 1239777"/>
                <a:gd name="f32" fmla="*/ f24 1 1239777"/>
                <a:gd name="f33" fmla="*/ f25 1 867844"/>
                <a:gd name="f34" fmla="*/ f26 1 867844"/>
                <a:gd name="f35" fmla="*/ f27 1 123977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39777" h="867844">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13972" tIns="447891" rIns="13972" bIns="447891" anchor="ctr" anchorCtr="1" compatLnSpc="1"/>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GB" sz="2200" b="0" i="0" u="none" strike="noStrike" kern="1200" cap="none" spc="0" baseline="0" dirty="0">
                  <a:solidFill>
                    <a:srgbClr val="000000"/>
                  </a:solidFill>
                  <a:uFillTx/>
                  <a:latin typeface="Calibri"/>
                  <a:ea typeface=""/>
                  <a:cs typeface=""/>
                </a:rPr>
                <a:t>4</a:t>
              </a:r>
              <a:r>
                <a:rPr lang="en-GB" sz="2200" b="0" i="0" u="none" strike="noStrike" kern="1200" cap="none" spc="0" baseline="30000" dirty="0">
                  <a:solidFill>
                    <a:srgbClr val="000000"/>
                  </a:solidFill>
                  <a:uFillTx/>
                  <a:latin typeface="Calibri"/>
                  <a:ea typeface=""/>
                  <a:cs typeface=""/>
                </a:rPr>
                <a:t>th</a:t>
              </a:r>
              <a:r>
                <a:rPr lang="en-GB" sz="2200" b="0" i="0" u="none" strike="noStrike" kern="1200" cap="none" spc="0" baseline="0" dirty="0">
                  <a:solidFill>
                    <a:srgbClr val="000000"/>
                  </a:solidFill>
                  <a:uFillTx/>
                  <a:latin typeface="Calibri"/>
                  <a:ea typeface=""/>
                  <a:cs typeface=""/>
                </a:rPr>
                <a:t> line</a:t>
              </a:r>
            </a:p>
          </p:txBody>
        </p:sp>
        <p:sp>
          <p:nvSpPr>
            <p:cNvPr id="11" name="Freeform 10"/>
            <p:cNvSpPr/>
            <p:nvPr/>
          </p:nvSpPr>
          <p:spPr>
            <a:xfrm>
              <a:off x="1325047" y="4882850"/>
              <a:ext cx="7361752" cy="805851"/>
            </a:xfrm>
            <a:custGeom>
              <a:avLst/>
              <a:gdLst>
                <a:gd name="f0" fmla="val 10800000"/>
                <a:gd name="f1" fmla="val 5400000"/>
                <a:gd name="f2" fmla="val 180"/>
                <a:gd name="f3" fmla="val w"/>
                <a:gd name="f4" fmla="val h"/>
                <a:gd name="f5" fmla="val 0"/>
                <a:gd name="f6" fmla="val 805855"/>
                <a:gd name="f7" fmla="val 7361755"/>
                <a:gd name="f8" fmla="val 1226988"/>
                <a:gd name="f9" fmla="val 6134767"/>
                <a:gd name="f10" fmla="val 6812407"/>
                <a:gd name="f11" fmla="val 799272"/>
                <a:gd name="f12" fmla="val 7361750"/>
                <a:gd name="f13" fmla="val 791153"/>
                <a:gd name="f14" fmla="val 5"/>
                <a:gd name="f15" fmla="val 549348"/>
                <a:gd name="f16" fmla="+- 0 0 -90"/>
                <a:gd name="f17" fmla="*/ f3 1 805855"/>
                <a:gd name="f18" fmla="*/ f4 1 7361755"/>
                <a:gd name="f19" fmla="+- f7 0 f5"/>
                <a:gd name="f20" fmla="+- f6 0 f5"/>
                <a:gd name="f21" fmla="*/ f16 f0 1"/>
                <a:gd name="f22" fmla="*/ f20 1 805855"/>
                <a:gd name="f23" fmla="*/ f19 1 7361755"/>
                <a:gd name="f24" fmla="*/ 134312 f20 1"/>
                <a:gd name="f25" fmla="*/ 0 f19 1"/>
                <a:gd name="f26" fmla="*/ 671543 f20 1"/>
                <a:gd name="f27" fmla="*/ 805855 f20 1"/>
                <a:gd name="f28" fmla="*/ 134312 f19 1"/>
                <a:gd name="f29" fmla="*/ 7361755 f19 1"/>
                <a:gd name="f30" fmla="*/ 0 f20 1"/>
                <a:gd name="f31" fmla="*/ f21 1 f2"/>
                <a:gd name="f32" fmla="*/ f24 1 805855"/>
                <a:gd name="f33" fmla="*/ f25 1 7361755"/>
                <a:gd name="f34" fmla="*/ f26 1 805855"/>
                <a:gd name="f35" fmla="*/ f27 1 805855"/>
                <a:gd name="f36" fmla="*/ f28 1 7361755"/>
                <a:gd name="f37" fmla="*/ f29 1 7361755"/>
                <a:gd name="f38" fmla="*/ f30 1 80585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805855" h="7361755">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92454" tIns="47594" rIns="47594" bIns="47594" anchor="ctr" anchorCtr="0" compatLnSpc="1"/>
            <a:lstStyle/>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ea typeface=""/>
                  <a:cs typeface=""/>
                </a:rPr>
                <a:t>Very potent topical </a:t>
              </a:r>
              <a:r>
                <a:rPr lang="en-GB" sz="1300" b="0" i="0" u="none" strike="noStrike" kern="1200" cap="none" spc="0" baseline="0" dirty="0" smtClean="0">
                  <a:solidFill>
                    <a:srgbClr val="000000"/>
                  </a:solidFill>
                  <a:uFillTx/>
                  <a:latin typeface="Calibri"/>
                  <a:ea typeface=""/>
                  <a:cs typeface=""/>
                </a:rPr>
                <a:t>corticosteroid</a:t>
              </a:r>
              <a:r>
                <a:rPr lang="en-GB" sz="1300" b="0" i="0" u="none" strike="noStrike" kern="1200" cap="none" spc="0" dirty="0" smtClean="0">
                  <a:solidFill>
                    <a:srgbClr val="000000"/>
                  </a:solidFill>
                  <a:uFillTx/>
                  <a:latin typeface="Calibri"/>
                  <a:ea typeface=""/>
                  <a:cs typeface=""/>
                </a:rPr>
                <a:t> up to </a:t>
              </a:r>
              <a:r>
                <a:rPr lang="en-GB" sz="1300" b="0" i="0" u="none" strike="noStrike" kern="1200" cap="none" spc="0" baseline="0" dirty="0" smtClean="0">
                  <a:solidFill>
                    <a:srgbClr val="000000"/>
                  </a:solidFill>
                  <a:uFillTx/>
                  <a:latin typeface="Calibri"/>
                  <a:ea typeface=""/>
                  <a:cs typeface=""/>
                </a:rPr>
                <a:t>BD  for</a:t>
              </a:r>
              <a:r>
                <a:rPr lang="en-GB" sz="1300" b="0" i="0" u="none" strike="noStrike" kern="1200" cap="none" spc="0" dirty="0" smtClean="0">
                  <a:solidFill>
                    <a:srgbClr val="000000"/>
                  </a:solidFill>
                  <a:uFillTx/>
                  <a:latin typeface="Calibri"/>
                  <a:ea typeface=""/>
                  <a:cs typeface=""/>
                </a:rPr>
                <a:t> </a:t>
              </a:r>
              <a:r>
                <a:rPr lang="en-GB" sz="1300" b="0" i="0" u="none" strike="noStrike" kern="1200" cap="none" spc="0" baseline="0" dirty="0" smtClean="0">
                  <a:solidFill>
                    <a:srgbClr val="000000"/>
                  </a:solidFill>
                  <a:uFillTx/>
                  <a:latin typeface="Calibri"/>
                  <a:ea typeface=""/>
                  <a:cs typeface=""/>
                </a:rPr>
                <a:t>2 </a:t>
              </a:r>
              <a:r>
                <a:rPr lang="en-GB" sz="1300" b="0" i="0" u="none" strike="noStrike" kern="1200" cap="none" spc="0" baseline="0" dirty="0">
                  <a:solidFill>
                    <a:srgbClr val="000000"/>
                  </a:solidFill>
                  <a:uFillTx/>
                  <a:latin typeface="Calibri"/>
                  <a:ea typeface=""/>
                  <a:cs typeface=""/>
                </a:rPr>
                <a:t>weeks or</a:t>
              </a:r>
            </a:p>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ea typeface=""/>
                  <a:cs typeface=""/>
                </a:rPr>
                <a:t>Coal tar applied OD or BD or</a:t>
              </a:r>
            </a:p>
            <a:p>
              <a:pPr marL="114300" marR="0" lvl="1" indent="-114300" algn="l" defTabSz="577845"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en-GB" sz="1300" b="0" i="0" u="none" strike="noStrike" kern="1200" cap="none" spc="0" baseline="0" dirty="0">
                  <a:solidFill>
                    <a:srgbClr val="000000"/>
                  </a:solidFill>
                  <a:uFillTx/>
                  <a:latin typeface="Calibri"/>
                  <a:ea typeface=""/>
                  <a:cs typeface=""/>
                </a:rPr>
                <a:t>Referral to specialist for additional support with topical applications  and/or advice on other treatment options</a:t>
              </a:r>
            </a:p>
          </p:txBody>
        </p:sp>
      </p:grpSp>
    </p:spTree>
    <p:extLst>
      <p:ext uri="{BB962C8B-B14F-4D97-AF65-F5344CB8AC3E}">
        <p14:creationId xmlns:p14="http://schemas.microsoft.com/office/powerpoint/2010/main" val="298370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14" b="15215"/>
          <a:stretch/>
        </p:blipFill>
        <p:spPr bwMode="auto">
          <a:xfrm>
            <a:off x="6055880" y="4631467"/>
            <a:ext cx="3162329" cy="225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https://www.dermquest.com/imagelibrary/large/044744HB.JPG?dl=true&amp;wm=tr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948"/>
          <a:stretch/>
        </p:blipFill>
        <p:spPr bwMode="auto">
          <a:xfrm>
            <a:off x="3108475" y="4279831"/>
            <a:ext cx="3546509" cy="26060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26" b="9584"/>
          <a:stretch/>
        </p:blipFill>
        <p:spPr bwMode="auto">
          <a:xfrm>
            <a:off x="6654984" y="2348880"/>
            <a:ext cx="2563225" cy="2282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429" b="6803"/>
          <a:stretch/>
        </p:blipFill>
        <p:spPr bwMode="auto">
          <a:xfrm>
            <a:off x="6626603" y="-13297"/>
            <a:ext cx="2591606" cy="237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0" y="4593758"/>
            <a:ext cx="3108475" cy="2283638"/>
            <a:chOff x="0" y="4593758"/>
            <a:chExt cx="3108475" cy="2283638"/>
          </a:xfrm>
        </p:grpSpPr>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b="14320"/>
            <a:stretch/>
          </p:blipFill>
          <p:spPr bwMode="auto">
            <a:xfrm>
              <a:off x="0" y="4620597"/>
              <a:ext cx="2042109" cy="225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https://www.dermquest.com/imagelibrary/large/043470VB.JPG?dl=true&amp;wm=true"/>
            <p:cNvPicPr>
              <a:picLocks noChangeAspect="1" noChangeArrowheads="1"/>
            </p:cNvPicPr>
            <p:nvPr/>
          </p:nvPicPr>
          <p:blipFill rotWithShape="1">
            <a:blip r:embed="rId8">
              <a:extLst>
                <a:ext uri="{28A0092B-C50C-407E-A947-70E740481C1C}">
                  <a14:useLocalDpi xmlns:a14="http://schemas.microsoft.com/office/drawing/2010/main" val="0"/>
                </a:ext>
              </a:extLst>
            </a:blip>
            <a:srcRect t="-2" b="15174"/>
            <a:stretch/>
          </p:blipFill>
          <p:spPr bwMode="auto">
            <a:xfrm>
              <a:off x="1586317" y="4593758"/>
              <a:ext cx="1522158" cy="2283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https://www.dermquest.com/imagelibrary/large/044874HB.JPG?dl=true&amp;wm=tru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6691"/>
          <a:stretch/>
        </p:blipFill>
        <p:spPr bwMode="auto">
          <a:xfrm>
            <a:off x="2991932" y="2101091"/>
            <a:ext cx="3663052" cy="25125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dermquest.com/imagelibrary/large/044743HB.JPG?dl=true&amp;wm=tru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748"/>
          <a:stretch/>
        </p:blipFill>
        <p:spPr bwMode="auto">
          <a:xfrm>
            <a:off x="0" y="2348880"/>
            <a:ext cx="3172634" cy="22717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dermquest.com/imagelibrary/large/044446HB.JPG?dl=true&amp;wm=tru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6691"/>
          <a:stretch/>
        </p:blipFill>
        <p:spPr bwMode="auto">
          <a:xfrm>
            <a:off x="0" y="0"/>
            <a:ext cx="3427008" cy="236217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dermquest.com/imagelibrary/large/044864HB.JPG?dl=true&amp;wm=tru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5748"/>
          <a:stretch/>
        </p:blipFill>
        <p:spPr bwMode="auto">
          <a:xfrm>
            <a:off x="3017525" y="-13298"/>
            <a:ext cx="3637459" cy="236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377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smtClean="0">
                <a:solidFill>
                  <a:schemeClr val="tx2"/>
                </a:solidFill>
              </a:rPr>
              <a:t>Face, flexural and genital </a:t>
            </a:r>
            <a:r>
              <a:rPr lang="en-GB" dirty="0">
                <a:solidFill>
                  <a:schemeClr val="tx2"/>
                </a:solidFill>
              </a:rPr>
              <a:t>p</a:t>
            </a:r>
            <a:r>
              <a:rPr lang="en-GB" dirty="0" smtClean="0">
                <a:solidFill>
                  <a:schemeClr val="tx2"/>
                </a:solidFill>
              </a:rPr>
              <a:t>soriasis</a:t>
            </a:r>
            <a:endParaRPr lang="en-GB" dirty="0">
              <a:solidFill>
                <a:schemeClr val="tx2"/>
              </a:solidFill>
            </a:endParaRPr>
          </a:p>
        </p:txBody>
      </p:sp>
      <p:pic>
        <p:nvPicPr>
          <p:cNvPr id="205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41" b="7168"/>
          <a:stretch/>
        </p:blipFill>
        <p:spPr bwMode="auto">
          <a:xfrm>
            <a:off x="2195736" y="1268760"/>
            <a:ext cx="4841022" cy="2671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4834"/>
          <a:stretch/>
        </p:blipFill>
        <p:spPr bwMode="auto">
          <a:xfrm>
            <a:off x="2195736" y="3370914"/>
            <a:ext cx="2391547" cy="348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7339"/>
          <a:stretch/>
        </p:blipFill>
        <p:spPr bwMode="auto">
          <a:xfrm>
            <a:off x="4588486" y="3370914"/>
            <a:ext cx="2448272" cy="34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865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fontScale="90000"/>
          </a:bodyPr>
          <a:lstStyle/>
          <a:p>
            <a:pPr lvl="0"/>
            <a:r>
              <a:rPr lang="en-GB" dirty="0">
                <a:solidFill>
                  <a:schemeClr val="tx2"/>
                </a:solidFill>
              </a:rPr>
              <a:t>Topical treatment </a:t>
            </a:r>
            <a:r>
              <a:rPr lang="en-GB" dirty="0" smtClean="0">
                <a:solidFill>
                  <a:schemeClr val="tx2"/>
                </a:solidFill>
              </a:rPr>
              <a:t>face</a:t>
            </a:r>
            <a:r>
              <a:rPr lang="en-GB" dirty="0">
                <a:solidFill>
                  <a:schemeClr val="tx2"/>
                </a:solidFill>
              </a:rPr>
              <a:t>, </a:t>
            </a:r>
            <a:r>
              <a:rPr lang="en-GB" dirty="0" smtClean="0">
                <a:solidFill>
                  <a:schemeClr val="tx2"/>
                </a:solidFill>
              </a:rPr>
              <a:t>flexures </a:t>
            </a:r>
            <a:r>
              <a:rPr lang="en-GB" dirty="0">
                <a:solidFill>
                  <a:schemeClr val="tx2"/>
                </a:solidFill>
              </a:rPr>
              <a:t>&amp; </a:t>
            </a:r>
            <a:r>
              <a:rPr lang="en-GB" dirty="0" smtClean="0">
                <a:solidFill>
                  <a:schemeClr val="tx2"/>
                </a:solidFill>
              </a:rPr>
              <a:t>genitals</a:t>
            </a:r>
            <a:endParaRPr lang="en-GB" dirty="0">
              <a:solidFill>
                <a:schemeClr val="tx2"/>
              </a:solidFill>
            </a:endParaRPr>
          </a:p>
        </p:txBody>
      </p:sp>
      <p:grpSp>
        <p:nvGrpSpPr>
          <p:cNvPr id="3" name="Content Placeholder 3"/>
          <p:cNvGrpSpPr/>
          <p:nvPr/>
        </p:nvGrpSpPr>
        <p:grpSpPr>
          <a:xfrm>
            <a:off x="457200" y="1619097"/>
            <a:ext cx="8229599" cy="4524258"/>
            <a:chOff x="457200" y="1601050"/>
            <a:chExt cx="8229599" cy="4524258"/>
          </a:xfrm>
        </p:grpSpPr>
        <p:sp>
          <p:nvSpPr>
            <p:cNvPr id="4" name="Freeform 3"/>
            <p:cNvSpPr/>
            <p:nvPr/>
          </p:nvSpPr>
          <p:spPr>
            <a:xfrm>
              <a:off x="457200" y="1601050"/>
              <a:ext cx="1683090" cy="2404414"/>
            </a:xfrm>
            <a:custGeom>
              <a:avLst/>
              <a:gdLst>
                <a:gd name="f0" fmla="val 10800000"/>
                <a:gd name="f1" fmla="val 5400000"/>
                <a:gd name="f2" fmla="val 180"/>
                <a:gd name="f3" fmla="val w"/>
                <a:gd name="f4" fmla="val h"/>
                <a:gd name="f5" fmla="val 0"/>
                <a:gd name="f6" fmla="val 2404417"/>
                <a:gd name="f7" fmla="val 1683092"/>
                <a:gd name="f8" fmla="val 2404416"/>
                <a:gd name="f9" fmla="val 1094010"/>
                <a:gd name="f10" fmla="val 1202209"/>
                <a:gd name="f11" fmla="val 1"/>
                <a:gd name="f12" fmla="val 589082"/>
                <a:gd name="f13" fmla="+- 0 0 -90"/>
                <a:gd name="f14" fmla="*/ f3 1 2404417"/>
                <a:gd name="f15" fmla="*/ f4 1 1683092"/>
                <a:gd name="f16" fmla="+- f7 0 f5"/>
                <a:gd name="f17" fmla="+- f6 0 f5"/>
                <a:gd name="f18" fmla="*/ f13 f0 1"/>
                <a:gd name="f19" fmla="*/ f17 1 2404417"/>
                <a:gd name="f20" fmla="*/ f16 1 1683092"/>
                <a:gd name="f21" fmla="*/ 0 f17 1"/>
                <a:gd name="f22" fmla="*/ 0 f16 1"/>
                <a:gd name="f23" fmla="*/ 1562871 f17 1"/>
                <a:gd name="f24" fmla="*/ 2404417 f17 1"/>
                <a:gd name="f25" fmla="*/ 841546 f16 1"/>
                <a:gd name="f26" fmla="*/ 1683092 f16 1"/>
                <a:gd name="f27" fmla="*/ 841546 f17 1"/>
                <a:gd name="f28" fmla="*/ f18 1 f2"/>
                <a:gd name="f29" fmla="*/ f21 1 2404417"/>
                <a:gd name="f30" fmla="*/ f22 1 1683092"/>
                <a:gd name="f31" fmla="*/ f23 1 2404417"/>
                <a:gd name="f32" fmla="*/ f24 1 2404417"/>
                <a:gd name="f33" fmla="*/ f25 1 1683092"/>
                <a:gd name="f34" fmla="*/ f26 1 1683092"/>
                <a:gd name="f35" fmla="*/ f27 1 240441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2404417" h="1683092">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26032" tIns="867582" rIns="26032" bIns="867582" anchor="ctr" anchorCtr="1" compatLnSpc="1"/>
            <a:lstStyle/>
            <a:p>
              <a:pPr marL="0" marR="0" lvl="0" indent="0" algn="ctr" defTabSz="1822454" rtl="0" fontAlgn="auto" hangingPunct="1">
                <a:lnSpc>
                  <a:spcPct val="90000"/>
                </a:lnSpc>
                <a:spcBef>
                  <a:spcPts val="0"/>
                </a:spcBef>
                <a:spcAft>
                  <a:spcPts val="1700"/>
                </a:spcAft>
                <a:buNone/>
                <a:tabLst/>
                <a:defRPr sz="1800" b="0" i="0" u="none" strike="noStrike" kern="0" cap="none" spc="0" baseline="0">
                  <a:solidFill>
                    <a:srgbClr val="000000"/>
                  </a:solidFill>
                  <a:uFillTx/>
                </a:defRPr>
              </a:pPr>
              <a:r>
                <a:rPr lang="en-GB" sz="4100" b="0" i="0" u="none" strike="noStrike" kern="1200" cap="none" spc="0" baseline="0" dirty="0">
                  <a:solidFill>
                    <a:srgbClr val="000000"/>
                  </a:solidFill>
                  <a:uFillTx/>
                  <a:latin typeface="Calibri"/>
                  <a:ea typeface=""/>
                  <a:cs typeface=""/>
                </a:rPr>
                <a:t>1</a:t>
              </a:r>
              <a:r>
                <a:rPr lang="en-GB" sz="4100" b="0" i="0" u="none" strike="noStrike" kern="1200" cap="none" spc="0" baseline="30000" dirty="0">
                  <a:solidFill>
                    <a:srgbClr val="000000"/>
                  </a:solidFill>
                  <a:uFillTx/>
                  <a:latin typeface="Calibri"/>
                  <a:ea typeface=""/>
                  <a:cs typeface=""/>
                </a:rPr>
                <a:t>st</a:t>
              </a:r>
              <a:r>
                <a:rPr lang="en-GB" sz="4100" b="0" i="0" u="none" strike="noStrike" kern="1200" cap="none" spc="0" baseline="0" dirty="0">
                  <a:solidFill>
                    <a:srgbClr val="000000"/>
                  </a:solidFill>
                  <a:uFillTx/>
                  <a:latin typeface="Calibri"/>
                  <a:ea typeface=""/>
                  <a:cs typeface=""/>
                </a:rPr>
                <a:t> Line</a:t>
              </a:r>
            </a:p>
          </p:txBody>
        </p:sp>
        <p:sp>
          <p:nvSpPr>
            <p:cNvPr id="5" name="Freeform 4"/>
            <p:cNvSpPr/>
            <p:nvPr/>
          </p:nvSpPr>
          <p:spPr>
            <a:xfrm>
              <a:off x="2140290" y="1601050"/>
              <a:ext cx="6546509" cy="1562874"/>
            </a:xfrm>
            <a:custGeom>
              <a:avLst/>
              <a:gdLst>
                <a:gd name="f0" fmla="val 10800000"/>
                <a:gd name="f1" fmla="val 5400000"/>
                <a:gd name="f2" fmla="val 180"/>
                <a:gd name="f3" fmla="val w"/>
                <a:gd name="f4" fmla="val h"/>
                <a:gd name="f5" fmla="val 0"/>
                <a:gd name="f6" fmla="val 1562871"/>
                <a:gd name="f7" fmla="val 6546507"/>
                <a:gd name="f8" fmla="val 1091109"/>
                <a:gd name="f9" fmla="val 5455398"/>
                <a:gd name="f10" fmla="val 6057998"/>
                <a:gd name="f11" fmla="val 1535029"/>
                <a:gd name="f12" fmla="val 6546505"/>
                <a:gd name="f13" fmla="val 1500685"/>
                <a:gd name="f14" fmla="val 2"/>
                <a:gd name="f15" fmla="val 488509"/>
                <a:gd name="f16" fmla="+- 0 0 -90"/>
                <a:gd name="f17" fmla="*/ f3 1 1562871"/>
                <a:gd name="f18" fmla="*/ f4 1 6546507"/>
                <a:gd name="f19" fmla="+- f7 0 f5"/>
                <a:gd name="f20" fmla="+- f6 0 f5"/>
                <a:gd name="f21" fmla="*/ f16 f0 1"/>
                <a:gd name="f22" fmla="*/ f20 1 1562871"/>
                <a:gd name="f23" fmla="*/ f19 1 6546507"/>
                <a:gd name="f24" fmla="*/ 260484 f20 1"/>
                <a:gd name="f25" fmla="*/ 0 f19 1"/>
                <a:gd name="f26" fmla="*/ 1302387 f20 1"/>
                <a:gd name="f27" fmla="*/ 1562871 f20 1"/>
                <a:gd name="f28" fmla="*/ 260484 f19 1"/>
                <a:gd name="f29" fmla="*/ 6546507 f19 1"/>
                <a:gd name="f30" fmla="*/ 0 f20 1"/>
                <a:gd name="f31" fmla="*/ f21 1 f2"/>
                <a:gd name="f32" fmla="*/ f24 1 1562871"/>
                <a:gd name="f33" fmla="*/ f25 1 6546507"/>
                <a:gd name="f34" fmla="*/ f26 1 1562871"/>
                <a:gd name="f35" fmla="*/ f27 1 1562871"/>
                <a:gd name="f36" fmla="*/ f28 1 6546507"/>
                <a:gd name="f37" fmla="*/ f29 1 6546507"/>
                <a:gd name="f38" fmla="*/ f30 1 1562871"/>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1562871" h="6546507">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206252" tIns="94704" rIns="94704" bIns="94713" anchor="ctr" anchorCtr="0" compatLnSpc="1"/>
            <a:lstStyle/>
            <a:p>
              <a:pPr marL="285750" marR="0" lvl="1" indent="-285750" algn="l" defTabSz="1289047" rtl="0" fontAlgn="auto" hangingPunct="1">
                <a:lnSpc>
                  <a:spcPct val="90000"/>
                </a:lnSpc>
                <a:spcBef>
                  <a:spcPts val="0"/>
                </a:spcBef>
                <a:spcAft>
                  <a:spcPts val="500"/>
                </a:spcAft>
                <a:buSzPct val="100000"/>
                <a:buChar char="•"/>
                <a:tabLst/>
                <a:defRPr sz="1800" b="0" i="0" u="none" strike="noStrike" kern="0" cap="none" spc="0" baseline="0">
                  <a:solidFill>
                    <a:srgbClr val="000000"/>
                  </a:solidFill>
                  <a:uFillTx/>
                </a:defRPr>
              </a:pPr>
              <a:r>
                <a:rPr lang="en-GB" sz="2900" b="0" i="0" u="none" strike="noStrike" kern="1200" cap="none" spc="0" baseline="0" dirty="0">
                  <a:solidFill>
                    <a:srgbClr val="000000"/>
                  </a:solidFill>
                  <a:uFillTx/>
                  <a:latin typeface="Calibri"/>
                  <a:ea typeface=""/>
                  <a:cs typeface=""/>
                </a:rPr>
                <a:t>First line – short-term mild to moderate potency corticosteroid applied OD or BD for up to max 2 weeks </a:t>
              </a:r>
            </a:p>
          </p:txBody>
        </p:sp>
        <p:sp>
          <p:nvSpPr>
            <p:cNvPr id="6" name="Freeform 5"/>
            <p:cNvSpPr/>
            <p:nvPr/>
          </p:nvSpPr>
          <p:spPr>
            <a:xfrm>
              <a:off x="457200" y="3720894"/>
              <a:ext cx="1683090" cy="2404414"/>
            </a:xfrm>
            <a:custGeom>
              <a:avLst/>
              <a:gdLst>
                <a:gd name="f0" fmla="val 10800000"/>
                <a:gd name="f1" fmla="val 5400000"/>
                <a:gd name="f2" fmla="val 180"/>
                <a:gd name="f3" fmla="val w"/>
                <a:gd name="f4" fmla="val h"/>
                <a:gd name="f5" fmla="val 0"/>
                <a:gd name="f6" fmla="val 2404417"/>
                <a:gd name="f7" fmla="val 1683092"/>
                <a:gd name="f8" fmla="val 2404416"/>
                <a:gd name="f9" fmla="val 1094010"/>
                <a:gd name="f10" fmla="val 1202209"/>
                <a:gd name="f11" fmla="val 1"/>
                <a:gd name="f12" fmla="val 589082"/>
                <a:gd name="f13" fmla="+- 0 0 -90"/>
                <a:gd name="f14" fmla="*/ f3 1 2404417"/>
                <a:gd name="f15" fmla="*/ f4 1 1683092"/>
                <a:gd name="f16" fmla="+- f7 0 f5"/>
                <a:gd name="f17" fmla="+- f6 0 f5"/>
                <a:gd name="f18" fmla="*/ f13 f0 1"/>
                <a:gd name="f19" fmla="*/ f17 1 2404417"/>
                <a:gd name="f20" fmla="*/ f16 1 1683092"/>
                <a:gd name="f21" fmla="*/ 0 f17 1"/>
                <a:gd name="f22" fmla="*/ 0 f16 1"/>
                <a:gd name="f23" fmla="*/ 1562871 f17 1"/>
                <a:gd name="f24" fmla="*/ 2404417 f17 1"/>
                <a:gd name="f25" fmla="*/ 841546 f16 1"/>
                <a:gd name="f26" fmla="*/ 1683092 f16 1"/>
                <a:gd name="f27" fmla="*/ 841546 f17 1"/>
                <a:gd name="f28" fmla="*/ f18 1 f2"/>
                <a:gd name="f29" fmla="*/ f21 1 2404417"/>
                <a:gd name="f30" fmla="*/ f22 1 1683092"/>
                <a:gd name="f31" fmla="*/ f23 1 2404417"/>
                <a:gd name="f32" fmla="*/ f24 1 2404417"/>
                <a:gd name="f33" fmla="*/ f25 1 1683092"/>
                <a:gd name="f34" fmla="*/ f26 1 1683092"/>
                <a:gd name="f35" fmla="*/ f27 1 2404417"/>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2404417" h="1683092">
                  <a:moveTo>
                    <a:pt x="f8" y="f5"/>
                  </a:moveTo>
                  <a:lnTo>
                    <a:pt x="f8" y="f9"/>
                  </a:lnTo>
                  <a:lnTo>
                    <a:pt x="f10" y="f7"/>
                  </a:lnTo>
                  <a:lnTo>
                    <a:pt x="f11" y="f9"/>
                  </a:lnTo>
                  <a:lnTo>
                    <a:pt x="f11" y="f5"/>
                  </a:lnTo>
                  <a:lnTo>
                    <a:pt x="f10" y="f12"/>
                  </a:lnTo>
                  <a:lnTo>
                    <a:pt x="f8" y="f5"/>
                  </a:lnTo>
                  <a:close/>
                </a:path>
              </a:pathLst>
            </a:custGeom>
            <a:gradFill>
              <a:gsLst>
                <a:gs pos="0">
                  <a:srgbClr val="A3C4FF"/>
                </a:gs>
                <a:gs pos="100000">
                  <a:srgbClr val="BFD5FF"/>
                </a:gs>
              </a:gsLst>
              <a:lin ang="16200000"/>
            </a:gradFill>
            <a:ln w="9528">
              <a:solidFill>
                <a:srgbClr val="4A7EBB"/>
              </a:solidFill>
              <a:prstDash val="solid"/>
            </a:ln>
            <a:effectLst>
              <a:outerShdw dist="19997" dir="5400000" algn="tl">
                <a:srgbClr val="000000">
                  <a:alpha val="38000"/>
                </a:srgbClr>
              </a:outerShdw>
            </a:effectLst>
          </p:spPr>
          <p:txBody>
            <a:bodyPr vert="horz" wrap="square" lIns="26032" tIns="867582" rIns="26032" bIns="867582" anchor="ctr" anchorCtr="1" compatLnSpc="1"/>
            <a:lstStyle/>
            <a:p>
              <a:pPr marL="0" marR="0" lvl="0" indent="0" algn="ctr" defTabSz="1822454" rtl="0" fontAlgn="auto" hangingPunct="1">
                <a:lnSpc>
                  <a:spcPct val="90000"/>
                </a:lnSpc>
                <a:spcBef>
                  <a:spcPts val="0"/>
                </a:spcBef>
                <a:spcAft>
                  <a:spcPts val="1700"/>
                </a:spcAft>
                <a:buNone/>
                <a:tabLst/>
                <a:defRPr sz="1800" b="0" i="0" u="none" strike="noStrike" kern="0" cap="none" spc="0" baseline="0">
                  <a:solidFill>
                    <a:srgbClr val="000000"/>
                  </a:solidFill>
                  <a:uFillTx/>
                </a:defRPr>
              </a:pPr>
              <a:r>
                <a:rPr lang="en-GB" sz="4100" b="0" i="0" u="none" strike="noStrike" kern="1200" cap="none" spc="0" baseline="0" dirty="0">
                  <a:solidFill>
                    <a:srgbClr val="000000"/>
                  </a:solidFill>
                  <a:uFillTx/>
                  <a:latin typeface="Calibri"/>
                  <a:ea typeface=""/>
                  <a:cs typeface=""/>
                </a:rPr>
                <a:t>2</a:t>
              </a:r>
              <a:r>
                <a:rPr lang="en-GB" sz="4100" b="0" i="0" u="none" strike="noStrike" kern="1200" cap="none" spc="0" baseline="30000" dirty="0">
                  <a:solidFill>
                    <a:srgbClr val="000000"/>
                  </a:solidFill>
                  <a:uFillTx/>
                  <a:latin typeface="Calibri"/>
                  <a:ea typeface=""/>
                  <a:cs typeface=""/>
                </a:rPr>
                <a:t>nd</a:t>
              </a:r>
              <a:r>
                <a:rPr lang="en-GB" sz="4100" b="0" i="0" u="none" strike="noStrike" kern="1200" cap="none" spc="0" baseline="0" dirty="0">
                  <a:solidFill>
                    <a:srgbClr val="000000"/>
                  </a:solidFill>
                  <a:uFillTx/>
                  <a:latin typeface="Calibri"/>
                  <a:ea typeface=""/>
                  <a:cs typeface=""/>
                </a:rPr>
                <a:t> Line</a:t>
              </a:r>
            </a:p>
          </p:txBody>
        </p:sp>
        <p:sp>
          <p:nvSpPr>
            <p:cNvPr id="7" name="Freeform 6"/>
            <p:cNvSpPr/>
            <p:nvPr/>
          </p:nvSpPr>
          <p:spPr>
            <a:xfrm>
              <a:off x="2140290" y="3720894"/>
              <a:ext cx="6546509" cy="1562874"/>
            </a:xfrm>
            <a:custGeom>
              <a:avLst/>
              <a:gdLst>
                <a:gd name="f0" fmla="val 10800000"/>
                <a:gd name="f1" fmla="val 5400000"/>
                <a:gd name="f2" fmla="val 180"/>
                <a:gd name="f3" fmla="val w"/>
                <a:gd name="f4" fmla="val h"/>
                <a:gd name="f5" fmla="val 0"/>
                <a:gd name="f6" fmla="val 1562871"/>
                <a:gd name="f7" fmla="val 6546507"/>
                <a:gd name="f8" fmla="val 1091109"/>
                <a:gd name="f9" fmla="val 5455398"/>
                <a:gd name="f10" fmla="val 6057998"/>
                <a:gd name="f11" fmla="val 1535029"/>
                <a:gd name="f12" fmla="val 6546505"/>
                <a:gd name="f13" fmla="val 1500685"/>
                <a:gd name="f14" fmla="val 2"/>
                <a:gd name="f15" fmla="val 488509"/>
                <a:gd name="f16" fmla="+- 0 0 -90"/>
                <a:gd name="f17" fmla="*/ f3 1 1562871"/>
                <a:gd name="f18" fmla="*/ f4 1 6546507"/>
                <a:gd name="f19" fmla="+- f7 0 f5"/>
                <a:gd name="f20" fmla="+- f6 0 f5"/>
                <a:gd name="f21" fmla="*/ f16 f0 1"/>
                <a:gd name="f22" fmla="*/ f20 1 1562871"/>
                <a:gd name="f23" fmla="*/ f19 1 6546507"/>
                <a:gd name="f24" fmla="*/ 260484 f20 1"/>
                <a:gd name="f25" fmla="*/ 0 f19 1"/>
                <a:gd name="f26" fmla="*/ 1302387 f20 1"/>
                <a:gd name="f27" fmla="*/ 1562871 f20 1"/>
                <a:gd name="f28" fmla="*/ 260484 f19 1"/>
                <a:gd name="f29" fmla="*/ 6546507 f19 1"/>
                <a:gd name="f30" fmla="*/ 0 f20 1"/>
                <a:gd name="f31" fmla="*/ f21 1 f2"/>
                <a:gd name="f32" fmla="*/ f24 1 1562871"/>
                <a:gd name="f33" fmla="*/ f25 1 6546507"/>
                <a:gd name="f34" fmla="*/ f26 1 1562871"/>
                <a:gd name="f35" fmla="*/ f27 1 1562871"/>
                <a:gd name="f36" fmla="*/ f28 1 6546507"/>
                <a:gd name="f37" fmla="*/ f29 1 6546507"/>
                <a:gd name="f38" fmla="*/ f30 1 1562871"/>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1562871" h="6546507">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9528">
              <a:solidFill>
                <a:srgbClr val="4A7EBB"/>
              </a:solidFill>
              <a:prstDash val="solid"/>
            </a:ln>
          </p:spPr>
          <p:txBody>
            <a:bodyPr vert="horz" wrap="square" lIns="206252" tIns="94704" rIns="94704" bIns="94713" anchor="ctr" anchorCtr="0" compatLnSpc="1"/>
            <a:lstStyle/>
            <a:p>
              <a:pPr marL="285750" marR="0" lvl="1" indent="-285750" algn="l" defTabSz="1289047" rtl="0" fontAlgn="auto" hangingPunct="1">
                <a:lnSpc>
                  <a:spcPct val="90000"/>
                </a:lnSpc>
                <a:spcBef>
                  <a:spcPts val="0"/>
                </a:spcBef>
                <a:spcAft>
                  <a:spcPts val="500"/>
                </a:spcAft>
                <a:buSzPct val="100000"/>
                <a:buChar char="•"/>
                <a:tabLst/>
                <a:defRPr sz="1800" b="0" i="0" u="none" strike="noStrike" kern="0" cap="none" spc="0" baseline="0">
                  <a:solidFill>
                    <a:srgbClr val="000000"/>
                  </a:solidFill>
                  <a:uFillTx/>
                </a:defRPr>
              </a:pPr>
              <a:r>
                <a:rPr lang="en-GB" sz="2900" b="0" i="0" u="none" strike="noStrike" kern="1200" cap="none" spc="0" baseline="0" dirty="0">
                  <a:solidFill>
                    <a:srgbClr val="000000"/>
                  </a:solidFill>
                  <a:uFillTx/>
                  <a:latin typeface="Calibri"/>
                  <a:ea typeface=""/>
                  <a:cs typeface=""/>
                </a:rPr>
                <a:t>Second line – calcineurin inhibitor applied BD for up to 4 weeks</a:t>
              </a:r>
            </a:p>
          </p:txBody>
        </p:sp>
      </p:grpSp>
    </p:spTree>
    <p:extLst>
      <p:ext uri="{BB962C8B-B14F-4D97-AF65-F5344CB8AC3E}">
        <p14:creationId xmlns:p14="http://schemas.microsoft.com/office/powerpoint/2010/main" val="3730912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chemeClr val="tx2"/>
                </a:solidFill>
              </a:rPr>
              <a:t>Guttate</a:t>
            </a:r>
            <a:r>
              <a:rPr lang="en-GB" dirty="0" smtClean="0">
                <a:solidFill>
                  <a:schemeClr val="tx2"/>
                </a:solidFill>
              </a:rPr>
              <a:t> psoriasis</a:t>
            </a:r>
            <a:endParaRPr lang="en-GB" dirty="0">
              <a:solidFill>
                <a:schemeClr val="tx2"/>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064"/>
          <a:stretch/>
        </p:blipFill>
        <p:spPr bwMode="auto">
          <a:xfrm>
            <a:off x="797395" y="1566725"/>
            <a:ext cx="7519021" cy="481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905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863588" y="332656"/>
            <a:ext cx="7416824" cy="1143000"/>
          </a:xfrm>
        </p:spPr>
        <p:txBody>
          <a:bodyPr/>
          <a:lstStyle/>
          <a:p>
            <a:r>
              <a:rPr lang="en-GB" dirty="0" smtClean="0">
                <a:solidFill>
                  <a:schemeClr val="tx2"/>
                </a:solidFill>
              </a:rPr>
              <a:t>Guttate</a:t>
            </a:r>
          </a:p>
        </p:txBody>
      </p:sp>
      <p:sp>
        <p:nvSpPr>
          <p:cNvPr id="5" name="Content Placeholder 4"/>
          <p:cNvSpPr>
            <a:spLocks noGrp="1"/>
          </p:cNvSpPr>
          <p:nvPr>
            <p:ph idx="1"/>
          </p:nvPr>
        </p:nvSpPr>
        <p:spPr>
          <a:xfrm>
            <a:off x="354596" y="1412776"/>
            <a:ext cx="7416824" cy="4525963"/>
          </a:xfrm>
        </p:spPr>
        <p:txBody>
          <a:bodyPr>
            <a:noAutofit/>
          </a:bodyPr>
          <a:lstStyle/>
          <a:p>
            <a:pPr>
              <a:lnSpc>
                <a:spcPct val="110000"/>
              </a:lnSpc>
            </a:pPr>
            <a:r>
              <a:rPr lang="en-GB" sz="2800" dirty="0" smtClean="0">
                <a:solidFill>
                  <a:schemeClr val="tx2"/>
                </a:solidFill>
              </a:rPr>
              <a:t>Multiple small ‘tear drop’ scaly lesions </a:t>
            </a:r>
          </a:p>
          <a:p>
            <a:pPr>
              <a:lnSpc>
                <a:spcPct val="110000"/>
              </a:lnSpc>
            </a:pPr>
            <a:r>
              <a:rPr lang="en-GB" sz="2800" dirty="0" smtClean="0">
                <a:solidFill>
                  <a:schemeClr val="tx2"/>
                </a:solidFill>
              </a:rPr>
              <a:t>Can affect most of the body</a:t>
            </a:r>
          </a:p>
          <a:p>
            <a:pPr>
              <a:lnSpc>
                <a:spcPct val="110000"/>
              </a:lnSpc>
            </a:pPr>
            <a:r>
              <a:rPr lang="en-GB" sz="2800" dirty="0" smtClean="0">
                <a:solidFill>
                  <a:schemeClr val="tx2"/>
                </a:solidFill>
              </a:rPr>
              <a:t>Comes on quickly</a:t>
            </a:r>
          </a:p>
          <a:p>
            <a:pPr>
              <a:lnSpc>
                <a:spcPct val="110000"/>
              </a:lnSpc>
            </a:pPr>
            <a:r>
              <a:rPr lang="en-GB" sz="2800" dirty="0" smtClean="0">
                <a:solidFill>
                  <a:schemeClr val="tx2"/>
                </a:solidFill>
              </a:rPr>
              <a:t>May follow 7 – 10 days after an URTI</a:t>
            </a:r>
          </a:p>
          <a:p>
            <a:pPr>
              <a:lnSpc>
                <a:spcPct val="110000"/>
              </a:lnSpc>
            </a:pPr>
            <a:r>
              <a:rPr lang="en-GB" sz="2800" dirty="0" smtClean="0">
                <a:solidFill>
                  <a:schemeClr val="tx2"/>
                </a:solidFill>
              </a:rPr>
              <a:t>Tends to affect children &amp; young adults</a:t>
            </a:r>
          </a:p>
          <a:p>
            <a:pPr>
              <a:lnSpc>
                <a:spcPct val="110000"/>
              </a:lnSpc>
            </a:pPr>
            <a:r>
              <a:rPr lang="en-GB" sz="2800" dirty="0" smtClean="0">
                <a:solidFill>
                  <a:schemeClr val="tx2"/>
                </a:solidFill>
              </a:rPr>
              <a:t>Can spontaneously clear within 2-3 months</a:t>
            </a:r>
          </a:p>
          <a:p>
            <a:pPr>
              <a:lnSpc>
                <a:spcPct val="110000"/>
              </a:lnSpc>
            </a:pPr>
            <a:r>
              <a:rPr lang="en-GB" sz="2800" dirty="0" smtClean="0">
                <a:solidFill>
                  <a:schemeClr val="tx2"/>
                </a:solidFill>
              </a:rPr>
              <a:t>May progress into chronic plaque psoriasis</a:t>
            </a:r>
          </a:p>
          <a:p>
            <a:pPr marL="0" indent="0">
              <a:buNone/>
            </a:pPr>
            <a:r>
              <a:rPr lang="en-GB" sz="2800" dirty="0" smtClean="0">
                <a:solidFill>
                  <a:schemeClr val="tx2"/>
                </a:solidFill>
              </a:rPr>
              <a:t>Differential Diagnosis: </a:t>
            </a:r>
          </a:p>
          <a:p>
            <a:pPr marL="0" indent="0">
              <a:buNone/>
            </a:pPr>
            <a:r>
              <a:rPr lang="en-GB" sz="2800" dirty="0" smtClean="0">
                <a:solidFill>
                  <a:schemeClr val="tx2"/>
                </a:solidFill>
              </a:rPr>
              <a:t>Pityriasis rosea, viral exanthems, drug eruptions</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963"/>
          <a:stretch/>
        </p:blipFill>
        <p:spPr bwMode="auto">
          <a:xfrm>
            <a:off x="6588224" y="342353"/>
            <a:ext cx="2167430" cy="134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10059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323528" y="274638"/>
            <a:ext cx="7992888" cy="1143000"/>
          </a:xfrm>
        </p:spPr>
        <p:txBody>
          <a:bodyPr/>
          <a:lstStyle/>
          <a:p>
            <a:pPr eaLnBrk="1" hangingPunct="1"/>
            <a:r>
              <a:rPr lang="en-GB" dirty="0" smtClean="0">
                <a:solidFill>
                  <a:schemeClr val="tx2"/>
                </a:solidFill>
              </a:rPr>
              <a:t>Treatment</a:t>
            </a:r>
          </a:p>
        </p:txBody>
      </p:sp>
      <p:sp>
        <p:nvSpPr>
          <p:cNvPr id="5" name="Content Placeholder 4"/>
          <p:cNvSpPr>
            <a:spLocks noGrp="1"/>
          </p:cNvSpPr>
          <p:nvPr>
            <p:ph idx="1"/>
          </p:nvPr>
        </p:nvSpPr>
        <p:spPr>
          <a:xfrm>
            <a:off x="539552" y="2132856"/>
            <a:ext cx="7416824" cy="4525963"/>
          </a:xfrm>
        </p:spPr>
        <p:txBody>
          <a:bodyPr>
            <a:normAutofit/>
          </a:bodyPr>
          <a:lstStyle/>
          <a:p>
            <a:r>
              <a:rPr lang="en-GB" dirty="0" smtClean="0">
                <a:solidFill>
                  <a:schemeClr val="tx2"/>
                </a:solidFill>
              </a:rPr>
              <a:t>Treat with emollients first</a:t>
            </a:r>
          </a:p>
          <a:p>
            <a:r>
              <a:rPr lang="en-GB" dirty="0" smtClean="0">
                <a:solidFill>
                  <a:schemeClr val="tx2"/>
                </a:solidFill>
              </a:rPr>
              <a:t>Also tar preparations, </a:t>
            </a:r>
            <a:r>
              <a:rPr lang="en-GB" dirty="0">
                <a:solidFill>
                  <a:schemeClr val="tx2"/>
                </a:solidFill>
              </a:rPr>
              <a:t>Vitamin D/Vitamin D </a:t>
            </a:r>
            <a:r>
              <a:rPr lang="en-GB" dirty="0" smtClean="0">
                <a:solidFill>
                  <a:schemeClr val="tx2"/>
                </a:solidFill>
              </a:rPr>
              <a:t>analogues</a:t>
            </a:r>
          </a:p>
          <a:p>
            <a:r>
              <a:rPr lang="en-GB" dirty="0" smtClean="0">
                <a:solidFill>
                  <a:schemeClr val="tx2"/>
                </a:solidFill>
              </a:rPr>
              <a:t>Refer for narrow band UVB if unresponsive</a:t>
            </a:r>
          </a:p>
          <a:p>
            <a:endParaRPr lang="en-GB" dirty="0" smtClean="0">
              <a:solidFill>
                <a:schemeClr val="tx2"/>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819"/>
          <a:stretch/>
        </p:blipFill>
        <p:spPr bwMode="auto">
          <a:xfrm>
            <a:off x="6228184" y="877448"/>
            <a:ext cx="2163763" cy="137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66664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8"/>
          <p:cNvSpPr>
            <a:spLocks noGrp="1"/>
          </p:cNvSpPr>
          <p:nvPr>
            <p:ph type="title"/>
          </p:nvPr>
        </p:nvSpPr>
        <p:spPr/>
        <p:txBody>
          <a:bodyPr/>
          <a:lstStyle/>
          <a:p>
            <a:r>
              <a:rPr lang="en-GB" dirty="0" smtClean="0">
                <a:solidFill>
                  <a:schemeClr val="tx2"/>
                </a:solidFill>
              </a:rPr>
              <a:t>Palmoplantar pustulosis</a:t>
            </a:r>
          </a:p>
        </p:txBody>
      </p:sp>
      <p:sp>
        <p:nvSpPr>
          <p:cNvPr id="18435" name="Content Placeholder 9"/>
          <p:cNvSpPr>
            <a:spLocks noGrp="1"/>
          </p:cNvSpPr>
          <p:nvPr>
            <p:ph sz="half" idx="1"/>
          </p:nvPr>
        </p:nvSpPr>
        <p:spPr>
          <a:xfrm>
            <a:off x="457200" y="1268760"/>
            <a:ext cx="4038600" cy="5258164"/>
          </a:xfrm>
        </p:spPr>
        <p:txBody>
          <a:bodyPr>
            <a:normAutofit fontScale="92500" lnSpcReduction="20000"/>
          </a:bodyPr>
          <a:lstStyle/>
          <a:p>
            <a:r>
              <a:rPr lang="en-GB" dirty="0" smtClean="0">
                <a:solidFill>
                  <a:schemeClr val="tx2"/>
                </a:solidFill>
              </a:rPr>
              <a:t>Mainly older 50+ patients</a:t>
            </a:r>
          </a:p>
          <a:p>
            <a:r>
              <a:rPr lang="en-GB" dirty="0" smtClean="0">
                <a:solidFill>
                  <a:schemeClr val="tx2"/>
                </a:solidFill>
              </a:rPr>
              <a:t>Females&gt;males</a:t>
            </a:r>
          </a:p>
          <a:p>
            <a:r>
              <a:rPr lang="en-GB" dirty="0" smtClean="0">
                <a:solidFill>
                  <a:schemeClr val="tx2"/>
                </a:solidFill>
              </a:rPr>
              <a:t>Strong link with smoking</a:t>
            </a:r>
          </a:p>
          <a:p>
            <a:r>
              <a:rPr lang="en-GB" dirty="0" smtClean="0">
                <a:solidFill>
                  <a:schemeClr val="tx2"/>
                </a:solidFill>
              </a:rPr>
              <a:t>25% linked with chronic plaque psoriasis</a:t>
            </a:r>
          </a:p>
          <a:p>
            <a:r>
              <a:rPr lang="en-GB" dirty="0" smtClean="0">
                <a:solidFill>
                  <a:schemeClr val="tx2"/>
                </a:solidFill>
              </a:rPr>
              <a:t>Palms/feet (heel and instep)</a:t>
            </a:r>
          </a:p>
          <a:p>
            <a:r>
              <a:rPr lang="en-GB" dirty="0" smtClean="0">
                <a:solidFill>
                  <a:schemeClr val="tx2"/>
                </a:solidFill>
              </a:rPr>
              <a:t>Erythematous plaques with yellow/brown pustules</a:t>
            </a:r>
          </a:p>
          <a:p>
            <a:r>
              <a:rPr lang="en-GB" dirty="0" smtClean="0">
                <a:solidFill>
                  <a:schemeClr val="tx2"/>
                </a:solidFill>
              </a:rPr>
              <a:t>Treatment:</a:t>
            </a:r>
          </a:p>
          <a:p>
            <a:pPr lvl="1"/>
            <a:r>
              <a:rPr lang="en-GB" dirty="0" smtClean="0">
                <a:solidFill>
                  <a:schemeClr val="tx2"/>
                </a:solidFill>
              </a:rPr>
              <a:t>potent steroids</a:t>
            </a:r>
          </a:p>
          <a:p>
            <a:pPr lvl="1"/>
            <a:r>
              <a:rPr lang="en-GB" dirty="0" smtClean="0">
                <a:solidFill>
                  <a:schemeClr val="tx2"/>
                </a:solidFill>
              </a:rPr>
              <a:t>light therapy</a:t>
            </a:r>
          </a:p>
          <a:p>
            <a:pPr lvl="1"/>
            <a:r>
              <a:rPr lang="en-GB" dirty="0" smtClean="0">
                <a:solidFill>
                  <a:schemeClr val="tx2"/>
                </a:solidFill>
              </a:rPr>
              <a:t>Systemic therapy</a:t>
            </a:r>
          </a:p>
          <a:p>
            <a:endParaRPr lang="en-GB" dirty="0" smtClean="0">
              <a:solidFill>
                <a:schemeClr val="tx2"/>
              </a:solidFill>
            </a:endParaRPr>
          </a:p>
        </p:txBody>
      </p:sp>
      <p:pic>
        <p:nvPicPr>
          <p:cNvPr id="1024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67" b="6675"/>
          <a:stretch/>
        </p:blipFill>
        <p:spPr bwMode="auto">
          <a:xfrm>
            <a:off x="4701383" y="2115106"/>
            <a:ext cx="2714299" cy="193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334"/>
          <a:stretch/>
        </p:blipFill>
        <p:spPr bwMode="auto">
          <a:xfrm>
            <a:off x="4701383" y="4047187"/>
            <a:ext cx="3883904" cy="24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6438"/>
          <a:stretch/>
        </p:blipFill>
        <p:spPr bwMode="auto">
          <a:xfrm>
            <a:off x="7243416" y="2115106"/>
            <a:ext cx="1341871" cy="193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09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 r="75" b="9048"/>
          <a:stretch/>
        </p:blipFill>
        <p:spPr bwMode="auto">
          <a:xfrm>
            <a:off x="251520" y="2060847"/>
            <a:ext cx="4032448" cy="293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GB" dirty="0" smtClean="0">
                <a:solidFill>
                  <a:schemeClr val="tx2"/>
                </a:solidFill>
              </a:rPr>
              <a:t>Nail psoriasis</a:t>
            </a:r>
            <a:endParaRPr lang="en-GB" dirty="0">
              <a:solidFill>
                <a:schemeClr val="tx2"/>
              </a:solidFill>
            </a:endParaRPr>
          </a:p>
        </p:txBody>
      </p:sp>
      <p:sp>
        <p:nvSpPr>
          <p:cNvPr id="6" name="Content Placeholder 5"/>
          <p:cNvSpPr>
            <a:spLocks noGrp="1"/>
          </p:cNvSpPr>
          <p:nvPr>
            <p:ph sz="half" idx="4294967295"/>
          </p:nvPr>
        </p:nvSpPr>
        <p:spPr>
          <a:xfrm>
            <a:off x="4499992" y="1557338"/>
            <a:ext cx="4392488" cy="5040014"/>
          </a:xfrm>
        </p:spPr>
        <p:txBody>
          <a:bodyPr>
            <a:normAutofit fontScale="77500" lnSpcReduction="20000"/>
          </a:bodyPr>
          <a:lstStyle/>
          <a:p>
            <a:r>
              <a:rPr lang="en-GB" dirty="0" smtClean="0">
                <a:solidFill>
                  <a:schemeClr val="tx2"/>
                </a:solidFill>
              </a:rPr>
              <a:t>Mainly occurs in patients who also have psoriasis of the skin</a:t>
            </a:r>
          </a:p>
          <a:p>
            <a:r>
              <a:rPr lang="en-GB" dirty="0" smtClean="0">
                <a:solidFill>
                  <a:schemeClr val="tx2"/>
                </a:solidFill>
              </a:rPr>
              <a:t>Less than 5% of patients have solely psoriasis of the nails</a:t>
            </a:r>
          </a:p>
          <a:p>
            <a:r>
              <a:rPr lang="en-GB" dirty="0" smtClean="0">
                <a:solidFill>
                  <a:schemeClr val="tx2"/>
                </a:solidFill>
              </a:rPr>
              <a:t>Pitting, onycholysis, subungual hyperkeratosis, oil drop or salmon patch</a:t>
            </a:r>
          </a:p>
          <a:p>
            <a:pPr marL="0" indent="0">
              <a:buNone/>
            </a:pPr>
            <a:r>
              <a:rPr lang="en-GB" dirty="0" smtClean="0">
                <a:solidFill>
                  <a:schemeClr val="tx2"/>
                </a:solidFill>
              </a:rPr>
              <a:t>     </a:t>
            </a:r>
            <a:r>
              <a:rPr lang="en-GB" b="1" dirty="0" smtClean="0">
                <a:solidFill>
                  <a:schemeClr val="tx2"/>
                </a:solidFill>
              </a:rPr>
              <a:t>Treatment:</a:t>
            </a:r>
          </a:p>
          <a:p>
            <a:r>
              <a:rPr lang="en-GB" dirty="0" smtClean="0">
                <a:solidFill>
                  <a:schemeClr val="tx2"/>
                </a:solidFill>
              </a:rPr>
              <a:t>Mycology if diagnostic uncertainty</a:t>
            </a:r>
          </a:p>
          <a:p>
            <a:r>
              <a:rPr lang="en-GB" dirty="0" smtClean="0">
                <a:solidFill>
                  <a:schemeClr val="tx2"/>
                </a:solidFill>
              </a:rPr>
              <a:t>Treatment is difficult</a:t>
            </a:r>
          </a:p>
          <a:p>
            <a:r>
              <a:rPr lang="en-GB" dirty="0" smtClean="0">
                <a:solidFill>
                  <a:schemeClr val="tx2"/>
                </a:solidFill>
              </a:rPr>
              <a:t>Keep nails short</a:t>
            </a:r>
          </a:p>
          <a:p>
            <a:r>
              <a:rPr lang="en-GB" dirty="0" smtClean="0">
                <a:solidFill>
                  <a:schemeClr val="tx2"/>
                </a:solidFill>
              </a:rPr>
              <a:t>Vitamin D and steroids can be used for a trial of 3 months</a:t>
            </a:r>
            <a:endParaRPr lang="en-GB" dirty="0">
              <a:solidFill>
                <a:schemeClr val="tx2"/>
              </a:solidFill>
            </a:endParaRPr>
          </a:p>
        </p:txBody>
      </p:sp>
    </p:spTree>
    <p:extLst>
      <p:ext uri="{BB962C8B-B14F-4D97-AF65-F5344CB8AC3E}">
        <p14:creationId xmlns:p14="http://schemas.microsoft.com/office/powerpoint/2010/main" val="1102573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normAutofit/>
          </a:bodyPr>
          <a:lstStyle/>
          <a:p>
            <a:r>
              <a:rPr lang="en-GB" dirty="0" smtClean="0">
                <a:solidFill>
                  <a:schemeClr val="tx2"/>
                </a:solidFill>
              </a:rPr>
              <a:t>Generalised </a:t>
            </a:r>
            <a:r>
              <a:rPr lang="en-GB" dirty="0" err="1" smtClean="0">
                <a:solidFill>
                  <a:schemeClr val="tx2"/>
                </a:solidFill>
              </a:rPr>
              <a:t>pustular</a:t>
            </a:r>
            <a:endParaRPr lang="en-GB" dirty="0" smtClean="0">
              <a:solidFill>
                <a:schemeClr val="tx2"/>
              </a:solidFill>
            </a:endParaRPr>
          </a:p>
        </p:txBody>
      </p:sp>
      <p:sp>
        <p:nvSpPr>
          <p:cNvPr id="5" name="Content Placeholder 4"/>
          <p:cNvSpPr>
            <a:spLocks noGrp="1"/>
          </p:cNvSpPr>
          <p:nvPr>
            <p:ph sz="half" idx="4294967295"/>
          </p:nvPr>
        </p:nvSpPr>
        <p:spPr>
          <a:xfrm>
            <a:off x="611560" y="1412776"/>
            <a:ext cx="3960440" cy="4968552"/>
          </a:xfrm>
        </p:spPr>
        <p:txBody>
          <a:bodyPr>
            <a:normAutofit fontScale="40000" lnSpcReduction="20000"/>
          </a:bodyPr>
          <a:lstStyle/>
          <a:p>
            <a:pPr>
              <a:lnSpc>
                <a:spcPct val="120000"/>
              </a:lnSpc>
            </a:pPr>
            <a:r>
              <a:rPr lang="en-GB" sz="6200" dirty="0" smtClean="0">
                <a:solidFill>
                  <a:schemeClr val="tx2"/>
                </a:solidFill>
              </a:rPr>
              <a:t>Rare</a:t>
            </a:r>
          </a:p>
          <a:p>
            <a:pPr>
              <a:lnSpc>
                <a:spcPct val="120000"/>
              </a:lnSpc>
            </a:pPr>
            <a:r>
              <a:rPr lang="en-GB" sz="6200" dirty="0" smtClean="0">
                <a:solidFill>
                  <a:schemeClr val="tx2"/>
                </a:solidFill>
              </a:rPr>
              <a:t>Widespread pustules on a background of red, tender skin</a:t>
            </a:r>
          </a:p>
          <a:p>
            <a:pPr>
              <a:lnSpc>
                <a:spcPct val="120000"/>
              </a:lnSpc>
            </a:pPr>
            <a:r>
              <a:rPr lang="en-GB" sz="6200" dirty="0" smtClean="0">
                <a:solidFill>
                  <a:schemeClr val="tx2"/>
                </a:solidFill>
              </a:rPr>
              <a:t>Systemic upset with sore skin, fever malaise</a:t>
            </a:r>
          </a:p>
          <a:p>
            <a:pPr>
              <a:lnSpc>
                <a:spcPct val="120000"/>
              </a:lnSpc>
            </a:pPr>
            <a:r>
              <a:rPr lang="en-GB" sz="6200" dirty="0" smtClean="0">
                <a:solidFill>
                  <a:schemeClr val="tx2"/>
                </a:solidFill>
              </a:rPr>
              <a:t>Can be drug induced, i.e. sudden withdrawal of </a:t>
            </a:r>
            <a:r>
              <a:rPr lang="en-GB" sz="6200" dirty="0">
                <a:solidFill>
                  <a:schemeClr val="tx2"/>
                </a:solidFill>
              </a:rPr>
              <a:t>topical </a:t>
            </a:r>
            <a:r>
              <a:rPr lang="en-GB" sz="6200" dirty="0" smtClean="0">
                <a:solidFill>
                  <a:schemeClr val="tx2"/>
                </a:solidFill>
              </a:rPr>
              <a:t>or</a:t>
            </a:r>
            <a:r>
              <a:rPr lang="en-GB" sz="6200" dirty="0">
                <a:solidFill>
                  <a:schemeClr val="tx2"/>
                </a:solidFill>
              </a:rPr>
              <a:t> </a:t>
            </a:r>
            <a:r>
              <a:rPr lang="en-GB" sz="6200" dirty="0" smtClean="0">
                <a:solidFill>
                  <a:schemeClr val="tx2"/>
                </a:solidFill>
              </a:rPr>
              <a:t>systemic corticosteroids, lithium or salicylates</a:t>
            </a:r>
            <a:endParaRPr lang="en-GB" sz="6200" dirty="0">
              <a:solidFill>
                <a:schemeClr val="tx2"/>
              </a:solidFill>
            </a:endParaRPr>
          </a:p>
          <a:p>
            <a:pPr>
              <a:lnSpc>
                <a:spcPct val="120000"/>
              </a:lnSpc>
            </a:pPr>
            <a:r>
              <a:rPr lang="en-GB" sz="6200" dirty="0" smtClean="0">
                <a:solidFill>
                  <a:schemeClr val="tx2"/>
                </a:solidFill>
              </a:rPr>
              <a:t>Need admitting</a:t>
            </a:r>
          </a:p>
          <a:p>
            <a:pPr>
              <a:lnSpc>
                <a:spcPct val="120000"/>
              </a:lnSpc>
            </a:pPr>
            <a:endParaRPr lang="en-GB" sz="6200" dirty="0" smtClean="0">
              <a:solidFill>
                <a:schemeClr val="tx2"/>
              </a:solidFill>
            </a:endParaRPr>
          </a:p>
          <a:p>
            <a:pPr>
              <a:lnSpc>
                <a:spcPct val="120000"/>
              </a:lnSpc>
              <a:buNone/>
            </a:pPr>
            <a:endParaRPr lang="en-GB" sz="6200" dirty="0" smtClean="0">
              <a:solidFill>
                <a:schemeClr val="tx2"/>
              </a:solidFill>
            </a:endParaRPr>
          </a:p>
          <a:p>
            <a:pPr>
              <a:buNone/>
            </a:pPr>
            <a:endParaRPr lang="en-GB" sz="5500" dirty="0" smtClean="0">
              <a:solidFill>
                <a:schemeClr val="tx2"/>
              </a:solidFill>
            </a:endParaRPr>
          </a:p>
          <a:p>
            <a:endParaRPr lang="en-GB" dirty="0" smtClean="0">
              <a:solidFill>
                <a:schemeClr val="tx2"/>
              </a:solidFill>
            </a:endParaRPr>
          </a:p>
          <a:p>
            <a:endParaRPr lang="en-GB" dirty="0" smtClean="0">
              <a:solidFill>
                <a:schemeClr val="tx2"/>
              </a:solidFill>
            </a:endParaRPr>
          </a:p>
          <a:p>
            <a:endParaRPr lang="en-GB" dirty="0" smtClean="0">
              <a:solidFill>
                <a:schemeClr val="tx2"/>
              </a:solidFill>
            </a:endParaRPr>
          </a:p>
          <a:p>
            <a:endParaRPr lang="en-GB" dirty="0" smtClean="0">
              <a:solidFill>
                <a:schemeClr val="tx2"/>
              </a:solidFill>
            </a:endParaRPr>
          </a:p>
          <a:p>
            <a:endParaRPr lang="en-GB" dirty="0">
              <a:solidFill>
                <a:schemeClr val="tx2"/>
              </a:solidFill>
            </a:endParaRPr>
          </a:p>
        </p:txBody>
      </p:sp>
      <p:pic>
        <p:nvPicPr>
          <p:cNvPr id="6" name="Picture 9" descr="Psoriasis_pustulosa_generalisata"/>
          <p:cNvPicPr>
            <a:picLocks noChangeAspect="1" noChangeArrowheads="1"/>
          </p:cNvPicPr>
          <p:nvPr/>
        </p:nvPicPr>
        <p:blipFill>
          <a:blip r:embed="rId3" cstate="print"/>
          <a:srcRect/>
          <a:stretch>
            <a:fillRect/>
          </a:stretch>
        </p:blipFill>
        <p:spPr bwMode="auto">
          <a:xfrm>
            <a:off x="5146550" y="1770225"/>
            <a:ext cx="3223406" cy="3602478"/>
          </a:xfrm>
          <a:prstGeom prst="rect">
            <a:avLst/>
          </a:prstGeom>
          <a:noFill/>
          <a:ln w="28575">
            <a:noFill/>
            <a:miter lim="800000"/>
            <a:headEnd/>
            <a:tailEnd/>
          </a:ln>
        </p:spPr>
      </p:pic>
    </p:spTree>
    <p:extLst>
      <p:ext uri="{BB962C8B-B14F-4D97-AF65-F5344CB8AC3E}">
        <p14:creationId xmlns:p14="http://schemas.microsoft.com/office/powerpoint/2010/main" val="33023073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863588" y="274638"/>
            <a:ext cx="7416824" cy="1143000"/>
          </a:xfrm>
        </p:spPr>
        <p:txBody>
          <a:bodyPr/>
          <a:lstStyle/>
          <a:p>
            <a:r>
              <a:rPr lang="en-US" kern="0" dirty="0" smtClean="0">
                <a:solidFill>
                  <a:schemeClr val="tx2"/>
                </a:solidFill>
                <a:cs typeface="ＭＳ Ｐゴシック"/>
              </a:rPr>
              <a:t>Erythrodermic</a:t>
            </a:r>
            <a:endParaRPr lang="en-GB" dirty="0" smtClean="0">
              <a:solidFill>
                <a:schemeClr val="tx2"/>
              </a:solidFill>
            </a:endParaRPr>
          </a:p>
        </p:txBody>
      </p:sp>
      <p:pic>
        <p:nvPicPr>
          <p:cNvPr id="25603" name="Picture 6" descr="psoriasis erythrodermic"/>
          <p:cNvPicPr>
            <a:picLocks noGrp="1" noChangeAspect="1" noChangeArrowheads="1"/>
          </p:cNvPicPr>
          <p:nvPr>
            <p:ph sz="half" idx="1"/>
          </p:nvPr>
        </p:nvPicPr>
        <p:blipFill>
          <a:blip r:embed="rId3" cstate="print"/>
          <a:stretch>
            <a:fillRect/>
          </a:stretch>
        </p:blipFill>
        <p:spPr>
          <a:xfrm>
            <a:off x="755575" y="1488031"/>
            <a:ext cx="3338097" cy="3381129"/>
          </a:xfrm>
          <a:noFill/>
        </p:spPr>
      </p:pic>
      <p:sp>
        <p:nvSpPr>
          <p:cNvPr id="4" name="Content Placeholder 3"/>
          <p:cNvSpPr>
            <a:spLocks noGrp="1"/>
          </p:cNvSpPr>
          <p:nvPr>
            <p:ph sz="half" idx="4294967295"/>
          </p:nvPr>
        </p:nvSpPr>
        <p:spPr>
          <a:xfrm>
            <a:off x="4788024" y="1916832"/>
            <a:ext cx="4038600" cy="4525963"/>
          </a:xfrm>
          <a:prstGeom prst="rect">
            <a:avLst/>
          </a:prstGeom>
        </p:spPr>
        <p:txBody>
          <a:bodyPr>
            <a:normAutofit/>
          </a:bodyPr>
          <a:lstStyle/>
          <a:p>
            <a:pPr>
              <a:lnSpc>
                <a:spcPct val="90000"/>
              </a:lnSpc>
              <a:spcBef>
                <a:spcPct val="50000"/>
              </a:spcBef>
              <a:buSzPct val="100000"/>
              <a:defRPr/>
            </a:pPr>
            <a:r>
              <a:rPr lang="en-GB" sz="2400" kern="0" dirty="0" smtClean="0">
                <a:solidFill>
                  <a:schemeClr val="tx2"/>
                </a:solidFill>
                <a:cs typeface="ＭＳ Ｐゴシック"/>
              </a:rPr>
              <a:t>Lesions are replaced by erythema and scaling </a:t>
            </a:r>
          </a:p>
          <a:p>
            <a:pPr>
              <a:lnSpc>
                <a:spcPct val="90000"/>
              </a:lnSpc>
              <a:spcBef>
                <a:spcPct val="50000"/>
              </a:spcBef>
              <a:buSzPct val="100000"/>
              <a:defRPr/>
            </a:pPr>
            <a:r>
              <a:rPr lang="en-GB" sz="2400" kern="0" dirty="0" smtClean="0">
                <a:solidFill>
                  <a:schemeClr val="tx2"/>
                </a:solidFill>
                <a:cs typeface="ＭＳ Ｐゴシック"/>
              </a:rPr>
              <a:t>Affects more than 90% of body surface</a:t>
            </a:r>
          </a:p>
          <a:p>
            <a:pPr>
              <a:lnSpc>
                <a:spcPct val="90000"/>
              </a:lnSpc>
              <a:spcBef>
                <a:spcPct val="50000"/>
              </a:spcBef>
              <a:buSzPct val="100000"/>
              <a:defRPr/>
            </a:pPr>
            <a:r>
              <a:rPr lang="en-GB" sz="2400" kern="0" dirty="0" smtClean="0">
                <a:solidFill>
                  <a:schemeClr val="tx2"/>
                </a:solidFill>
                <a:cs typeface="ＭＳ Ｐゴシック"/>
              </a:rPr>
              <a:t>Disrupts the skin’s function </a:t>
            </a:r>
            <a:endParaRPr lang="en-GB" sz="2400" kern="0" dirty="0">
              <a:solidFill>
                <a:schemeClr val="tx2"/>
              </a:solidFill>
              <a:cs typeface="ＭＳ Ｐゴシック"/>
            </a:endParaRPr>
          </a:p>
          <a:p>
            <a:pPr>
              <a:lnSpc>
                <a:spcPct val="90000"/>
              </a:lnSpc>
              <a:spcBef>
                <a:spcPct val="50000"/>
              </a:spcBef>
              <a:buSzPct val="100000"/>
              <a:defRPr/>
            </a:pPr>
            <a:r>
              <a:rPr lang="en-GB" sz="2400" kern="0" dirty="0">
                <a:solidFill>
                  <a:schemeClr val="tx2"/>
                </a:solidFill>
                <a:cs typeface="ＭＳ Ｐゴシック"/>
              </a:rPr>
              <a:t>P</a:t>
            </a:r>
            <a:r>
              <a:rPr lang="en-GB" sz="2400" kern="0" dirty="0" smtClean="0">
                <a:solidFill>
                  <a:schemeClr val="tx2"/>
                </a:solidFill>
                <a:cs typeface="ＭＳ Ｐゴシック"/>
              </a:rPr>
              <a:t>roblems with temperature regulation, dehydration, kidney and heart failure can develop</a:t>
            </a:r>
            <a:r>
              <a:rPr lang="it-IT" sz="2400" kern="0" dirty="0" smtClean="0">
                <a:solidFill>
                  <a:schemeClr val="tx2"/>
                </a:solidFill>
                <a:cs typeface="ＭＳ Ｐゴシック"/>
              </a:rPr>
              <a:t> </a:t>
            </a:r>
          </a:p>
          <a:p>
            <a:r>
              <a:rPr lang="en-GB" sz="2400" dirty="0" smtClean="0">
                <a:solidFill>
                  <a:schemeClr val="tx2"/>
                </a:solidFill>
              </a:rPr>
              <a:t>Medical emergency and may need admission</a:t>
            </a:r>
            <a:endParaRPr lang="en-GB" sz="2400" dirty="0">
              <a:solidFill>
                <a:schemeClr val="tx2"/>
              </a:solidFill>
            </a:endParaRPr>
          </a:p>
        </p:txBody>
      </p:sp>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776"/>
          <a:stretch/>
        </p:blipFill>
        <p:spPr bwMode="auto">
          <a:xfrm>
            <a:off x="755576" y="4077072"/>
            <a:ext cx="3336534" cy="216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99644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smtClean="0">
                <a:solidFill>
                  <a:schemeClr val="tx2"/>
                </a:solidFill>
              </a:rPr>
              <a:t>Referral (NICE)</a:t>
            </a:r>
            <a:endParaRPr lang="en-GB" dirty="0">
              <a:solidFill>
                <a:schemeClr val="tx2"/>
              </a:solidFill>
            </a:endParaRPr>
          </a:p>
        </p:txBody>
      </p:sp>
      <p:sp>
        <p:nvSpPr>
          <p:cNvPr id="3" name="Content Placeholder 2"/>
          <p:cNvSpPr txBox="1">
            <a:spLocks noGrp="1"/>
          </p:cNvSpPr>
          <p:nvPr>
            <p:ph idx="1"/>
          </p:nvPr>
        </p:nvSpPr>
        <p:spPr>
          <a:xfrm>
            <a:off x="457200" y="1196752"/>
            <a:ext cx="8229600" cy="5472608"/>
          </a:xfrm>
        </p:spPr>
        <p:txBody>
          <a:bodyPr>
            <a:noAutofit/>
          </a:bodyPr>
          <a:lstStyle/>
          <a:p>
            <a:pPr lvl="0"/>
            <a:r>
              <a:rPr lang="en-GB" sz="2800" dirty="0" smtClean="0">
                <a:solidFill>
                  <a:schemeClr val="tx2"/>
                </a:solidFill>
              </a:rPr>
              <a:t>There is diagnostic uncertainty</a:t>
            </a:r>
          </a:p>
          <a:p>
            <a:pPr lvl="0"/>
            <a:r>
              <a:rPr lang="en-GB" sz="2800" dirty="0" smtClean="0">
                <a:solidFill>
                  <a:schemeClr val="tx2"/>
                </a:solidFill>
              </a:rPr>
              <a:t>Any type of psoriasis is severe or extensive e.g. more than 10% of the BSA affected</a:t>
            </a:r>
          </a:p>
          <a:p>
            <a:pPr lvl="0"/>
            <a:r>
              <a:rPr lang="en-GB" sz="2800" dirty="0" smtClean="0">
                <a:solidFill>
                  <a:schemeClr val="tx2"/>
                </a:solidFill>
              </a:rPr>
              <a:t>Any type of psoriasis cannot be controlled with topical therapy</a:t>
            </a:r>
          </a:p>
          <a:p>
            <a:pPr lvl="0"/>
            <a:r>
              <a:rPr lang="en-GB" sz="2800" dirty="0" smtClean="0">
                <a:solidFill>
                  <a:schemeClr val="tx2"/>
                </a:solidFill>
              </a:rPr>
              <a:t>Acute </a:t>
            </a:r>
            <a:r>
              <a:rPr lang="en-GB" sz="2800" dirty="0" err="1" smtClean="0">
                <a:solidFill>
                  <a:schemeClr val="tx2"/>
                </a:solidFill>
              </a:rPr>
              <a:t>guttate</a:t>
            </a:r>
            <a:r>
              <a:rPr lang="en-GB" sz="2800" dirty="0" smtClean="0">
                <a:solidFill>
                  <a:schemeClr val="tx2"/>
                </a:solidFill>
              </a:rPr>
              <a:t> psoriasis requires phototherapy</a:t>
            </a:r>
          </a:p>
          <a:p>
            <a:pPr lvl="0"/>
            <a:r>
              <a:rPr lang="en-GB" sz="2800" dirty="0" smtClean="0">
                <a:solidFill>
                  <a:schemeClr val="tx2"/>
                </a:solidFill>
              </a:rPr>
              <a:t>Nail disease has a major functional or cosmetic impact</a:t>
            </a:r>
          </a:p>
          <a:p>
            <a:pPr lvl="0"/>
            <a:r>
              <a:rPr lang="en-GB" sz="2800" dirty="0" smtClean="0">
                <a:solidFill>
                  <a:schemeClr val="tx2"/>
                </a:solidFill>
              </a:rPr>
              <a:t>Any type of psoriasis is having a major impact on a person’s physical, psychological or social wellbeing</a:t>
            </a:r>
          </a:p>
          <a:p>
            <a:pPr lvl="0"/>
            <a:r>
              <a:rPr lang="en-GB" sz="2800" dirty="0" smtClean="0">
                <a:solidFill>
                  <a:srgbClr val="FF0000"/>
                </a:solidFill>
              </a:rPr>
              <a:t>See North Durham referral guidelines</a:t>
            </a:r>
            <a:endParaRPr lang="en-GB" sz="2800" dirty="0">
              <a:solidFill>
                <a:srgbClr val="FF0000"/>
              </a:solidFill>
            </a:endParaRPr>
          </a:p>
        </p:txBody>
      </p:sp>
    </p:spTree>
    <p:extLst>
      <p:ext uri="{BB962C8B-B14F-4D97-AF65-F5344CB8AC3E}">
        <p14:creationId xmlns:p14="http://schemas.microsoft.com/office/powerpoint/2010/main" val="74570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Learning outcomes</a:t>
            </a:r>
            <a:endParaRPr lang="en-GB" dirty="0">
              <a:solidFill>
                <a:schemeClr val="tx2"/>
              </a:solidFill>
            </a:endParaRPr>
          </a:p>
        </p:txBody>
      </p:sp>
      <p:sp>
        <p:nvSpPr>
          <p:cNvPr id="3" name="Content Placeholder 2"/>
          <p:cNvSpPr>
            <a:spLocks noGrp="1"/>
          </p:cNvSpPr>
          <p:nvPr>
            <p:ph idx="1"/>
          </p:nvPr>
        </p:nvSpPr>
        <p:spPr/>
        <p:txBody>
          <a:bodyPr>
            <a:normAutofit lnSpcReduction="10000"/>
          </a:bodyPr>
          <a:lstStyle/>
          <a:p>
            <a:r>
              <a:rPr lang="en-GB" dirty="0" smtClean="0">
                <a:solidFill>
                  <a:schemeClr val="tx2"/>
                </a:solidFill>
              </a:rPr>
              <a:t>Overview of pathophysiology and aetiology of psoriasis including trigger factors</a:t>
            </a:r>
          </a:p>
          <a:p>
            <a:r>
              <a:rPr lang="en-GB" dirty="0" smtClean="0">
                <a:solidFill>
                  <a:schemeClr val="tx2"/>
                </a:solidFill>
              </a:rPr>
              <a:t>Describe </a:t>
            </a:r>
            <a:r>
              <a:rPr lang="en-GB" dirty="0">
                <a:solidFill>
                  <a:schemeClr val="tx2"/>
                </a:solidFill>
              </a:rPr>
              <a:t>different clinical presentations of </a:t>
            </a:r>
            <a:r>
              <a:rPr lang="en-GB" dirty="0" smtClean="0">
                <a:solidFill>
                  <a:schemeClr val="tx2"/>
                </a:solidFill>
              </a:rPr>
              <a:t>psoriasis</a:t>
            </a:r>
          </a:p>
          <a:p>
            <a:r>
              <a:rPr lang="en-GB" dirty="0" smtClean="0">
                <a:solidFill>
                  <a:srgbClr val="FF0000"/>
                </a:solidFill>
              </a:rPr>
              <a:t>Discuss assessment including identification of comorbidities</a:t>
            </a:r>
          </a:p>
          <a:p>
            <a:r>
              <a:rPr lang="en-GB" dirty="0" smtClean="0">
                <a:solidFill>
                  <a:srgbClr val="FF0000"/>
                </a:solidFill>
              </a:rPr>
              <a:t>Describe management options in line with NICE guidance</a:t>
            </a:r>
          </a:p>
          <a:p>
            <a:r>
              <a:rPr lang="en-GB" dirty="0" smtClean="0">
                <a:solidFill>
                  <a:schemeClr val="tx2"/>
                </a:solidFill>
              </a:rPr>
              <a:t>Identify when to refer on</a:t>
            </a:r>
          </a:p>
          <a:p>
            <a:endParaRPr lang="en-GB" dirty="0">
              <a:solidFill>
                <a:schemeClr val="tx2"/>
              </a:solidFill>
            </a:endParaRPr>
          </a:p>
          <a:p>
            <a:endParaRPr lang="en-GB" dirty="0" smtClean="0">
              <a:solidFill>
                <a:schemeClr val="tx2"/>
              </a:solidFill>
            </a:endParaRPr>
          </a:p>
          <a:p>
            <a:endParaRPr lang="en-GB" dirty="0">
              <a:solidFill>
                <a:schemeClr val="tx2"/>
              </a:solidFill>
            </a:endParaRPr>
          </a:p>
        </p:txBody>
      </p:sp>
    </p:spTree>
    <p:extLst>
      <p:ext uri="{BB962C8B-B14F-4D97-AF65-F5344CB8AC3E}">
        <p14:creationId xmlns:p14="http://schemas.microsoft.com/office/powerpoint/2010/main" val="2876960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Resources</a:t>
            </a:r>
            <a:endParaRPr lang="en-GB" dirty="0">
              <a:solidFill>
                <a:schemeClr val="tx2"/>
              </a:solidFill>
            </a:endParaRPr>
          </a:p>
        </p:txBody>
      </p:sp>
      <p:sp>
        <p:nvSpPr>
          <p:cNvPr id="3" name="Content Placeholder 2"/>
          <p:cNvSpPr>
            <a:spLocks noGrp="1"/>
          </p:cNvSpPr>
          <p:nvPr>
            <p:ph idx="1"/>
          </p:nvPr>
        </p:nvSpPr>
        <p:spPr/>
        <p:txBody>
          <a:bodyPr/>
          <a:lstStyle/>
          <a:p>
            <a:r>
              <a:rPr lang="en-GB" dirty="0" smtClean="0">
                <a:solidFill>
                  <a:schemeClr val="tx2"/>
                </a:solidFill>
                <a:hlinkClick r:id="rId3"/>
              </a:rPr>
              <a:t>www.psoriasis-association.org.uk</a:t>
            </a:r>
            <a:endParaRPr lang="en-GB" dirty="0" smtClean="0">
              <a:solidFill>
                <a:schemeClr val="tx2"/>
              </a:solidFill>
            </a:endParaRPr>
          </a:p>
          <a:p>
            <a:r>
              <a:rPr lang="en-GB" dirty="0" smtClean="0">
                <a:solidFill>
                  <a:schemeClr val="tx2"/>
                </a:solidFill>
                <a:hlinkClick r:id="rId4"/>
              </a:rPr>
              <a:t>www.papaa.org</a:t>
            </a:r>
            <a:endParaRPr lang="en-GB" dirty="0" smtClean="0">
              <a:solidFill>
                <a:schemeClr val="tx2"/>
              </a:solidFill>
            </a:endParaRPr>
          </a:p>
          <a:p>
            <a:r>
              <a:rPr lang="en-GB" dirty="0" smtClean="0">
                <a:solidFill>
                  <a:schemeClr val="tx2"/>
                </a:solidFill>
                <a:hlinkClick r:id="rId5"/>
              </a:rPr>
              <a:t>www.pcds.org.uk</a:t>
            </a:r>
            <a:endParaRPr lang="en-GB" dirty="0" smtClean="0">
              <a:solidFill>
                <a:schemeClr val="tx2"/>
              </a:solidFill>
            </a:endParaRPr>
          </a:p>
          <a:p>
            <a:r>
              <a:rPr lang="en-GB" dirty="0" smtClean="0">
                <a:solidFill>
                  <a:schemeClr val="tx2"/>
                </a:solidFill>
                <a:hlinkClick r:id="rId6"/>
              </a:rPr>
              <a:t>www.bad.org.uk</a:t>
            </a:r>
            <a:endParaRPr lang="en-GB" dirty="0" smtClean="0">
              <a:solidFill>
                <a:schemeClr val="tx2"/>
              </a:solidFill>
            </a:endParaRPr>
          </a:p>
          <a:p>
            <a:r>
              <a:rPr lang="en-GB" dirty="0" smtClean="0">
                <a:solidFill>
                  <a:schemeClr val="tx2"/>
                </a:solidFill>
              </a:rPr>
              <a:t>NICE Clinical Guidelines 153 October 2012 (updated November 2014)</a:t>
            </a:r>
          </a:p>
          <a:p>
            <a:pPr marL="0" indent="0">
              <a:buNone/>
            </a:pPr>
            <a:endParaRPr lang="en-GB" dirty="0">
              <a:solidFill>
                <a:schemeClr val="tx2"/>
              </a:solidFill>
            </a:endParaRPr>
          </a:p>
        </p:txBody>
      </p:sp>
    </p:spTree>
    <p:extLst>
      <p:ext uri="{BB962C8B-B14F-4D97-AF65-F5344CB8AC3E}">
        <p14:creationId xmlns:p14="http://schemas.microsoft.com/office/powerpoint/2010/main" val="106144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14" y="332656"/>
            <a:ext cx="7416824" cy="1143000"/>
          </a:xfrm>
        </p:spPr>
        <p:txBody>
          <a:bodyPr/>
          <a:lstStyle/>
          <a:p>
            <a:r>
              <a:rPr lang="en-GB" dirty="0" smtClean="0">
                <a:solidFill>
                  <a:schemeClr val="tx2"/>
                </a:solidFill>
              </a:rPr>
              <a:t>Overview</a:t>
            </a:r>
            <a:endParaRPr lang="en-GB" dirty="0">
              <a:solidFill>
                <a:schemeClr val="tx2"/>
              </a:solidFill>
            </a:endParaRPr>
          </a:p>
        </p:txBody>
      </p:sp>
      <p:sp>
        <p:nvSpPr>
          <p:cNvPr id="3" name="Content Placeholder 2"/>
          <p:cNvSpPr>
            <a:spLocks noGrp="1"/>
          </p:cNvSpPr>
          <p:nvPr>
            <p:ph idx="1"/>
          </p:nvPr>
        </p:nvSpPr>
        <p:spPr>
          <a:xfrm>
            <a:off x="754529" y="1556792"/>
            <a:ext cx="7416824" cy="4525963"/>
          </a:xfrm>
        </p:spPr>
        <p:txBody>
          <a:bodyPr>
            <a:normAutofit fontScale="92500" lnSpcReduction="20000"/>
          </a:bodyPr>
          <a:lstStyle/>
          <a:p>
            <a:pPr>
              <a:buNone/>
            </a:pPr>
            <a:r>
              <a:rPr lang="en-GB" sz="2600" dirty="0" smtClean="0">
                <a:solidFill>
                  <a:schemeClr val="tx2"/>
                </a:solidFill>
              </a:rPr>
              <a:t>Psoriasis is a complicated, chronic inflammatory, multi-</a:t>
            </a:r>
          </a:p>
          <a:p>
            <a:pPr>
              <a:buNone/>
            </a:pPr>
            <a:r>
              <a:rPr lang="en-GB" sz="2600" dirty="0" smtClean="0">
                <a:solidFill>
                  <a:schemeClr val="tx2"/>
                </a:solidFill>
              </a:rPr>
              <a:t>aetiological </a:t>
            </a:r>
            <a:r>
              <a:rPr lang="en-GB" sz="2600" b="1" dirty="0" smtClean="0">
                <a:solidFill>
                  <a:schemeClr val="tx2"/>
                </a:solidFill>
              </a:rPr>
              <a:t>auto-immune</a:t>
            </a:r>
            <a:r>
              <a:rPr lang="en-GB" sz="2600" dirty="0" smtClean="0">
                <a:solidFill>
                  <a:schemeClr val="tx2"/>
                </a:solidFill>
              </a:rPr>
              <a:t> condition</a:t>
            </a:r>
          </a:p>
          <a:p>
            <a:pPr lvl="1">
              <a:lnSpc>
                <a:spcPct val="110000"/>
              </a:lnSpc>
              <a:buFont typeface="Arial" panose="020B0604020202020204" pitchFamily="34" charset="0"/>
              <a:buChar char="•"/>
            </a:pPr>
            <a:r>
              <a:rPr lang="en-GB" sz="2000" dirty="0" smtClean="0">
                <a:solidFill>
                  <a:schemeClr val="tx2"/>
                </a:solidFill>
              </a:rPr>
              <a:t>Non-contagious and re-occurring </a:t>
            </a:r>
          </a:p>
          <a:p>
            <a:pPr lvl="1">
              <a:lnSpc>
                <a:spcPct val="110000"/>
              </a:lnSpc>
              <a:buFont typeface="Arial" panose="020B0604020202020204" pitchFamily="34" charset="0"/>
              <a:buChar char="•"/>
            </a:pPr>
            <a:r>
              <a:rPr lang="en-GB" sz="2000" dirty="0" smtClean="0">
                <a:solidFill>
                  <a:schemeClr val="tx2"/>
                </a:solidFill>
              </a:rPr>
              <a:t>Predominantly affects skin and joints</a:t>
            </a:r>
          </a:p>
          <a:p>
            <a:pPr lvl="1">
              <a:buNone/>
            </a:pPr>
            <a:endParaRPr lang="en-GB" sz="1100" u="sng" dirty="0" smtClean="0">
              <a:solidFill>
                <a:schemeClr val="tx2"/>
              </a:solidFill>
            </a:endParaRPr>
          </a:p>
          <a:p>
            <a:pPr marL="342900" lvl="1" indent="-342900">
              <a:buNone/>
            </a:pPr>
            <a:r>
              <a:rPr lang="en-GB" sz="2400" b="1" dirty="0" smtClean="0">
                <a:solidFill>
                  <a:schemeClr val="tx2"/>
                </a:solidFill>
              </a:rPr>
              <a:t>Epidemiology </a:t>
            </a:r>
          </a:p>
          <a:p>
            <a:pPr marL="742950" lvl="2" indent="-342900"/>
            <a:r>
              <a:rPr lang="en-GB" sz="2000" dirty="0" smtClean="0">
                <a:solidFill>
                  <a:schemeClr val="tx2"/>
                </a:solidFill>
              </a:rPr>
              <a:t>Affects </a:t>
            </a:r>
            <a:r>
              <a:rPr lang="en-GB" sz="2000" dirty="0">
                <a:solidFill>
                  <a:schemeClr val="tx2"/>
                </a:solidFill>
              </a:rPr>
              <a:t>between </a:t>
            </a:r>
            <a:r>
              <a:rPr lang="en-GB" sz="2000" dirty="0" smtClean="0">
                <a:solidFill>
                  <a:schemeClr val="tx2"/>
                </a:solidFill>
              </a:rPr>
              <a:t>1% </a:t>
            </a:r>
            <a:r>
              <a:rPr lang="en-GB" sz="2000" dirty="0">
                <a:solidFill>
                  <a:schemeClr val="tx2"/>
                </a:solidFill>
              </a:rPr>
              <a:t>and 3% of the UK population- up to 1.8 million </a:t>
            </a:r>
            <a:r>
              <a:rPr lang="en-GB" sz="2000" dirty="0" smtClean="0">
                <a:solidFill>
                  <a:schemeClr val="tx2"/>
                </a:solidFill>
              </a:rPr>
              <a:t>people</a:t>
            </a:r>
          </a:p>
          <a:p>
            <a:pPr marL="742950" lvl="2" indent="-342900"/>
            <a:r>
              <a:rPr lang="en-GB" sz="2000" dirty="0" smtClean="0">
                <a:solidFill>
                  <a:schemeClr val="tx2"/>
                </a:solidFill>
              </a:rPr>
              <a:t>Affects males and females equally</a:t>
            </a:r>
          </a:p>
          <a:p>
            <a:pPr marL="742950" lvl="2" indent="-342900"/>
            <a:r>
              <a:rPr lang="en-GB" sz="2000" dirty="0" smtClean="0">
                <a:solidFill>
                  <a:schemeClr val="tx2"/>
                </a:solidFill>
              </a:rPr>
              <a:t>Can occur at any age; </a:t>
            </a:r>
            <a:r>
              <a:rPr lang="en-GB" sz="2000" b="1" dirty="0" smtClean="0">
                <a:solidFill>
                  <a:schemeClr val="tx2"/>
                </a:solidFill>
              </a:rPr>
              <a:t>two peaks </a:t>
            </a:r>
            <a:r>
              <a:rPr lang="en-GB" sz="2000" dirty="0" smtClean="0">
                <a:solidFill>
                  <a:schemeClr val="tx2"/>
                </a:solidFill>
              </a:rPr>
              <a:t>– late teens to early 30’s &amp; around 50 to 60</a:t>
            </a:r>
          </a:p>
          <a:p>
            <a:pPr marL="742950" lvl="2" indent="-342900"/>
            <a:r>
              <a:rPr lang="en-GB" sz="2000" dirty="0" smtClean="0">
                <a:solidFill>
                  <a:schemeClr val="tx2"/>
                </a:solidFill>
              </a:rPr>
              <a:t>Most common in white people, highest prevalence in Northern Europe/Scandinavian countries</a:t>
            </a:r>
          </a:p>
          <a:p>
            <a:pPr marL="742950" lvl="2" indent="-342900"/>
            <a:r>
              <a:rPr lang="en-GB" sz="2000" dirty="0" smtClean="0">
                <a:solidFill>
                  <a:schemeClr val="tx2"/>
                </a:solidFill>
              </a:rPr>
              <a:t>Several clinical variants exist but plaque </a:t>
            </a:r>
            <a:r>
              <a:rPr lang="en-GB" sz="2000" dirty="0">
                <a:solidFill>
                  <a:schemeClr val="tx2"/>
                </a:solidFill>
              </a:rPr>
              <a:t>psoriasis most common </a:t>
            </a:r>
            <a:r>
              <a:rPr lang="en-GB" sz="2000" dirty="0" smtClean="0">
                <a:solidFill>
                  <a:schemeClr val="tx2"/>
                </a:solidFill>
              </a:rPr>
              <a:t>form</a:t>
            </a:r>
          </a:p>
          <a:p>
            <a:pPr marL="342900" lvl="1" indent="-342900">
              <a:buNone/>
            </a:pPr>
            <a:endParaRPr lang="en-GB" sz="1100" u="sng" dirty="0" smtClean="0">
              <a:solidFill>
                <a:schemeClr val="tx2"/>
              </a:solidFill>
            </a:endParaRPr>
          </a:p>
          <a:p>
            <a:pPr lvl="1">
              <a:buFont typeface="Arial" pitchFamily="34" charset="0"/>
              <a:buChar char="•"/>
            </a:pPr>
            <a:endParaRPr lang="en-GB" sz="1900" dirty="0" smtClean="0">
              <a:solidFill>
                <a:schemeClr val="tx2"/>
              </a:solidFill>
            </a:endParaRPr>
          </a:p>
          <a:p>
            <a:pPr lvl="1"/>
            <a:endParaRPr lang="en-GB" sz="2000" dirty="0" smtClean="0">
              <a:solidFill>
                <a:schemeClr val="tx2"/>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440"/>
          <a:stretch/>
        </p:blipFill>
        <p:spPr bwMode="auto">
          <a:xfrm>
            <a:off x="6012160" y="103172"/>
            <a:ext cx="2304256" cy="145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739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Why does psoriasis occur?</a:t>
            </a:r>
            <a:endParaRPr lang="en-GB" dirty="0">
              <a:solidFill>
                <a:schemeClr val="tx2"/>
              </a:solidFill>
            </a:endParaRPr>
          </a:p>
        </p:txBody>
      </p:sp>
      <p:sp>
        <p:nvSpPr>
          <p:cNvPr id="3" name="Content Placeholder 2"/>
          <p:cNvSpPr>
            <a:spLocks noGrp="1"/>
          </p:cNvSpPr>
          <p:nvPr>
            <p:ph idx="1"/>
          </p:nvPr>
        </p:nvSpPr>
        <p:spPr/>
        <p:txBody>
          <a:bodyPr>
            <a:normAutofit fontScale="77500" lnSpcReduction="20000"/>
          </a:bodyPr>
          <a:lstStyle/>
          <a:p>
            <a:r>
              <a:rPr lang="en-GB" dirty="0" smtClean="0">
                <a:solidFill>
                  <a:schemeClr val="tx2"/>
                </a:solidFill>
              </a:rPr>
              <a:t>Changes </a:t>
            </a:r>
            <a:r>
              <a:rPr lang="en-GB" dirty="0">
                <a:solidFill>
                  <a:schemeClr val="tx2"/>
                </a:solidFill>
              </a:rPr>
              <a:t>begin in the immune system when </a:t>
            </a:r>
            <a:r>
              <a:rPr lang="en-GB" dirty="0" smtClean="0">
                <a:solidFill>
                  <a:schemeClr val="tx2"/>
                </a:solidFill>
              </a:rPr>
              <a:t>T cells lymphocytes </a:t>
            </a:r>
            <a:r>
              <a:rPr lang="en-GB" dirty="0">
                <a:solidFill>
                  <a:schemeClr val="tx2"/>
                </a:solidFill>
              </a:rPr>
              <a:t>are triggered and become </a:t>
            </a:r>
            <a:r>
              <a:rPr lang="en-GB" dirty="0" smtClean="0">
                <a:solidFill>
                  <a:schemeClr val="tx2"/>
                </a:solidFill>
              </a:rPr>
              <a:t>overactive</a:t>
            </a:r>
          </a:p>
          <a:p>
            <a:r>
              <a:rPr lang="en-GB" b="1" dirty="0" smtClean="0">
                <a:solidFill>
                  <a:schemeClr val="tx2"/>
                </a:solidFill>
              </a:rPr>
              <a:t>The </a:t>
            </a:r>
            <a:r>
              <a:rPr lang="en-GB" b="1" dirty="0">
                <a:solidFill>
                  <a:schemeClr val="tx2"/>
                </a:solidFill>
              </a:rPr>
              <a:t>T </a:t>
            </a:r>
            <a:r>
              <a:rPr lang="en-GB" b="1" dirty="0" smtClean="0">
                <a:solidFill>
                  <a:schemeClr val="tx2"/>
                </a:solidFill>
              </a:rPr>
              <a:t>cells produce </a:t>
            </a:r>
            <a:r>
              <a:rPr lang="en-GB" b="1" dirty="0">
                <a:solidFill>
                  <a:schemeClr val="tx2"/>
                </a:solidFill>
              </a:rPr>
              <a:t>inflammatory </a:t>
            </a:r>
            <a:r>
              <a:rPr lang="en-GB" b="1" dirty="0" smtClean="0">
                <a:solidFill>
                  <a:schemeClr val="tx2"/>
                </a:solidFill>
              </a:rPr>
              <a:t>chemicals </a:t>
            </a:r>
            <a:r>
              <a:rPr lang="en-GB" b="1" dirty="0">
                <a:solidFill>
                  <a:schemeClr val="tx2"/>
                </a:solidFill>
              </a:rPr>
              <a:t>leading to the rapid growth of skin cells causing psoriatic plaques to </a:t>
            </a:r>
            <a:r>
              <a:rPr lang="en-GB" b="1" dirty="0" smtClean="0">
                <a:solidFill>
                  <a:schemeClr val="tx2"/>
                </a:solidFill>
              </a:rPr>
              <a:t>form</a:t>
            </a:r>
          </a:p>
          <a:p>
            <a:r>
              <a:rPr lang="en-GB" dirty="0" smtClean="0">
                <a:solidFill>
                  <a:schemeClr val="tx2"/>
                </a:solidFill>
              </a:rPr>
              <a:t>Not </a:t>
            </a:r>
            <a:r>
              <a:rPr lang="en-GB" dirty="0">
                <a:solidFill>
                  <a:schemeClr val="tx2"/>
                </a:solidFill>
              </a:rPr>
              <a:t>yet clear what initially triggers the immune system to act in this </a:t>
            </a:r>
            <a:r>
              <a:rPr lang="en-GB" dirty="0" smtClean="0">
                <a:solidFill>
                  <a:schemeClr val="tx2"/>
                </a:solidFill>
              </a:rPr>
              <a:t>way</a:t>
            </a:r>
            <a:endParaRPr lang="en-GB" dirty="0">
              <a:solidFill>
                <a:schemeClr val="tx2"/>
              </a:solidFill>
            </a:endParaRPr>
          </a:p>
          <a:p>
            <a:r>
              <a:rPr lang="en-GB" b="1" dirty="0" smtClean="0">
                <a:solidFill>
                  <a:schemeClr val="tx2"/>
                </a:solidFill>
              </a:rPr>
              <a:t>10% of the </a:t>
            </a:r>
            <a:r>
              <a:rPr lang="en-GB" b="1" dirty="0">
                <a:solidFill>
                  <a:schemeClr val="tx2"/>
                </a:solidFill>
              </a:rPr>
              <a:t>population inherits one or more of the genes that create a predisposition to psoriasis. </a:t>
            </a:r>
            <a:endParaRPr lang="en-GB" b="1" dirty="0" smtClean="0">
              <a:solidFill>
                <a:schemeClr val="tx2"/>
              </a:solidFill>
            </a:endParaRPr>
          </a:p>
          <a:p>
            <a:r>
              <a:rPr lang="en-GB" b="1" dirty="0" smtClean="0">
                <a:solidFill>
                  <a:schemeClr val="tx2"/>
                </a:solidFill>
              </a:rPr>
              <a:t>Only 2 </a:t>
            </a:r>
            <a:r>
              <a:rPr lang="en-GB" b="1" dirty="0">
                <a:solidFill>
                  <a:schemeClr val="tx2"/>
                </a:solidFill>
              </a:rPr>
              <a:t>to </a:t>
            </a:r>
            <a:r>
              <a:rPr lang="en-GB" b="1" dirty="0" smtClean="0">
                <a:solidFill>
                  <a:schemeClr val="tx2"/>
                </a:solidFill>
              </a:rPr>
              <a:t>3% </a:t>
            </a:r>
            <a:r>
              <a:rPr lang="en-GB" b="1" dirty="0">
                <a:solidFill>
                  <a:schemeClr val="tx2"/>
                </a:solidFill>
              </a:rPr>
              <a:t>of the population develops the </a:t>
            </a:r>
            <a:r>
              <a:rPr lang="en-GB" b="1" dirty="0" smtClean="0">
                <a:solidFill>
                  <a:schemeClr val="tx2"/>
                </a:solidFill>
              </a:rPr>
              <a:t>disease </a:t>
            </a:r>
          </a:p>
          <a:p>
            <a:r>
              <a:rPr lang="en-GB" dirty="0" smtClean="0">
                <a:solidFill>
                  <a:schemeClr val="tx2"/>
                </a:solidFill>
              </a:rPr>
              <a:t>For </a:t>
            </a:r>
            <a:r>
              <a:rPr lang="en-GB" dirty="0">
                <a:solidFill>
                  <a:schemeClr val="tx2"/>
                </a:solidFill>
              </a:rPr>
              <a:t>a person to develop psoriasis, the individual must have a combination of the genes that cause psoriasis and be exposed to </a:t>
            </a:r>
            <a:r>
              <a:rPr lang="en-GB" dirty="0" smtClean="0">
                <a:solidFill>
                  <a:schemeClr val="tx2"/>
                </a:solidFill>
              </a:rPr>
              <a:t>a trigger factor</a:t>
            </a:r>
            <a:endParaRPr lang="en-GB" dirty="0">
              <a:solidFill>
                <a:schemeClr val="tx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339845" cy="87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057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Diagnosis</a:t>
            </a:r>
            <a:endParaRPr lang="en-GB" dirty="0">
              <a:solidFill>
                <a:schemeClr val="tx2"/>
              </a:solidFill>
            </a:endParaRPr>
          </a:p>
        </p:txBody>
      </p:sp>
      <p:sp>
        <p:nvSpPr>
          <p:cNvPr id="3" name="Content Placeholder 2"/>
          <p:cNvSpPr>
            <a:spLocks noGrp="1"/>
          </p:cNvSpPr>
          <p:nvPr>
            <p:ph idx="1"/>
          </p:nvPr>
        </p:nvSpPr>
        <p:spPr>
          <a:xfrm>
            <a:off x="457200" y="1447800"/>
            <a:ext cx="8229600" cy="5181600"/>
          </a:xfrm>
        </p:spPr>
        <p:txBody>
          <a:bodyPr>
            <a:noAutofit/>
          </a:bodyPr>
          <a:lstStyle/>
          <a:p>
            <a:pPr>
              <a:spcBef>
                <a:spcPts val="0"/>
              </a:spcBef>
              <a:buNone/>
            </a:pPr>
            <a:r>
              <a:rPr lang="en-GB" sz="2400" dirty="0" smtClean="0">
                <a:solidFill>
                  <a:schemeClr val="tx2"/>
                </a:solidFill>
              </a:rPr>
              <a:t>Most cases of psoriasis can be reliably diagnosed by simple</a:t>
            </a:r>
          </a:p>
          <a:p>
            <a:pPr>
              <a:spcBef>
                <a:spcPts val="0"/>
              </a:spcBef>
              <a:buNone/>
            </a:pPr>
            <a:r>
              <a:rPr lang="en-GB" sz="2400" dirty="0" smtClean="0">
                <a:solidFill>
                  <a:schemeClr val="tx2"/>
                </a:solidFill>
              </a:rPr>
              <a:t>physical examination</a:t>
            </a:r>
          </a:p>
          <a:p>
            <a:pPr>
              <a:spcBef>
                <a:spcPts val="0"/>
              </a:spcBef>
              <a:buNone/>
            </a:pPr>
            <a:endParaRPr lang="en-GB" sz="1200" dirty="0" smtClean="0">
              <a:solidFill>
                <a:schemeClr val="tx2"/>
              </a:solidFill>
            </a:endParaRPr>
          </a:p>
          <a:p>
            <a:pPr>
              <a:spcBef>
                <a:spcPts val="0"/>
              </a:spcBef>
            </a:pPr>
            <a:r>
              <a:rPr lang="en-GB" sz="2800" dirty="0">
                <a:solidFill>
                  <a:schemeClr val="tx2"/>
                </a:solidFill>
              </a:rPr>
              <a:t>S</a:t>
            </a:r>
            <a:r>
              <a:rPr lang="en-GB" sz="2800" dirty="0" smtClean="0">
                <a:solidFill>
                  <a:schemeClr val="tx2"/>
                </a:solidFill>
              </a:rPr>
              <a:t>kin, scalp, nails</a:t>
            </a:r>
          </a:p>
          <a:p>
            <a:pPr>
              <a:spcBef>
                <a:spcPts val="0"/>
              </a:spcBef>
            </a:pPr>
            <a:r>
              <a:rPr lang="en-GB" sz="2800" dirty="0" smtClean="0">
                <a:solidFill>
                  <a:schemeClr val="tx2"/>
                </a:solidFill>
              </a:rPr>
              <a:t>Ruby-red, well defined plaques </a:t>
            </a:r>
          </a:p>
          <a:p>
            <a:pPr>
              <a:spcBef>
                <a:spcPts val="0"/>
              </a:spcBef>
            </a:pPr>
            <a:r>
              <a:rPr lang="en-GB" sz="2800" dirty="0" smtClean="0">
                <a:solidFill>
                  <a:schemeClr val="tx2"/>
                </a:solidFill>
              </a:rPr>
              <a:t>Silvery surface scale</a:t>
            </a:r>
          </a:p>
          <a:p>
            <a:pPr>
              <a:spcBef>
                <a:spcPts val="0"/>
              </a:spcBef>
            </a:pPr>
            <a:r>
              <a:rPr lang="en-GB" sz="2800" dirty="0" smtClean="0">
                <a:solidFill>
                  <a:schemeClr val="tx2"/>
                </a:solidFill>
              </a:rPr>
              <a:t>Often symmetrical</a:t>
            </a:r>
          </a:p>
          <a:p>
            <a:pPr>
              <a:spcBef>
                <a:spcPts val="0"/>
              </a:spcBef>
            </a:pPr>
            <a:r>
              <a:rPr lang="en-GB" sz="2800" dirty="0" smtClean="0">
                <a:solidFill>
                  <a:schemeClr val="tx2"/>
                </a:solidFill>
              </a:rPr>
              <a:t>Extensor surfaces or can be widespread</a:t>
            </a:r>
          </a:p>
          <a:p>
            <a:pPr>
              <a:spcBef>
                <a:spcPts val="0"/>
              </a:spcBef>
            </a:pPr>
            <a:r>
              <a:rPr lang="en-GB" sz="2800" dirty="0">
                <a:solidFill>
                  <a:schemeClr val="tx2"/>
                </a:solidFill>
              </a:rPr>
              <a:t>E</a:t>
            </a:r>
            <a:r>
              <a:rPr lang="en-GB" sz="2800" dirty="0" smtClean="0">
                <a:solidFill>
                  <a:schemeClr val="tx2"/>
                </a:solidFill>
              </a:rPr>
              <a:t>xamine joints for psoriatic arthritis </a:t>
            </a:r>
          </a:p>
          <a:p>
            <a:pPr>
              <a:spcBef>
                <a:spcPts val="0"/>
              </a:spcBef>
            </a:pPr>
            <a:r>
              <a:rPr lang="en-GB" sz="2800" dirty="0">
                <a:solidFill>
                  <a:schemeClr val="tx2"/>
                </a:solidFill>
              </a:rPr>
              <a:t>P</a:t>
            </a:r>
            <a:r>
              <a:rPr lang="en-GB" sz="2800" dirty="0" smtClean="0">
                <a:solidFill>
                  <a:schemeClr val="tx2"/>
                </a:solidFill>
              </a:rPr>
              <a:t>unctuate bleeding points (</a:t>
            </a:r>
            <a:r>
              <a:rPr lang="en-GB" sz="2800" dirty="0" err="1" smtClean="0">
                <a:solidFill>
                  <a:schemeClr val="tx2"/>
                </a:solidFill>
              </a:rPr>
              <a:t>Auspitz’s</a:t>
            </a:r>
            <a:r>
              <a:rPr lang="en-GB" sz="2800" dirty="0" smtClean="0">
                <a:solidFill>
                  <a:schemeClr val="tx2"/>
                </a:solidFill>
              </a:rPr>
              <a:t> sign)</a:t>
            </a:r>
          </a:p>
          <a:p>
            <a:pPr>
              <a:spcBef>
                <a:spcPts val="0"/>
              </a:spcBef>
            </a:pPr>
            <a:r>
              <a:rPr lang="en-GB" sz="2800" dirty="0" smtClean="0">
                <a:solidFill>
                  <a:schemeClr val="tx2"/>
                </a:solidFill>
              </a:rPr>
              <a:t>Lesions on lower legs may be less typical </a:t>
            </a:r>
          </a:p>
          <a:p>
            <a:pPr>
              <a:spcBef>
                <a:spcPts val="0"/>
              </a:spcBef>
              <a:buNone/>
            </a:pPr>
            <a:endParaRPr lang="en-GB" sz="2800" dirty="0" smtClean="0">
              <a:solidFill>
                <a:schemeClr val="tx2"/>
              </a:solidFill>
            </a:endParaRPr>
          </a:p>
          <a:p>
            <a:pPr>
              <a:spcBef>
                <a:spcPts val="0"/>
              </a:spcBef>
              <a:buNone/>
            </a:pPr>
            <a:endParaRPr lang="en-GB" sz="2800" dirty="0" smtClean="0">
              <a:solidFill>
                <a:schemeClr val="tx2"/>
              </a:solidFill>
            </a:endParaRPr>
          </a:p>
          <a:p>
            <a:pPr>
              <a:buNone/>
            </a:pPr>
            <a:r>
              <a:rPr lang="en-GB" sz="2800" dirty="0" smtClean="0">
                <a:solidFill>
                  <a:schemeClr val="tx2"/>
                </a:solidFill>
              </a:rPr>
              <a:t/>
            </a:r>
            <a:br>
              <a:rPr lang="en-GB" sz="2800" dirty="0" smtClean="0">
                <a:solidFill>
                  <a:schemeClr val="tx2"/>
                </a:solidFill>
              </a:rPr>
            </a:br>
            <a:endParaRPr lang="en-GB" sz="2800" dirty="0" smtClean="0">
              <a:solidFill>
                <a:schemeClr val="tx2"/>
              </a:solidFill>
            </a:endParaRPr>
          </a:p>
          <a:p>
            <a:pPr>
              <a:buNone/>
            </a:pPr>
            <a:endParaRPr lang="en-GB" sz="2000" dirty="0" smtClean="0">
              <a:solidFill>
                <a:schemeClr val="tx2"/>
              </a:solidFill>
            </a:endParaRPr>
          </a:p>
          <a:p>
            <a:pPr>
              <a:buNone/>
            </a:pPr>
            <a:r>
              <a:rPr lang="en-GB" sz="2000" dirty="0" smtClean="0">
                <a:solidFill>
                  <a:schemeClr val="tx2"/>
                </a:solidFill>
              </a:rPr>
              <a:t/>
            </a:r>
            <a:br>
              <a:rPr lang="en-GB" sz="2000" dirty="0" smtClean="0">
                <a:solidFill>
                  <a:schemeClr val="tx2"/>
                </a:solidFill>
              </a:rPr>
            </a:br>
            <a:r>
              <a:rPr lang="en-GB" sz="2000" dirty="0" smtClean="0">
                <a:solidFill>
                  <a:schemeClr val="tx2"/>
                </a:solidFill>
              </a:rPr>
              <a:t/>
            </a:r>
            <a:br>
              <a:rPr lang="en-GB" sz="2000" dirty="0" smtClean="0">
                <a:solidFill>
                  <a:schemeClr val="tx2"/>
                </a:solidFill>
              </a:rPr>
            </a:br>
            <a:r>
              <a:rPr lang="en-GB" sz="2000" dirty="0" smtClean="0">
                <a:solidFill>
                  <a:schemeClr val="tx2"/>
                </a:solidFill>
              </a:rPr>
              <a:t/>
            </a:r>
            <a:br>
              <a:rPr lang="en-GB" sz="2000" dirty="0" smtClean="0">
                <a:solidFill>
                  <a:schemeClr val="tx2"/>
                </a:solidFill>
              </a:rPr>
            </a:br>
            <a:endParaRPr lang="en-GB" sz="2000" dirty="0">
              <a:solidFill>
                <a:schemeClr val="tx2"/>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288"/>
          <a:stretch/>
        </p:blipFill>
        <p:spPr bwMode="auto">
          <a:xfrm>
            <a:off x="5652120" y="1916832"/>
            <a:ext cx="2915816" cy="188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267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tx2"/>
                </a:solidFill>
              </a:rPr>
              <a:t>Presentations</a:t>
            </a:r>
            <a:endParaRPr lang="en-GB" dirty="0">
              <a:solidFill>
                <a:schemeClr val="tx2"/>
              </a:solidFill>
            </a:endParaRPr>
          </a:p>
        </p:txBody>
      </p:sp>
      <p:sp>
        <p:nvSpPr>
          <p:cNvPr id="5" name="Content Placeholder 4"/>
          <p:cNvSpPr>
            <a:spLocks noGrp="1"/>
          </p:cNvSpPr>
          <p:nvPr>
            <p:ph sz="half" idx="1"/>
          </p:nvPr>
        </p:nvSpPr>
        <p:spPr/>
        <p:txBody>
          <a:bodyPr>
            <a:normAutofit fontScale="92500" lnSpcReduction="10000"/>
          </a:bodyPr>
          <a:lstStyle/>
          <a:p>
            <a:pPr marL="0" indent="0">
              <a:buNone/>
            </a:pPr>
            <a:r>
              <a:rPr lang="en-GB" b="1" dirty="0" smtClean="0">
                <a:solidFill>
                  <a:schemeClr val="tx2"/>
                </a:solidFill>
              </a:rPr>
              <a:t>Plaque</a:t>
            </a:r>
          </a:p>
          <a:p>
            <a:r>
              <a:rPr lang="en-GB" dirty="0" smtClean="0">
                <a:solidFill>
                  <a:schemeClr val="tx2"/>
                </a:solidFill>
              </a:rPr>
              <a:t>Scalp</a:t>
            </a:r>
          </a:p>
          <a:p>
            <a:r>
              <a:rPr lang="en-GB" dirty="0" smtClean="0">
                <a:solidFill>
                  <a:schemeClr val="tx2"/>
                </a:solidFill>
              </a:rPr>
              <a:t>Face, flexures and genital </a:t>
            </a:r>
          </a:p>
          <a:p>
            <a:pPr marL="0" indent="0">
              <a:buNone/>
            </a:pPr>
            <a:r>
              <a:rPr lang="en-GB" b="1" dirty="0" err="1" smtClean="0">
                <a:solidFill>
                  <a:schemeClr val="tx2"/>
                </a:solidFill>
              </a:rPr>
              <a:t>Guttate</a:t>
            </a:r>
            <a:endParaRPr lang="en-GB" b="1" dirty="0" smtClean="0">
              <a:solidFill>
                <a:schemeClr val="tx2"/>
              </a:solidFill>
            </a:endParaRPr>
          </a:p>
          <a:p>
            <a:pPr marL="0" indent="0">
              <a:buNone/>
            </a:pPr>
            <a:r>
              <a:rPr lang="en-GB" b="1" dirty="0" err="1" smtClean="0">
                <a:solidFill>
                  <a:schemeClr val="tx2"/>
                </a:solidFill>
              </a:rPr>
              <a:t>Pustular</a:t>
            </a:r>
            <a:endParaRPr lang="en-GB" b="1" dirty="0">
              <a:solidFill>
                <a:schemeClr val="tx2"/>
              </a:solidFill>
            </a:endParaRPr>
          </a:p>
          <a:p>
            <a:r>
              <a:rPr lang="en-GB" dirty="0" err="1" smtClean="0">
                <a:solidFill>
                  <a:schemeClr val="tx2"/>
                </a:solidFill>
              </a:rPr>
              <a:t>palmoplantar</a:t>
            </a:r>
            <a:r>
              <a:rPr lang="en-GB" dirty="0" smtClean="0">
                <a:solidFill>
                  <a:schemeClr val="tx2"/>
                </a:solidFill>
              </a:rPr>
              <a:t>  </a:t>
            </a:r>
          </a:p>
          <a:p>
            <a:r>
              <a:rPr lang="en-GB" dirty="0" smtClean="0">
                <a:solidFill>
                  <a:schemeClr val="tx2"/>
                </a:solidFill>
              </a:rPr>
              <a:t>generalised </a:t>
            </a:r>
          </a:p>
          <a:p>
            <a:pPr marL="0" indent="0">
              <a:buNone/>
            </a:pPr>
            <a:r>
              <a:rPr lang="en-GB" b="1" dirty="0" smtClean="0">
                <a:solidFill>
                  <a:schemeClr val="tx2"/>
                </a:solidFill>
              </a:rPr>
              <a:t>Nail</a:t>
            </a:r>
          </a:p>
          <a:p>
            <a:pPr marL="0" indent="0">
              <a:buNone/>
            </a:pPr>
            <a:r>
              <a:rPr lang="en-GB" b="1" dirty="0" err="1" smtClean="0">
                <a:solidFill>
                  <a:schemeClr val="tx2"/>
                </a:solidFill>
              </a:rPr>
              <a:t>Erythrodermic</a:t>
            </a:r>
            <a:endParaRPr lang="en-GB" b="1" dirty="0" smtClean="0">
              <a:solidFill>
                <a:schemeClr val="tx2"/>
              </a:solidFill>
            </a:endParaRPr>
          </a:p>
          <a:p>
            <a:pPr marL="0" indent="0">
              <a:buNone/>
            </a:pPr>
            <a:r>
              <a:rPr lang="en-GB" b="1" dirty="0" smtClean="0">
                <a:solidFill>
                  <a:schemeClr val="tx2"/>
                </a:solidFill>
              </a:rPr>
              <a:t>Psoriatic arthritis</a:t>
            </a:r>
          </a:p>
          <a:p>
            <a:endParaRPr lang="en-GB" dirty="0" smtClean="0"/>
          </a:p>
          <a:p>
            <a:endParaRPr lang="en-GB" dirty="0"/>
          </a:p>
        </p:txBody>
      </p:sp>
      <p:sp>
        <p:nvSpPr>
          <p:cNvPr id="9" name="Content Placeholder 8"/>
          <p:cNvSpPr>
            <a:spLocks noGrp="1"/>
          </p:cNvSpPr>
          <p:nvPr>
            <p:ph sz="half" idx="2"/>
          </p:nvPr>
        </p:nvSpPr>
        <p:spPr/>
        <p:txBody>
          <a:bodyPr>
            <a:normAutofit fontScale="92500" lnSpcReduction="10000"/>
          </a:bodyPr>
          <a:lstStyle/>
          <a:p>
            <a:endParaRPr lang="en-GB"/>
          </a:p>
        </p:txBody>
      </p:sp>
      <p:grpSp>
        <p:nvGrpSpPr>
          <p:cNvPr id="6" name="Group 5"/>
          <p:cNvGrpSpPr/>
          <p:nvPr/>
        </p:nvGrpSpPr>
        <p:grpSpPr>
          <a:xfrm>
            <a:off x="4572000" y="1594876"/>
            <a:ext cx="4104456" cy="4536504"/>
            <a:chOff x="5148064" y="1916832"/>
            <a:chExt cx="3489176" cy="3993083"/>
          </a:xfrm>
        </p:grpSpPr>
        <p:pic>
          <p:nvPicPr>
            <p:cNvPr id="7" name="Content Placeholder 3" descr="http://www.pcds.org.uk/images/stories/psoriasis/fig-1.jpg"/>
            <p:cNvPicPr>
              <a:picLocks/>
            </p:cNvPicPr>
            <p:nvPr/>
          </p:nvPicPr>
          <p:blipFill>
            <a:blip r:embed="rId3" cstate="print"/>
            <a:stretch>
              <a:fillRect/>
            </a:stretch>
          </p:blipFill>
          <p:spPr>
            <a:xfrm>
              <a:off x="5148064" y="1916832"/>
              <a:ext cx="3489176" cy="3993083"/>
            </a:xfrm>
            <a:prstGeom prst="rect">
              <a:avLst/>
            </a:prstGeom>
          </p:spPr>
        </p:pic>
        <p:sp>
          <p:nvSpPr>
            <p:cNvPr id="8" name="Rectangle 7"/>
            <p:cNvSpPr/>
            <p:nvPr/>
          </p:nvSpPr>
          <p:spPr>
            <a:xfrm>
              <a:off x="8067600" y="4005064"/>
              <a:ext cx="569640" cy="1530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dirty="0" smtClean="0">
                  <a:solidFill>
                    <a:schemeClr val="tx1"/>
                  </a:solidFill>
                  <a:effectLst>
                    <a:outerShdw blurRad="38100" dist="38100" dir="2700000" algn="tl">
                      <a:srgbClr val="000000">
                        <a:alpha val="43137"/>
                      </a:srgbClr>
                    </a:outerShdw>
                  </a:effectLst>
                </a:rPr>
                <a:t>Genitals</a:t>
              </a:r>
              <a:endParaRPr lang="en-GB" sz="8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727987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solidFill>
                  <a:schemeClr val="tx2"/>
                </a:solidFill>
              </a:rPr>
              <a:t>Assessment</a:t>
            </a:r>
          </a:p>
        </p:txBody>
      </p:sp>
      <p:sp>
        <p:nvSpPr>
          <p:cNvPr id="3" name="Content Placeholder 2"/>
          <p:cNvSpPr txBox="1">
            <a:spLocks noGrp="1"/>
          </p:cNvSpPr>
          <p:nvPr>
            <p:ph idx="1"/>
          </p:nvPr>
        </p:nvSpPr>
        <p:spPr>
          <a:xfrm>
            <a:off x="457200" y="1600200"/>
            <a:ext cx="8229600" cy="4925144"/>
          </a:xfrm>
        </p:spPr>
        <p:txBody>
          <a:bodyPr>
            <a:normAutofit fontScale="92500" lnSpcReduction="10000"/>
          </a:bodyPr>
          <a:lstStyle/>
          <a:p>
            <a:pPr marL="0" lvl="0" indent="0">
              <a:spcBef>
                <a:spcPts val="700"/>
              </a:spcBef>
              <a:buNone/>
            </a:pPr>
            <a:r>
              <a:rPr lang="en-GB" sz="2800" b="1" dirty="0">
                <a:solidFill>
                  <a:schemeClr val="tx2"/>
                </a:solidFill>
              </a:rPr>
              <a:t>For people with any type of psoriasis assess</a:t>
            </a:r>
            <a:r>
              <a:rPr lang="en-GB" sz="2800" dirty="0" smtClean="0">
                <a:solidFill>
                  <a:schemeClr val="tx2"/>
                </a:solidFill>
              </a:rPr>
              <a:t>:</a:t>
            </a:r>
          </a:p>
          <a:p>
            <a:pPr>
              <a:spcBef>
                <a:spcPts val="700"/>
              </a:spcBef>
            </a:pPr>
            <a:r>
              <a:rPr lang="en-GB" sz="2800" dirty="0" smtClean="0">
                <a:solidFill>
                  <a:schemeClr val="tx2"/>
                </a:solidFill>
              </a:rPr>
              <a:t>Presenting condition</a:t>
            </a:r>
          </a:p>
          <a:p>
            <a:pPr>
              <a:spcBef>
                <a:spcPts val="700"/>
              </a:spcBef>
            </a:pPr>
            <a:r>
              <a:rPr lang="en-GB" sz="2800" dirty="0" smtClean="0">
                <a:solidFill>
                  <a:schemeClr val="tx2"/>
                </a:solidFill>
              </a:rPr>
              <a:t>Medical history</a:t>
            </a:r>
          </a:p>
          <a:p>
            <a:pPr>
              <a:spcBef>
                <a:spcPts val="700"/>
              </a:spcBef>
            </a:pPr>
            <a:r>
              <a:rPr lang="en-GB" sz="2800" dirty="0" smtClean="0">
                <a:solidFill>
                  <a:schemeClr val="tx2"/>
                </a:solidFill>
              </a:rPr>
              <a:t>Family history</a:t>
            </a:r>
          </a:p>
          <a:p>
            <a:pPr>
              <a:spcBef>
                <a:spcPts val="700"/>
              </a:spcBef>
            </a:pPr>
            <a:r>
              <a:rPr lang="en-GB" sz="2800" dirty="0" smtClean="0">
                <a:solidFill>
                  <a:schemeClr val="tx2"/>
                </a:solidFill>
              </a:rPr>
              <a:t>Previous treatments and responses</a:t>
            </a:r>
            <a:endParaRPr lang="en-GB" sz="2800" dirty="0">
              <a:solidFill>
                <a:schemeClr val="tx2"/>
              </a:solidFill>
            </a:endParaRPr>
          </a:p>
          <a:p>
            <a:pPr lvl="0">
              <a:spcBef>
                <a:spcPts val="700"/>
              </a:spcBef>
            </a:pPr>
            <a:r>
              <a:rPr lang="en-GB" sz="2800" dirty="0">
                <a:solidFill>
                  <a:schemeClr val="tx2"/>
                </a:solidFill>
              </a:rPr>
              <a:t>Disease severity – patients global assessment, physicians global assessment, PASI score </a:t>
            </a:r>
          </a:p>
          <a:p>
            <a:pPr lvl="0">
              <a:spcBef>
                <a:spcPts val="700"/>
              </a:spcBef>
            </a:pPr>
            <a:r>
              <a:rPr lang="en-GB" sz="2800" dirty="0">
                <a:solidFill>
                  <a:schemeClr val="tx2"/>
                </a:solidFill>
              </a:rPr>
              <a:t>Impact of disease on physical, psychological and social wellbeing – DLQI</a:t>
            </a:r>
          </a:p>
          <a:p>
            <a:pPr lvl="0">
              <a:spcBef>
                <a:spcPts val="700"/>
              </a:spcBef>
            </a:pPr>
            <a:r>
              <a:rPr lang="en-GB" sz="2800" dirty="0" smtClean="0">
                <a:solidFill>
                  <a:schemeClr val="tx2"/>
                </a:solidFill>
              </a:rPr>
              <a:t>Presence of psoriatic </a:t>
            </a:r>
            <a:r>
              <a:rPr lang="en-GB" sz="2800" dirty="0">
                <a:solidFill>
                  <a:schemeClr val="tx2"/>
                </a:solidFill>
              </a:rPr>
              <a:t>arthritis - PEST</a:t>
            </a:r>
          </a:p>
          <a:p>
            <a:pPr lvl="0">
              <a:spcBef>
                <a:spcPts val="700"/>
              </a:spcBef>
            </a:pPr>
            <a:r>
              <a:rPr lang="en-GB" sz="2800" dirty="0">
                <a:solidFill>
                  <a:schemeClr val="tx2"/>
                </a:solidFill>
              </a:rPr>
              <a:t>Presence of comorbidities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86317"/>
            <a:ext cx="2313420" cy="151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12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Psoriatic arthritis</a:t>
            </a:r>
            <a:endParaRPr lang="en-GB" dirty="0">
              <a:solidFill>
                <a:schemeClr val="tx2"/>
              </a:solidFill>
            </a:endParaRPr>
          </a:p>
        </p:txBody>
      </p:sp>
      <p:sp>
        <p:nvSpPr>
          <p:cNvPr id="3" name="Content Placeholder 2"/>
          <p:cNvSpPr>
            <a:spLocks noGrp="1"/>
          </p:cNvSpPr>
          <p:nvPr>
            <p:ph idx="1"/>
          </p:nvPr>
        </p:nvSpPr>
        <p:spPr/>
        <p:txBody>
          <a:bodyPr>
            <a:normAutofit fontScale="92500" lnSpcReduction="10000"/>
          </a:bodyPr>
          <a:lstStyle/>
          <a:p>
            <a:r>
              <a:rPr lang="en-GB" dirty="0" smtClean="0">
                <a:solidFill>
                  <a:schemeClr val="tx2"/>
                </a:solidFill>
              </a:rPr>
              <a:t>Psoriatic arthritis (</a:t>
            </a:r>
            <a:r>
              <a:rPr lang="en-GB" dirty="0" err="1" smtClean="0">
                <a:solidFill>
                  <a:schemeClr val="tx2"/>
                </a:solidFill>
              </a:rPr>
              <a:t>PsA</a:t>
            </a:r>
            <a:r>
              <a:rPr lang="en-GB" dirty="0" smtClean="0">
                <a:solidFill>
                  <a:schemeClr val="tx2"/>
                </a:solidFill>
              </a:rPr>
              <a:t>) is a particular pattern of arthritis often seen in association with psoriasis</a:t>
            </a:r>
          </a:p>
          <a:p>
            <a:r>
              <a:rPr lang="en-GB" dirty="0" smtClean="0">
                <a:solidFill>
                  <a:schemeClr val="tx2"/>
                </a:solidFill>
              </a:rPr>
              <a:t>Most common in the joints in the hands and feet</a:t>
            </a:r>
          </a:p>
          <a:p>
            <a:r>
              <a:rPr lang="en-GB" dirty="0" smtClean="0">
                <a:solidFill>
                  <a:schemeClr val="tx2"/>
                </a:solidFill>
              </a:rPr>
              <a:t>Can also affect larger joints or areas where tendons join to bone, such as the knees, ankles, hips and lower back</a:t>
            </a:r>
          </a:p>
          <a:p>
            <a:r>
              <a:rPr lang="en-GB" dirty="0" smtClean="0">
                <a:solidFill>
                  <a:schemeClr val="tx2"/>
                </a:solidFill>
              </a:rPr>
              <a:t>Inflammation can also affect the tendons </a:t>
            </a:r>
          </a:p>
          <a:p>
            <a:r>
              <a:rPr lang="en-GB" dirty="0" smtClean="0">
                <a:solidFill>
                  <a:schemeClr val="tx2"/>
                </a:solidFill>
              </a:rPr>
              <a:t>Some people do develop </a:t>
            </a:r>
            <a:r>
              <a:rPr lang="en-GB" dirty="0" err="1" smtClean="0">
                <a:solidFill>
                  <a:schemeClr val="tx2"/>
                </a:solidFill>
              </a:rPr>
              <a:t>PsA</a:t>
            </a:r>
            <a:r>
              <a:rPr lang="en-GB" dirty="0" smtClean="0">
                <a:solidFill>
                  <a:schemeClr val="tx2"/>
                </a:solidFill>
              </a:rPr>
              <a:t> before they notice any psoriasis on their skin</a:t>
            </a:r>
            <a:endParaRPr lang="en-GB" dirty="0">
              <a:solidFill>
                <a:schemeClr val="tx2"/>
              </a:solidFill>
            </a:endParaRP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931"/>
          <a:stretch/>
        </p:blipFill>
        <p:spPr bwMode="auto">
          <a:xfrm>
            <a:off x="6660232" y="476673"/>
            <a:ext cx="1807837" cy="110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822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6217</TotalTime>
  <Words>2007</Words>
  <Application>Microsoft Office PowerPoint</Application>
  <PresentationFormat>On-screen Show (4:3)</PresentationFormat>
  <Paragraphs>389</Paragraphs>
  <Slides>30</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ＭＳ Ｐゴシック</vt:lpstr>
      <vt:lpstr>Arial</vt:lpstr>
      <vt:lpstr>Calibri</vt:lpstr>
      <vt:lpstr>1_Office Theme</vt:lpstr>
      <vt:lpstr>Psoriasis</vt:lpstr>
      <vt:lpstr>PowerPoint Presentation</vt:lpstr>
      <vt:lpstr>Learning outcomes</vt:lpstr>
      <vt:lpstr>Overview</vt:lpstr>
      <vt:lpstr>Why does psoriasis occur?</vt:lpstr>
      <vt:lpstr>Diagnosis</vt:lpstr>
      <vt:lpstr>Presentations</vt:lpstr>
      <vt:lpstr>Assessment</vt:lpstr>
      <vt:lpstr>Psoriatic arthritis</vt:lpstr>
      <vt:lpstr>Psoriatic arthritis - PEST</vt:lpstr>
      <vt:lpstr>Co-morbidities</vt:lpstr>
      <vt:lpstr>Disease impact</vt:lpstr>
      <vt:lpstr>NICE guidance</vt:lpstr>
      <vt:lpstr>    Treatments</vt:lpstr>
      <vt:lpstr>Emollients </vt:lpstr>
      <vt:lpstr>Plaque psoriasis</vt:lpstr>
      <vt:lpstr>Topical treatment – trunk &amp; limbs</vt:lpstr>
      <vt:lpstr>Scalp psoriasis</vt:lpstr>
      <vt:lpstr>Topical scalp treatments</vt:lpstr>
      <vt:lpstr>Face, flexural and genital psoriasis</vt:lpstr>
      <vt:lpstr>Topical treatment face, flexures &amp; genitals</vt:lpstr>
      <vt:lpstr>Guttate psoriasis</vt:lpstr>
      <vt:lpstr>Guttate</vt:lpstr>
      <vt:lpstr>Treatment</vt:lpstr>
      <vt:lpstr>Palmoplantar pustulosis</vt:lpstr>
      <vt:lpstr>Nail psoriasis</vt:lpstr>
      <vt:lpstr>Generalised pustular</vt:lpstr>
      <vt:lpstr>Erythrodermic</vt:lpstr>
      <vt:lpstr>Referral (NICE)</vt:lpstr>
      <vt:lpstr>Resources</vt:lpstr>
    </vt:vector>
  </TitlesOfParts>
  <Company>Galderma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Psoriasis</dc:title>
  <dc:creator>BALL Nicola</dc:creator>
  <cp:lastModifiedBy>Windows User</cp:lastModifiedBy>
  <cp:revision>147</cp:revision>
  <cp:lastPrinted>2017-11-08T14:33:49Z</cp:lastPrinted>
  <dcterms:created xsi:type="dcterms:W3CDTF">2015-08-07T07:24:38Z</dcterms:created>
  <dcterms:modified xsi:type="dcterms:W3CDTF">2018-01-10T12:06:09Z</dcterms:modified>
</cp:coreProperties>
</file>