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1"/>
  </p:notesMasterIdLst>
  <p:sldIdLst>
    <p:sldId id="267" r:id="rId2"/>
    <p:sldId id="271" r:id="rId3"/>
    <p:sldId id="321" r:id="rId4"/>
    <p:sldId id="366" r:id="rId5"/>
    <p:sldId id="322" r:id="rId6"/>
    <p:sldId id="275" r:id="rId7"/>
    <p:sldId id="278" r:id="rId8"/>
    <p:sldId id="323" r:id="rId9"/>
    <p:sldId id="277" r:id="rId10"/>
    <p:sldId id="279" r:id="rId11"/>
    <p:sldId id="324" r:id="rId12"/>
    <p:sldId id="326" r:id="rId13"/>
    <p:sldId id="283" r:id="rId14"/>
    <p:sldId id="332" r:id="rId15"/>
    <p:sldId id="329" r:id="rId16"/>
    <p:sldId id="285" r:id="rId17"/>
    <p:sldId id="367" r:id="rId18"/>
    <p:sldId id="287" r:id="rId19"/>
    <p:sldId id="333" r:id="rId20"/>
    <p:sldId id="334" r:id="rId21"/>
    <p:sldId id="280" r:id="rId22"/>
    <p:sldId id="353" r:id="rId23"/>
    <p:sldId id="356" r:id="rId24"/>
    <p:sldId id="354" r:id="rId25"/>
    <p:sldId id="355" r:id="rId26"/>
    <p:sldId id="357" r:id="rId27"/>
    <p:sldId id="368" r:id="rId28"/>
    <p:sldId id="317" r:id="rId29"/>
    <p:sldId id="31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D13F6-F0E7-42B0-A44E-B859E83F2AFD}" type="datetimeFigureOut">
              <a:rPr lang="en-GB" smtClean="0"/>
              <a:pPr/>
              <a:t>10/01/2018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0D170-2D47-4D9C-A434-8EC8025F0428}" type="slidenum">
              <a:rPr lang="en-GB" smtClean="0"/>
              <a:pPr/>
              <a:t>‹#›</a:t>
            </a:fld>
            <a:endParaRPr lang="en-GB"/>
          </a:p>
        </p:txBody>
      </p:sp>
    </p:spTree>
    <p:extLst>
      <p:ext uri="{BB962C8B-B14F-4D97-AF65-F5344CB8AC3E}">
        <p14:creationId xmlns:p14="http://schemas.microsoft.com/office/powerpoint/2010/main" val="179051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ks.nice.org.uk/eczema-atopic#!references/A3444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E811CE8-4ED2-4FF3-A0FF-0B3615BBFFB1}" type="slidenum">
              <a:rPr lang="en-GB" smtClean="0"/>
              <a:pPr/>
              <a:t>1</a:t>
            </a:fld>
            <a:endParaRPr lang="en-GB" dirty="0"/>
          </a:p>
        </p:txBody>
      </p:sp>
    </p:spTree>
    <p:extLst>
      <p:ext uri="{BB962C8B-B14F-4D97-AF65-F5344CB8AC3E}">
        <p14:creationId xmlns:p14="http://schemas.microsoft.com/office/powerpoint/2010/main" val="85635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 courtesy of Isabel Lavers</a:t>
            </a:r>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12</a:t>
            </a:fld>
            <a:endParaRPr lang="en-GB" dirty="0"/>
          </a:p>
        </p:txBody>
      </p:sp>
    </p:spTree>
    <p:extLst>
      <p:ext uri="{BB962C8B-B14F-4D97-AF65-F5344CB8AC3E}">
        <p14:creationId xmlns:p14="http://schemas.microsoft.com/office/powerpoint/2010/main" val="356492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NUR/005/0415</a:t>
            </a:r>
            <a:endParaRPr lang="en-GB" dirty="0"/>
          </a:p>
        </p:txBody>
      </p:sp>
      <p:sp>
        <p:nvSpPr>
          <p:cNvPr id="4" name="Slide Number Placeholder 3"/>
          <p:cNvSpPr>
            <a:spLocks noGrp="1"/>
          </p:cNvSpPr>
          <p:nvPr>
            <p:ph type="sldNum" sz="quarter" idx="10"/>
          </p:nvPr>
        </p:nvSpPr>
        <p:spPr/>
        <p:txBody>
          <a:bodyPr/>
          <a:lstStyle/>
          <a:p>
            <a:fld id="{2CBF5274-7D09-4188-84E6-D9DDFF472A74}" type="slidenum">
              <a:rPr lang="en-GB" smtClean="0"/>
              <a:t>14</a:t>
            </a:fld>
            <a:endParaRPr lang="en-GB" dirty="0"/>
          </a:p>
        </p:txBody>
      </p:sp>
    </p:spTree>
    <p:extLst>
      <p:ext uri="{BB962C8B-B14F-4D97-AF65-F5344CB8AC3E}">
        <p14:creationId xmlns:p14="http://schemas.microsoft.com/office/powerpoint/2010/main" val="251036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NUR/005/0415</a:t>
            </a:r>
            <a:endParaRPr lang="en-GB" dirty="0"/>
          </a:p>
        </p:txBody>
      </p:sp>
      <p:sp>
        <p:nvSpPr>
          <p:cNvPr id="4" name="Slide Number Placeholder 3"/>
          <p:cNvSpPr>
            <a:spLocks noGrp="1"/>
          </p:cNvSpPr>
          <p:nvPr>
            <p:ph type="sldNum" sz="quarter" idx="10"/>
          </p:nvPr>
        </p:nvSpPr>
        <p:spPr/>
        <p:txBody>
          <a:bodyPr/>
          <a:lstStyle/>
          <a:p>
            <a:fld id="{2CBF5274-7D09-4188-84E6-D9DDFF472A74}" type="slidenum">
              <a:rPr lang="en-GB" smtClean="0"/>
              <a:t>15</a:t>
            </a:fld>
            <a:endParaRPr lang="en-GB" dirty="0"/>
          </a:p>
        </p:txBody>
      </p:sp>
    </p:spTree>
    <p:extLst>
      <p:ext uri="{BB962C8B-B14F-4D97-AF65-F5344CB8AC3E}">
        <p14:creationId xmlns:p14="http://schemas.microsoft.com/office/powerpoint/2010/main" val="101426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www.bdng.org.uk</a:t>
            </a:r>
            <a:endParaRPr lang="en-GB" dirty="0"/>
          </a:p>
        </p:txBody>
      </p:sp>
      <p:sp>
        <p:nvSpPr>
          <p:cNvPr id="4" name="Slide Number Placeholder 3"/>
          <p:cNvSpPr>
            <a:spLocks noGrp="1"/>
          </p:cNvSpPr>
          <p:nvPr>
            <p:ph type="sldNum" sz="quarter" idx="10"/>
          </p:nvPr>
        </p:nvSpPr>
        <p:spPr/>
        <p:txBody>
          <a:bodyPr/>
          <a:lstStyle/>
          <a:p>
            <a:fld id="{93C0D170-2D47-4D9C-A434-8EC8025F0428}" type="slidenum">
              <a:rPr lang="en-GB" smtClean="0"/>
              <a:pPr/>
              <a:t>16</a:t>
            </a:fld>
            <a:endParaRPr lang="en-GB"/>
          </a:p>
        </p:txBody>
      </p:sp>
    </p:spTree>
    <p:extLst>
      <p:ext uri="{BB962C8B-B14F-4D97-AF65-F5344CB8AC3E}">
        <p14:creationId xmlns:p14="http://schemas.microsoft.com/office/powerpoint/2010/main" val="257999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a:bodyPr>
          <a:lstStyle/>
          <a:p>
            <a:r>
              <a:rPr lang="en-GB" dirty="0"/>
              <a:t>NICE : Quick reference guide Tacrolimus and Pimecrolimus for atopic eczema Issue date: August </a:t>
            </a:r>
            <a:r>
              <a:rPr lang="en-GB" dirty="0" smtClean="0"/>
              <a:t>2004 - latest</a:t>
            </a:r>
            <a:endParaRPr lang="en-GB" dirty="0"/>
          </a:p>
          <a:p>
            <a:pPr defTabSz="914325">
              <a:defRPr/>
            </a:pPr>
            <a:r>
              <a:rPr lang="en-GB" dirty="0"/>
              <a:t>Text (precaution): SING guidance quick reference  Eczema March 2011, page 2</a:t>
            </a:r>
          </a:p>
        </p:txBody>
      </p:sp>
      <p:sp>
        <p:nvSpPr>
          <p:cNvPr id="4" name="Slide Number Placeholder 3"/>
          <p:cNvSpPr>
            <a:spLocks noGrp="1"/>
          </p:cNvSpPr>
          <p:nvPr>
            <p:ph type="sldNum" sz="quarter" idx="10"/>
          </p:nvPr>
        </p:nvSpPr>
        <p:spPr/>
        <p:txBody>
          <a:bodyPr/>
          <a:lstStyle/>
          <a:p>
            <a:fld id="{B4F1385C-BF99-4F48-8D51-A4EF4C9B0A8C}" type="slidenum">
              <a:rPr lang="en-GB" smtClean="0"/>
              <a:pPr/>
              <a:t>18</a:t>
            </a:fld>
            <a:endParaRPr lang="en-GB" dirty="0"/>
          </a:p>
        </p:txBody>
      </p:sp>
    </p:spTree>
    <p:extLst>
      <p:ext uri="{BB962C8B-B14F-4D97-AF65-F5344CB8AC3E}">
        <p14:creationId xmlns:p14="http://schemas.microsoft.com/office/powerpoint/2010/main" val="3736206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www.PCDS.org.uk</a:t>
            </a:r>
            <a:endParaRPr lang="en-GB" dirty="0"/>
          </a:p>
        </p:txBody>
      </p:sp>
      <p:sp>
        <p:nvSpPr>
          <p:cNvPr id="4" name="Slide Number Placeholder 3"/>
          <p:cNvSpPr>
            <a:spLocks noGrp="1"/>
          </p:cNvSpPr>
          <p:nvPr>
            <p:ph type="sldNum" sz="quarter" idx="10"/>
          </p:nvPr>
        </p:nvSpPr>
        <p:spPr/>
        <p:txBody>
          <a:bodyPr/>
          <a:lstStyle/>
          <a:p>
            <a:fld id="{2CBF5274-7D09-4188-84E6-D9DDFF472A74}" type="slidenum">
              <a:rPr lang="en-GB" smtClean="0"/>
              <a:t>19</a:t>
            </a:fld>
            <a:endParaRPr lang="en-GB" dirty="0"/>
          </a:p>
        </p:txBody>
      </p:sp>
    </p:spTree>
    <p:extLst>
      <p:ext uri="{BB962C8B-B14F-4D97-AF65-F5344CB8AC3E}">
        <p14:creationId xmlns:p14="http://schemas.microsoft.com/office/powerpoint/2010/main" val="392815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rPr>
              <a:t>Oral corticosteroid</a:t>
            </a:r>
          </a:p>
          <a:p>
            <a:r>
              <a:rPr lang="en-GB" dirty="0" smtClean="0">
                <a:effectLst/>
              </a:rPr>
              <a:t>Prescribe a short course of an oral corticosteroid. There are no data from controlled trials, but 30 mg prednisolone taken in the morning for 1 week should be sufficient.</a:t>
            </a:r>
          </a:p>
          <a:p>
            <a:r>
              <a:rPr lang="en-GB" dirty="0" smtClean="0">
                <a:effectLst/>
              </a:rPr>
              <a:t>The frequent or prolonged use of systemic corticosteroids is associated with serious adverse effects, including growth retardation in children, diabetes mellitus, high blood pressure, and osteoporosis. However, these are unlikely to be a problem with a single course of prednisolone.</a:t>
            </a:r>
          </a:p>
          <a:p>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20</a:t>
            </a:fld>
            <a:endParaRPr lang="en-GB" dirty="0"/>
          </a:p>
        </p:txBody>
      </p:sp>
    </p:spTree>
    <p:extLst>
      <p:ext uri="{BB962C8B-B14F-4D97-AF65-F5344CB8AC3E}">
        <p14:creationId xmlns:p14="http://schemas.microsoft.com/office/powerpoint/2010/main" val="114788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Prevention of infection</a:t>
            </a:r>
            <a:endParaRPr lang="en-GB" sz="1100" dirty="0"/>
          </a:p>
          <a:p>
            <a:r>
              <a:rPr lang="en-GB" sz="1100" b="1" dirty="0"/>
              <a:t>What treatment and advice can I give to reduce infection?</a:t>
            </a:r>
            <a:endParaRPr lang="en-GB" sz="1100" dirty="0"/>
          </a:p>
          <a:p>
            <a:pPr marL="162483" indent="-162483">
              <a:buFont typeface="Arial" panose="020B0604020202020204" pitchFamily="34" charset="0"/>
              <a:buChar char="•"/>
            </a:pPr>
            <a:r>
              <a:rPr lang="en-GB" sz="1100" dirty="0"/>
              <a:t>Prescribe new supplies of topical products (emollients and corticosteroids) for use after the infection has cleared, and advise the person to discard the old products.</a:t>
            </a:r>
          </a:p>
          <a:p>
            <a:pPr marL="162483" indent="-162483">
              <a:buFont typeface="Arial" panose="020B0604020202020204" pitchFamily="34" charset="0"/>
              <a:buChar char="•"/>
            </a:pPr>
            <a:r>
              <a:rPr lang="en-GB" sz="1100" dirty="0"/>
              <a:t>Consider advising the use of a topical antiseptic preparation (for example </a:t>
            </a:r>
            <a:r>
              <a:rPr lang="en-GB" sz="1100" dirty="0" err="1"/>
              <a:t>chlorhexidine</a:t>
            </a:r>
            <a:r>
              <a:rPr lang="en-GB" sz="1100" dirty="0"/>
              <a:t> or </a:t>
            </a:r>
            <a:r>
              <a:rPr lang="en-GB" sz="1100" dirty="0" err="1"/>
              <a:t>triclosan</a:t>
            </a:r>
            <a:r>
              <a:rPr lang="en-GB" sz="1100" dirty="0"/>
              <a:t>) as an adjunct to standard treatment, to reduce the bacterial load in areas that are prone to infection.</a:t>
            </a:r>
          </a:p>
          <a:p>
            <a:pPr marL="162483" indent="-162483">
              <a:buFont typeface="Arial" panose="020B0604020202020204" pitchFamily="34" charset="0"/>
              <a:buChar char="•"/>
            </a:pPr>
            <a:r>
              <a:rPr lang="en-GB" sz="1100" dirty="0"/>
              <a:t>Encourage continued maintenance of the skin by advising:</a:t>
            </a:r>
          </a:p>
          <a:p>
            <a:pPr marL="162483" indent="-162483">
              <a:buFont typeface="Arial" panose="020B0604020202020204" pitchFamily="34" charset="0"/>
              <a:buChar char="•"/>
            </a:pPr>
            <a:r>
              <a:rPr lang="en-GB" sz="1100" dirty="0"/>
              <a:t>Avoidance of trigger factors</a:t>
            </a:r>
          </a:p>
          <a:p>
            <a:pPr marL="162483" indent="-162483">
              <a:buFont typeface="Arial" panose="020B0604020202020204" pitchFamily="34" charset="0"/>
              <a:buChar char="•"/>
            </a:pPr>
            <a:r>
              <a:rPr lang="en-GB" sz="1100" dirty="0"/>
              <a:t>Frequent and liberal use of emollients.</a:t>
            </a:r>
          </a:p>
          <a:p>
            <a:pPr marL="162483" indent="-162483">
              <a:buFont typeface="Arial" panose="020B0604020202020204" pitchFamily="34" charset="0"/>
              <a:buChar char="•"/>
            </a:pPr>
            <a:r>
              <a:rPr lang="en-GB" sz="1100" dirty="0"/>
              <a:t>Appropriate use of topical corticosteroids.</a:t>
            </a:r>
          </a:p>
          <a:p>
            <a:r>
              <a:rPr lang="en-GB" dirty="0" smtClean="0"/>
              <a:t>http://cks.nice.org.uk/eczema-atopic#!scenariorecommendation:19</a:t>
            </a:r>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21</a:t>
            </a:fld>
            <a:endParaRPr lang="en-GB"/>
          </a:p>
        </p:txBody>
      </p:sp>
    </p:spTree>
    <p:extLst>
      <p:ext uri="{BB962C8B-B14F-4D97-AF65-F5344CB8AC3E}">
        <p14:creationId xmlns:p14="http://schemas.microsoft.com/office/powerpoint/2010/main" val="24545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577">
              <a:defRPr/>
            </a:pPr>
            <a:r>
              <a:rPr lang="en-GB" b="0" dirty="0" smtClean="0">
                <a:effectLst/>
              </a:rPr>
              <a:t>Image</a:t>
            </a:r>
            <a:r>
              <a:rPr lang="en-GB" b="0" baseline="0" dirty="0" smtClean="0">
                <a:effectLst/>
              </a:rPr>
              <a:t> – www.PCDS.org.uk (permission given)</a:t>
            </a:r>
            <a:endParaRPr lang="en-GB" b="0" dirty="0" smtClean="0">
              <a:effectLst/>
            </a:endParaRPr>
          </a:p>
          <a:p>
            <a:pPr defTabSz="866577">
              <a:defRPr/>
            </a:pPr>
            <a:r>
              <a:rPr lang="en-GB" b="0" dirty="0" smtClean="0">
                <a:effectLst/>
              </a:rPr>
              <a:t>Secondary infection:</a:t>
            </a:r>
            <a:r>
              <a:rPr lang="en-GB" b="0" baseline="0" dirty="0" smtClean="0">
                <a:effectLst/>
              </a:rPr>
              <a:t> </a:t>
            </a:r>
            <a:r>
              <a:rPr lang="en-GB" b="0" dirty="0" smtClean="0">
                <a:effectLst/>
              </a:rPr>
              <a:t>Impetigo is a </a:t>
            </a:r>
            <a:r>
              <a:rPr lang="en-GB" b="0" dirty="0" smtClean="0"/>
              <a:t>highly contagious skin infection, which </a:t>
            </a:r>
            <a:r>
              <a:rPr lang="en-GB" b="0" dirty="0" smtClean="0">
                <a:effectLst/>
              </a:rPr>
              <a:t>causes sores that quickly rupture (burst) to leave a yellow-brown crust (secondary infection) </a:t>
            </a:r>
            <a:r>
              <a:rPr lang="en-GB" b="0" dirty="0" smtClean="0"/>
              <a:t>most often caused by staphylococcus </a:t>
            </a:r>
            <a:r>
              <a:rPr lang="en-GB" b="0" dirty="0" err="1" smtClean="0"/>
              <a:t>aureus</a:t>
            </a:r>
            <a:endParaRPr lang="en-GB" b="0" dirty="0" smtClean="0">
              <a:effectLst/>
            </a:endParaRPr>
          </a:p>
          <a:p>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23</a:t>
            </a:fld>
            <a:endParaRPr lang="en-GB"/>
          </a:p>
        </p:txBody>
      </p:sp>
    </p:spTree>
    <p:extLst>
      <p:ext uri="{BB962C8B-B14F-4D97-AF65-F5344CB8AC3E}">
        <p14:creationId xmlns:p14="http://schemas.microsoft.com/office/powerpoint/2010/main" val="99819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rPr>
              <a:t>CKS 2015</a:t>
            </a:r>
            <a:r>
              <a:rPr lang="en-GB" b="1" baseline="0" dirty="0" smtClean="0">
                <a:effectLst/>
              </a:rPr>
              <a:t> </a:t>
            </a:r>
            <a:r>
              <a:rPr lang="en-GB" b="0" baseline="0" dirty="0" smtClean="0">
                <a:effectLst/>
              </a:rPr>
              <a:t>last accessed 26</a:t>
            </a:r>
            <a:r>
              <a:rPr lang="en-GB" b="0" baseline="30000" dirty="0" smtClean="0">
                <a:effectLst/>
              </a:rPr>
              <a:t>th</a:t>
            </a:r>
            <a:r>
              <a:rPr lang="en-GB" b="0" baseline="0" dirty="0" smtClean="0">
                <a:effectLst/>
              </a:rPr>
              <a:t> April 2016</a:t>
            </a:r>
            <a:endParaRPr lang="en-GB" b="1" dirty="0" smtClean="0">
              <a:effectLst/>
            </a:endParaRPr>
          </a:p>
          <a:p>
            <a:r>
              <a:rPr lang="en-GB" b="1" dirty="0" err="1" smtClean="0">
                <a:effectLst/>
              </a:rPr>
              <a:t>Flucloxacillin</a:t>
            </a:r>
            <a:r>
              <a:rPr lang="en-GB" b="1" dirty="0" smtClean="0">
                <a:effectLst/>
              </a:rPr>
              <a:t> </a:t>
            </a:r>
            <a:r>
              <a:rPr lang="en-GB" dirty="0" smtClean="0">
                <a:effectLst/>
              </a:rPr>
              <a:t>is licensed for the treatment of infected skin conditions, including eczema. Use clinical judgement to determine the appropriate dose and duration.</a:t>
            </a:r>
            <a:r>
              <a:rPr lang="en-GB" baseline="0" dirty="0" smtClean="0">
                <a:effectLst/>
              </a:rPr>
              <a:t> </a:t>
            </a:r>
            <a:r>
              <a:rPr lang="en-GB" dirty="0" smtClean="0">
                <a:effectLst/>
              </a:rPr>
              <a:t>The normal dosage for an adult is 250 mg, four times daily. This can be doubled if the skin looks very infected.</a:t>
            </a:r>
            <a:r>
              <a:rPr lang="en-GB" baseline="0" dirty="0" smtClean="0">
                <a:effectLst/>
              </a:rPr>
              <a:t> </a:t>
            </a:r>
            <a:r>
              <a:rPr lang="en-GB" dirty="0" smtClean="0">
                <a:effectLst/>
              </a:rPr>
              <a:t>Treat for 1 week. This can be extended to 2 weeks if the initial response is inadequate</a:t>
            </a:r>
          </a:p>
          <a:p>
            <a:r>
              <a:rPr lang="en-GB" b="1" dirty="0" smtClean="0">
                <a:effectLst/>
              </a:rPr>
              <a:t>Erythromycin</a:t>
            </a:r>
            <a:r>
              <a:rPr lang="en-GB" dirty="0" smtClean="0">
                <a:effectLst/>
              </a:rPr>
              <a:t> is licensed for skin and soft tissue infections.</a:t>
            </a:r>
            <a:r>
              <a:rPr lang="en-GB" baseline="0" dirty="0" smtClean="0">
                <a:effectLst/>
              </a:rPr>
              <a:t> </a:t>
            </a:r>
            <a:r>
              <a:rPr lang="en-GB" dirty="0" smtClean="0">
                <a:effectLst/>
              </a:rPr>
              <a:t>It is usually prescribed at a dosage of 250 mg, four times daily, for 1 week.</a:t>
            </a:r>
            <a:r>
              <a:rPr lang="en-GB" baseline="0" dirty="0" smtClean="0">
                <a:effectLst/>
              </a:rPr>
              <a:t> </a:t>
            </a:r>
            <a:r>
              <a:rPr lang="en-GB" dirty="0" smtClean="0">
                <a:effectLst/>
              </a:rPr>
              <a:t>The dose and duration can be doubled in severe infection.</a:t>
            </a:r>
            <a:r>
              <a:rPr lang="en-GB" baseline="0" dirty="0" smtClean="0">
                <a:effectLst/>
              </a:rPr>
              <a:t> </a:t>
            </a:r>
            <a:r>
              <a:rPr lang="en-GB" b="1" dirty="0" smtClean="0">
                <a:effectLst/>
              </a:rPr>
              <a:t>Avoid erythromycin</a:t>
            </a:r>
            <a:r>
              <a:rPr lang="en-GB" dirty="0" smtClean="0">
                <a:effectLst/>
              </a:rPr>
              <a:t> in people with severe hepatic impairment.</a:t>
            </a:r>
          </a:p>
          <a:p>
            <a:r>
              <a:rPr lang="en-GB" b="1" dirty="0" smtClean="0">
                <a:solidFill>
                  <a:schemeClr val="accent2"/>
                </a:solidFill>
                <a:effectLst/>
              </a:rPr>
              <a:t>Clarithromycin</a:t>
            </a:r>
            <a:r>
              <a:rPr lang="en-GB" dirty="0" smtClean="0">
                <a:effectLst/>
              </a:rPr>
              <a:t> is licensed for skin and soft tissue infection.</a:t>
            </a:r>
            <a:r>
              <a:rPr lang="en-GB" baseline="0" dirty="0" smtClean="0">
                <a:effectLst/>
              </a:rPr>
              <a:t> </a:t>
            </a:r>
            <a:r>
              <a:rPr lang="en-GB" dirty="0" smtClean="0">
                <a:effectLst/>
              </a:rPr>
              <a:t>It is usually prescribed at a dosage of 250 mg, twice daily, for 1 week.</a:t>
            </a:r>
          </a:p>
          <a:p>
            <a:r>
              <a:rPr lang="en-GB" dirty="0" smtClean="0">
                <a:effectLst/>
              </a:rPr>
              <a:t>The dose and duration can be doubled in severe infection.</a:t>
            </a:r>
            <a:r>
              <a:rPr lang="en-GB" baseline="0" dirty="0" smtClean="0">
                <a:effectLst/>
              </a:rPr>
              <a:t> </a:t>
            </a:r>
            <a:r>
              <a:rPr lang="en-GB" b="1" dirty="0" smtClean="0">
                <a:effectLst/>
              </a:rPr>
              <a:t>Avoid clarithromycin</a:t>
            </a:r>
            <a:r>
              <a:rPr lang="en-GB" dirty="0" smtClean="0">
                <a:effectLst/>
              </a:rPr>
              <a:t> in people with severe hepatic impairment</a:t>
            </a:r>
          </a:p>
          <a:p>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25</a:t>
            </a:fld>
            <a:endParaRPr lang="en-GB"/>
          </a:p>
        </p:txBody>
      </p:sp>
    </p:spTree>
    <p:extLst>
      <p:ext uri="{BB962C8B-B14F-4D97-AF65-F5344CB8AC3E}">
        <p14:creationId xmlns:p14="http://schemas.microsoft.com/office/powerpoint/2010/main" val="268672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577">
              <a:defRPr/>
            </a:pPr>
            <a:r>
              <a:rPr lang="en-GB" dirty="0" smtClean="0"/>
              <a:t>https://www.dermquest.com/image-library/image/5044bfcfc97267166cd62141</a:t>
            </a:r>
          </a:p>
          <a:p>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3</a:t>
            </a:fld>
            <a:endParaRPr lang="en-GB" dirty="0"/>
          </a:p>
        </p:txBody>
      </p:sp>
    </p:spTree>
    <p:extLst>
      <p:ext uri="{BB962C8B-B14F-4D97-AF65-F5344CB8AC3E}">
        <p14:creationId xmlns:p14="http://schemas.microsoft.com/office/powerpoint/2010/main" val="57013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 – www.pcds.org.uk (permission given)</a:t>
            </a:r>
            <a:endParaRPr lang="en-GB" dirty="0"/>
          </a:p>
        </p:txBody>
      </p:sp>
      <p:sp>
        <p:nvSpPr>
          <p:cNvPr id="4" name="Slide Number Placeholder 3"/>
          <p:cNvSpPr>
            <a:spLocks noGrp="1"/>
          </p:cNvSpPr>
          <p:nvPr>
            <p:ph type="sldNum" sz="quarter" idx="10"/>
          </p:nvPr>
        </p:nvSpPr>
        <p:spPr/>
        <p:txBody>
          <a:bodyPr/>
          <a:lstStyle/>
          <a:p>
            <a:fld id="{2CBF5274-7D09-4188-84E6-D9DDFF472A74}" type="slidenum">
              <a:rPr lang="en-GB" smtClean="0"/>
              <a:t>26</a:t>
            </a:fld>
            <a:endParaRPr lang="en-GB"/>
          </a:p>
        </p:txBody>
      </p:sp>
    </p:spTree>
    <p:extLst>
      <p:ext uri="{BB962C8B-B14F-4D97-AF65-F5344CB8AC3E}">
        <p14:creationId xmlns:p14="http://schemas.microsoft.com/office/powerpoint/2010/main" val="225346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29</a:t>
            </a:fld>
            <a:endParaRPr lang="en-GB"/>
          </a:p>
        </p:txBody>
      </p:sp>
    </p:spTree>
    <p:extLst>
      <p:ext uri="{BB962C8B-B14F-4D97-AF65-F5344CB8AC3E}">
        <p14:creationId xmlns:p14="http://schemas.microsoft.com/office/powerpoint/2010/main" val="27812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Best Practice in Emollient Therapy Page S4</a:t>
            </a:r>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4</a:t>
            </a:fld>
            <a:endParaRPr lang="en-GB" dirty="0"/>
          </a:p>
        </p:txBody>
      </p:sp>
    </p:spTree>
    <p:extLst>
      <p:ext uri="{BB962C8B-B14F-4D97-AF65-F5344CB8AC3E}">
        <p14:creationId xmlns:p14="http://schemas.microsoft.com/office/powerpoint/2010/main" val="226311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2007 guidelines</a:t>
            </a:r>
            <a:endParaRPr lang="en-GB" dirty="0"/>
          </a:p>
        </p:txBody>
      </p:sp>
      <p:sp>
        <p:nvSpPr>
          <p:cNvPr id="4" name="Slide Number Placeholder 3"/>
          <p:cNvSpPr>
            <a:spLocks noGrp="1"/>
          </p:cNvSpPr>
          <p:nvPr>
            <p:ph type="sldNum" sz="quarter" idx="10"/>
          </p:nvPr>
        </p:nvSpPr>
        <p:spPr/>
        <p:txBody>
          <a:bodyPr/>
          <a:lstStyle/>
          <a:p>
            <a:fld id="{93C0D170-2D47-4D9C-A434-8EC8025F0428}" type="slidenum">
              <a:rPr lang="en-GB" smtClean="0"/>
              <a:pPr/>
              <a:t>5</a:t>
            </a:fld>
            <a:endParaRPr lang="en-GB"/>
          </a:p>
        </p:txBody>
      </p:sp>
    </p:spTree>
    <p:extLst>
      <p:ext uri="{BB962C8B-B14F-4D97-AF65-F5344CB8AC3E}">
        <p14:creationId xmlns:p14="http://schemas.microsoft.com/office/powerpoint/2010/main" val="375699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Parts of the body most often involved</a:t>
            </a:r>
          </a:p>
          <a:p>
            <a:r>
              <a:rPr lang="en-GB" sz="1100" dirty="0"/>
              <a:t>Atopic eczema usually starts on the scalp or cheeks in infants. It may even start as cradle cap. It later spreads to the limbs and body and in some children may be widespread for a time. At the crawling stage it is usually worst on the backs of the elbows and the fronts of the knees. When the child is a little older the eczema settles in its characteristic location at the skin creases of the arms and legs. In teenagers and adults it may be worst on the hands.</a:t>
            </a:r>
            <a:endParaRPr lang="en-GB" dirty="0" smtClean="0"/>
          </a:p>
          <a:p>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6</a:t>
            </a:fld>
            <a:endParaRPr lang="en-GB"/>
          </a:p>
        </p:txBody>
      </p:sp>
    </p:spTree>
    <p:extLst>
      <p:ext uri="{BB962C8B-B14F-4D97-AF65-F5344CB8AC3E}">
        <p14:creationId xmlns:p14="http://schemas.microsoft.com/office/powerpoint/2010/main" val="295760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a:bodyPr>
          <a:lstStyle/>
          <a:p>
            <a:pPr defTabSz="914325">
              <a:defRPr/>
            </a:pPr>
            <a:r>
              <a:rPr lang="en-GB" dirty="0"/>
              <a:t>Text: SIGN guidance quick reference  Eczema March 2011, page 2 (see PDF attached)</a:t>
            </a:r>
            <a:endParaRPr lang="en-GB" dirty="0" smtClean="0"/>
          </a:p>
          <a:p>
            <a:endParaRPr lang="en-GB" dirty="0"/>
          </a:p>
        </p:txBody>
      </p:sp>
      <p:sp>
        <p:nvSpPr>
          <p:cNvPr id="4" name="Slide Number Placeholder 3"/>
          <p:cNvSpPr>
            <a:spLocks noGrp="1"/>
          </p:cNvSpPr>
          <p:nvPr>
            <p:ph type="sldNum" sz="quarter" idx="10"/>
          </p:nvPr>
        </p:nvSpPr>
        <p:spPr/>
        <p:txBody>
          <a:bodyPr/>
          <a:lstStyle/>
          <a:p>
            <a:fld id="{B4F1385C-BF99-4F48-8D51-A4EF4C9B0A8C}" type="slidenum">
              <a:rPr lang="en-GB" smtClean="0"/>
              <a:pPr/>
              <a:t>8</a:t>
            </a:fld>
            <a:endParaRPr lang="en-GB" dirty="0"/>
          </a:p>
        </p:txBody>
      </p:sp>
    </p:spTree>
    <p:extLst>
      <p:ext uri="{BB962C8B-B14F-4D97-AF65-F5344CB8AC3E}">
        <p14:creationId xmlns:p14="http://schemas.microsoft.com/office/powerpoint/2010/main" val="134676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2013 page 50</a:t>
            </a:r>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9</a:t>
            </a:fld>
            <a:endParaRPr lang="en-GB"/>
          </a:p>
        </p:txBody>
      </p:sp>
    </p:spTree>
    <p:extLst>
      <p:ext uri="{BB962C8B-B14F-4D97-AF65-F5344CB8AC3E}">
        <p14:creationId xmlns:p14="http://schemas.microsoft.com/office/powerpoint/2010/main" val="295980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rPr>
              <a:t>Data from: [</a:t>
            </a:r>
            <a:r>
              <a:rPr lang="en-GB" b="1" dirty="0" smtClean="0">
                <a:effectLst/>
                <a:hlinkClick r:id="rId3" action="ppaction://hlinkfile"/>
              </a:rPr>
              <a:t>NICE, 2007</a:t>
            </a:r>
            <a:r>
              <a:rPr lang="en-GB" b="1" dirty="0" smtClean="0">
                <a:effectLst/>
              </a:rPr>
              <a:t>]</a:t>
            </a:r>
            <a:r>
              <a:rPr lang="en-GB" dirty="0" smtClean="0">
                <a:effectLst/>
              </a:rPr>
              <a:t> </a:t>
            </a:r>
          </a:p>
          <a:p>
            <a:pPr defTabSz="866577">
              <a:defRPr/>
            </a:pPr>
            <a:r>
              <a:rPr lang="en-GB" dirty="0" smtClean="0">
                <a:effectLst/>
              </a:rPr>
              <a:t>Severe atopic eczema: For delicate areas of skin such as the face and flexures, use a moderate potency corticosteroid (such as betamethasone </a:t>
            </a:r>
            <a:r>
              <a:rPr lang="en-GB" dirty="0" err="1" smtClean="0">
                <a:effectLst/>
              </a:rPr>
              <a:t>valerate</a:t>
            </a:r>
            <a:r>
              <a:rPr lang="en-GB" dirty="0" smtClean="0">
                <a:effectLst/>
              </a:rPr>
              <a:t> 0.025%, </a:t>
            </a:r>
            <a:r>
              <a:rPr lang="en-GB" dirty="0" err="1" smtClean="0">
                <a:effectLst/>
              </a:rPr>
              <a:t>clobetasone</a:t>
            </a:r>
            <a:r>
              <a:rPr lang="en-GB" dirty="0" smtClean="0">
                <a:effectLst/>
              </a:rPr>
              <a:t> butyrate 0.05%). Aim for a maximum of 5 days use</a:t>
            </a:r>
          </a:p>
          <a:p>
            <a:pPr defTabSz="866577">
              <a:defRPr/>
            </a:pPr>
            <a:endParaRPr lang="en-GB" dirty="0" smtClean="0">
              <a:effectLst/>
            </a:endParaRPr>
          </a:p>
          <a:p>
            <a:pPr defTabSz="866577">
              <a:defRPr/>
            </a:pPr>
            <a:r>
              <a:rPr lang="en-GB" b="1" dirty="0" smtClean="0">
                <a:effectLst/>
              </a:rPr>
              <a:t>Antihistamines: </a:t>
            </a:r>
            <a:r>
              <a:rPr lang="en-GB" dirty="0" smtClean="0">
                <a:effectLst/>
              </a:rPr>
              <a:t>If itching is severe and affecting sleep, consider prescribing a sedating antihistamine (such as </a:t>
            </a:r>
            <a:r>
              <a:rPr lang="en-GB" dirty="0" err="1" smtClean="0">
                <a:effectLst/>
              </a:rPr>
              <a:t>chlorphenamine</a:t>
            </a:r>
            <a:r>
              <a:rPr lang="en-GB" dirty="0" smtClean="0">
                <a:effectLst/>
              </a:rPr>
              <a:t>) for adults and children aged 6 months or over (maximum two-week course).</a:t>
            </a:r>
          </a:p>
          <a:p>
            <a:r>
              <a:rPr lang="en-GB" dirty="0" smtClean="0">
                <a:effectLst/>
              </a:rPr>
              <a:t>If a </a:t>
            </a:r>
            <a:r>
              <a:rPr lang="en-GB" b="1" dirty="0" smtClean="0">
                <a:effectLst/>
              </a:rPr>
              <a:t>non-sedating antihistamine </a:t>
            </a:r>
            <a:r>
              <a:rPr lang="en-GB" dirty="0" smtClean="0">
                <a:effectLst/>
              </a:rPr>
              <a:t>is required, prescribe cetirizine, </a:t>
            </a:r>
            <a:r>
              <a:rPr lang="en-GB" dirty="0" err="1" smtClean="0">
                <a:effectLst/>
              </a:rPr>
              <a:t>loratadine</a:t>
            </a:r>
            <a:r>
              <a:rPr lang="en-GB" dirty="0" smtClean="0">
                <a:effectLst/>
              </a:rPr>
              <a:t>, or fexofenadine once daily.</a:t>
            </a:r>
          </a:p>
          <a:p>
            <a:r>
              <a:rPr lang="en-GB" dirty="0" smtClean="0">
                <a:effectLst/>
              </a:rPr>
              <a:t>Antihistamines are rarely indicated for pregnant women with eczema, but if required, </a:t>
            </a:r>
            <a:r>
              <a:rPr lang="en-GB" dirty="0" err="1" smtClean="0">
                <a:effectLst/>
              </a:rPr>
              <a:t>loratadine</a:t>
            </a:r>
            <a:r>
              <a:rPr lang="en-GB" dirty="0" smtClean="0">
                <a:effectLst/>
              </a:rPr>
              <a:t> is probably a safe option.</a:t>
            </a:r>
          </a:p>
          <a:p>
            <a:r>
              <a:rPr lang="en-GB" dirty="0" smtClean="0">
                <a:effectLst/>
              </a:rPr>
              <a:t>If a </a:t>
            </a:r>
            <a:r>
              <a:rPr lang="en-GB" b="1" dirty="0" smtClean="0">
                <a:effectLst/>
              </a:rPr>
              <a:t>sedating antihistamine </a:t>
            </a:r>
            <a:r>
              <a:rPr lang="en-GB" dirty="0" smtClean="0">
                <a:effectLst/>
              </a:rPr>
              <a:t>is required, prescribe </a:t>
            </a:r>
            <a:r>
              <a:rPr lang="en-GB" dirty="0" err="1" smtClean="0">
                <a:effectLst/>
              </a:rPr>
              <a:t>chlorphenamine</a:t>
            </a:r>
            <a:r>
              <a:rPr lang="en-GB" dirty="0" smtClean="0">
                <a:effectLst/>
              </a:rPr>
              <a:t>.</a:t>
            </a:r>
            <a:r>
              <a:rPr lang="en-GB" baseline="0" dirty="0" smtClean="0">
                <a:effectLst/>
              </a:rPr>
              <a:t> </a:t>
            </a:r>
            <a:r>
              <a:rPr lang="en-GB" dirty="0" err="1" smtClean="0">
                <a:effectLst/>
              </a:rPr>
              <a:t>Chlorphenamine</a:t>
            </a:r>
            <a:r>
              <a:rPr lang="en-GB" dirty="0" smtClean="0">
                <a:effectLst/>
              </a:rPr>
              <a:t> is not specifically licensed for pruritus, but is licensed for allergic conditions (including </a:t>
            </a:r>
            <a:r>
              <a:rPr lang="en-GB" dirty="0" err="1" smtClean="0">
                <a:effectLst/>
              </a:rPr>
              <a:t>urticaria</a:t>
            </a:r>
            <a:r>
              <a:rPr lang="en-GB" dirty="0" smtClean="0">
                <a:effectLst/>
              </a:rPr>
              <a:t> [a condition where itch is the predominant symptom]) in adults and children (older than 1 year of age).</a:t>
            </a:r>
            <a:r>
              <a:rPr lang="en-GB" baseline="0" dirty="0" smtClean="0">
                <a:effectLst/>
              </a:rPr>
              <a:t> </a:t>
            </a:r>
            <a:r>
              <a:rPr lang="en-GB" dirty="0" err="1" smtClean="0">
                <a:effectLst/>
              </a:rPr>
              <a:t>Chlorphenamine</a:t>
            </a:r>
            <a:r>
              <a:rPr lang="en-GB" dirty="0" smtClean="0">
                <a:effectLst/>
              </a:rPr>
              <a:t> may be considered in pregnancy, if necessary.</a:t>
            </a:r>
          </a:p>
          <a:p>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10</a:t>
            </a:fld>
            <a:endParaRPr lang="en-GB"/>
          </a:p>
        </p:txBody>
      </p:sp>
    </p:spTree>
    <p:extLst>
      <p:ext uri="{BB962C8B-B14F-4D97-AF65-F5344CB8AC3E}">
        <p14:creationId xmlns:p14="http://schemas.microsoft.com/office/powerpoint/2010/main" val="194613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Best Practice in Emollient Therapy</a:t>
            </a:r>
            <a:r>
              <a:rPr lang="en-GB" baseline="0" dirty="0" smtClean="0"/>
              <a:t> – A statement for health care professionals </a:t>
            </a:r>
            <a:r>
              <a:rPr lang="en-GB" dirty="0" smtClean="0"/>
              <a:t>Dec 2012 S4</a:t>
            </a:r>
            <a:endParaRPr lang="en-GB" dirty="0"/>
          </a:p>
        </p:txBody>
      </p:sp>
      <p:sp>
        <p:nvSpPr>
          <p:cNvPr id="4" name="Slide Number Placeholder 3"/>
          <p:cNvSpPr>
            <a:spLocks noGrp="1"/>
          </p:cNvSpPr>
          <p:nvPr>
            <p:ph type="sldNum" sz="quarter" idx="10"/>
          </p:nvPr>
        </p:nvSpPr>
        <p:spPr/>
        <p:txBody>
          <a:bodyPr/>
          <a:lstStyle/>
          <a:p>
            <a:fld id="{045D7999-C90E-4182-9C6E-EC8DA204B95C}" type="slidenum">
              <a:rPr lang="en-GB" smtClean="0"/>
              <a:pPr/>
              <a:t>11</a:t>
            </a:fld>
            <a:endParaRPr lang="en-GB" dirty="0"/>
          </a:p>
        </p:txBody>
      </p:sp>
    </p:spTree>
    <p:extLst>
      <p:ext uri="{BB962C8B-B14F-4D97-AF65-F5344CB8AC3E}">
        <p14:creationId xmlns:p14="http://schemas.microsoft.com/office/powerpoint/2010/main" val="2387350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76872"/>
            <a:ext cx="7772400" cy="1584176"/>
          </a:xfrm>
        </p:spPr>
        <p:txBody>
          <a:bodyPr/>
          <a:lstStyle>
            <a:lvl1pPr>
              <a:defRPr>
                <a:solidFill>
                  <a:schemeClr val="tx2"/>
                </a:solidFill>
              </a:defRPr>
            </a:lvl1pPr>
          </a:lstStyle>
          <a:p>
            <a:r>
              <a:rPr lang="en-US" dirty="0" smtClean="0"/>
              <a:t>Title of PPP</a:t>
            </a:r>
            <a:endParaRPr lang="en-GB" dirty="0"/>
          </a:p>
        </p:txBody>
      </p:sp>
      <p:sp>
        <p:nvSpPr>
          <p:cNvPr id="3" name="Subtitle 2"/>
          <p:cNvSpPr>
            <a:spLocks noGrp="1"/>
          </p:cNvSpPr>
          <p:nvPr>
            <p:ph type="subTitle" idx="1" hasCustomPrompt="1"/>
          </p:nvPr>
        </p:nvSpPr>
        <p:spPr>
          <a:xfrm>
            <a:off x="1291296" y="4293096"/>
            <a:ext cx="6400800" cy="1104528"/>
          </a:xfrm>
        </p:spPr>
        <p:txBody>
          <a:bodyP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Name:</a:t>
            </a:r>
          </a:p>
          <a:p>
            <a:r>
              <a:rPr lang="en-GB" smtClean="0"/>
              <a:t>Title:</a:t>
            </a:r>
          </a:p>
          <a:p>
            <a:endParaRPr lang="en-GB" dirty="0"/>
          </a:p>
        </p:txBody>
      </p:sp>
      <p:sp>
        <p:nvSpPr>
          <p:cNvPr id="7" name="Rectangle 6"/>
          <p:cNvSpPr/>
          <p:nvPr userDrawn="1"/>
        </p:nvSpPr>
        <p:spPr>
          <a:xfrm>
            <a:off x="2222836" y="6495217"/>
            <a:ext cx="4814576" cy="246221"/>
          </a:xfrm>
          <a:prstGeom prst="rect">
            <a:avLst/>
          </a:prstGeom>
        </p:spPr>
        <p:txBody>
          <a:bodyPr wrap="square">
            <a:spAutoFit/>
          </a:bodyPr>
          <a:lstStyle/>
          <a:p>
            <a:pPr algn="ctr"/>
            <a:r>
              <a:rPr lang="en-GB" sz="1000" dirty="0" smtClean="0">
                <a:solidFill>
                  <a:schemeClr val="tx2"/>
                </a:solidFill>
              </a:rPr>
              <a:t>This presentation was developed by Galderma (UK) Ltd</a:t>
            </a:r>
            <a:endParaRPr lang="en-GB" sz="1000" dirty="0">
              <a:solidFill>
                <a:schemeClr val="tx2"/>
              </a:solidFill>
            </a:endParaRPr>
          </a:p>
        </p:txBody>
      </p:sp>
      <p:pic>
        <p:nvPicPr>
          <p:cNvPr id="11" name="Picture 3" descr="C:\Users\laversi\Desktop\NEW%20GALDERMA%20LOGO_CMYK_4colour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5956" y="5657736"/>
            <a:ext cx="3262228" cy="8295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282427" y="6495216"/>
            <a:ext cx="1120820" cy="246221"/>
          </a:xfrm>
          <a:prstGeom prst="rect">
            <a:avLst/>
          </a:prstGeom>
          <a:noFill/>
        </p:spPr>
        <p:txBody>
          <a:bodyPr wrap="none" rtlCol="0">
            <a:spAutoFit/>
          </a:bodyPr>
          <a:lstStyle/>
          <a:p>
            <a:r>
              <a:rPr lang="en-GB" sz="1000" dirty="0" smtClean="0">
                <a:solidFill>
                  <a:schemeClr val="tx2"/>
                </a:solidFill>
              </a:rPr>
              <a:t>NUR/524/1011(2)</a:t>
            </a:r>
            <a:endParaRPr lang="en-GB" sz="1000" dirty="0">
              <a:solidFill>
                <a:schemeClr val="tx2"/>
              </a:solidFill>
            </a:endParaRPr>
          </a:p>
        </p:txBody>
      </p:sp>
      <p:sp>
        <p:nvSpPr>
          <p:cNvPr id="14" name="TextBox 13"/>
          <p:cNvSpPr txBox="1"/>
          <p:nvPr userDrawn="1"/>
        </p:nvSpPr>
        <p:spPr>
          <a:xfrm>
            <a:off x="6804248" y="6495217"/>
            <a:ext cx="2326808" cy="246221"/>
          </a:xfrm>
          <a:prstGeom prst="rect">
            <a:avLst/>
          </a:prstGeom>
          <a:noFill/>
        </p:spPr>
        <p:txBody>
          <a:bodyPr wrap="square" rtlCol="0">
            <a:spAutoFit/>
          </a:bodyPr>
          <a:lstStyle/>
          <a:p>
            <a:pPr algn="l"/>
            <a:r>
              <a:rPr lang="en-GB" sz="1000" dirty="0" smtClean="0">
                <a:solidFill>
                  <a:schemeClr val="tx2"/>
                </a:solidFill>
              </a:rPr>
              <a:t>Date of preparation: May 2016</a:t>
            </a:r>
            <a:endParaRPr lang="en-GB" sz="1000" dirty="0">
              <a:solidFill>
                <a:schemeClr val="tx2"/>
              </a:solidFill>
            </a:endParaRPr>
          </a:p>
        </p:txBody>
      </p:sp>
    </p:spTree>
    <p:extLst>
      <p:ext uri="{BB962C8B-B14F-4D97-AF65-F5344CB8AC3E}">
        <p14:creationId xmlns:p14="http://schemas.microsoft.com/office/powerpoint/2010/main" val="1626461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975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7744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524328" y="6356350"/>
            <a:ext cx="1368152" cy="365125"/>
          </a:xfrm>
          <a:prstGeom prst="rect">
            <a:avLst/>
          </a:prstGeom>
        </p:spPr>
        <p:txBody>
          <a:bodyPr/>
          <a:lstStyle/>
          <a:p>
            <a:fld id="{7AD7793F-BA95-4B16-AD29-16A349072FD2}" type="slidenum">
              <a:rPr lang="en-GB" smtClean="0"/>
              <a:pPr/>
              <a:t>‹#›</a:t>
            </a:fld>
            <a:endParaRPr lang="en-GB"/>
          </a:p>
        </p:txBody>
      </p:sp>
      <p:sp>
        <p:nvSpPr>
          <p:cNvPr id="7" name="Title Placeholder 1"/>
          <p:cNvSpPr>
            <a:spLocks noGrp="1"/>
          </p:cNvSpPr>
          <p:nvPr>
            <p:ph type="title"/>
          </p:nvPr>
        </p:nvSpPr>
        <p:spPr>
          <a:xfrm>
            <a:off x="1475656" y="274638"/>
            <a:ext cx="7416824" cy="1143000"/>
          </a:xfrm>
          <a:prstGeom prst="rect">
            <a:avLst/>
          </a:prstGeom>
          <a:noFill/>
        </p:spPr>
        <p:txBody>
          <a:bodyPr vert="horz" lIns="91440" tIns="45720" rIns="91440" bIns="45720" rtlCol="0" anchor="ctr">
            <a:normAutofit/>
          </a:bodyPr>
          <a:lstStyle/>
          <a:p>
            <a:r>
              <a:rPr lang="en-US" dirty="0" smtClean="0"/>
              <a:t>Click to edit Master title style</a:t>
            </a:r>
            <a:endParaRPr lang="en-GB" dirty="0"/>
          </a:p>
        </p:txBody>
      </p:sp>
      <p:sp>
        <p:nvSpPr>
          <p:cNvPr id="8" name="Text Placeholder 2"/>
          <p:cNvSpPr>
            <a:spLocks noGrp="1"/>
          </p:cNvSpPr>
          <p:nvPr>
            <p:ph idx="1"/>
          </p:nvPr>
        </p:nvSpPr>
        <p:spPr>
          <a:xfrm>
            <a:off x="1475656" y="1600200"/>
            <a:ext cx="74168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10253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24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0073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543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7725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3128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94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60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428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4034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mailto:info@eczema.org" TargetMode="External"/><Relationship Id="rId3" Type="http://schemas.openxmlformats.org/officeDocument/2006/relationships/notesSlide" Target="../notesSlides/notesSlide21.xml"/><Relationship Id="rId7" Type="http://schemas.openxmlformats.org/officeDocument/2006/relationships/hyperlink" Target="http://www.eczema.org/" TargetMode="External"/><Relationship Id="rId12" Type="http://schemas.openxmlformats.org/officeDocument/2006/relationships/hyperlink" Target="http://www.nhs.uk/Conditions/Eczema-(atopic)/Pages/Introduction.aspx" TargetMode="Externa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hyperlink" Target="http://bnf.org/bnf/" TargetMode="External"/><Relationship Id="rId11" Type="http://schemas.openxmlformats.org/officeDocument/2006/relationships/hyperlink" Target="http://www.nice.org.uk/CG057" TargetMode="External"/><Relationship Id="rId5" Type="http://schemas.openxmlformats.org/officeDocument/2006/relationships/hyperlink" Target="http://www.cks.nhs.uk/home" TargetMode="External"/><Relationship Id="rId10" Type="http://schemas.openxmlformats.org/officeDocument/2006/relationships/hyperlink" Target="http://www.pcds.org.uk/clinical-guidance/atopic-eczema" TargetMode="External"/><Relationship Id="rId4" Type="http://schemas.openxmlformats.org/officeDocument/2006/relationships/hyperlink" Target="http://www.bad.org.uk/" TargetMode="External"/><Relationship Id="rId9" Type="http://schemas.openxmlformats.org/officeDocument/2006/relationships/hyperlink" Target="http://www.sign.ac.uk/pdf/qrg12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Autofit/>
          </a:bodyPr>
          <a:lstStyle/>
          <a:p>
            <a:r>
              <a:rPr lang="en-GB" sz="4400" dirty="0" smtClean="0">
                <a:solidFill>
                  <a:schemeClr val="tx1"/>
                </a:solidFill>
                <a:latin typeface="+mn-lt"/>
              </a:rPr>
              <a:t>Eczema </a:t>
            </a:r>
            <a:br>
              <a:rPr lang="en-GB" sz="4400" dirty="0" smtClean="0">
                <a:solidFill>
                  <a:schemeClr val="tx1"/>
                </a:solidFill>
                <a:latin typeface="+mn-lt"/>
              </a:rPr>
            </a:br>
            <a:r>
              <a:rPr lang="en-GB" sz="4400" dirty="0" smtClean="0">
                <a:solidFill>
                  <a:schemeClr val="tx1"/>
                </a:solidFill>
                <a:latin typeface="+mn-lt"/>
              </a:rPr>
              <a:t>Diagnosis &amp; Management</a:t>
            </a:r>
            <a:endParaRPr lang="en-GB" sz="4400" dirty="0">
              <a:solidFill>
                <a:schemeClr val="tx1"/>
              </a:solidFill>
              <a:latin typeface="+mn-lt"/>
            </a:endParaRPr>
          </a:p>
        </p:txBody>
      </p:sp>
      <p:sp>
        <p:nvSpPr>
          <p:cNvPr id="8" name="TextBox 7"/>
          <p:cNvSpPr txBox="1"/>
          <p:nvPr/>
        </p:nvSpPr>
        <p:spPr>
          <a:xfrm>
            <a:off x="683568" y="6165304"/>
            <a:ext cx="1656184" cy="276999"/>
          </a:xfrm>
          <a:prstGeom prst="rect">
            <a:avLst/>
          </a:prstGeom>
          <a:noFill/>
        </p:spPr>
        <p:txBody>
          <a:bodyPr wrap="square" rtlCol="0">
            <a:spAutoFit/>
          </a:bodyPr>
          <a:lstStyle/>
          <a:p>
            <a:r>
              <a:rPr lang="en-GB" sz="1200" dirty="0">
                <a:solidFill>
                  <a:schemeClr val="bg1">
                    <a:lumMod val="85000"/>
                  </a:schemeClr>
                </a:solidFill>
              </a:rPr>
              <a:t>NUR/524/1011(1) </a:t>
            </a:r>
          </a:p>
        </p:txBody>
      </p:sp>
      <p:sp>
        <p:nvSpPr>
          <p:cNvPr id="9" name="TextBox 8"/>
          <p:cNvSpPr txBox="1"/>
          <p:nvPr/>
        </p:nvSpPr>
        <p:spPr>
          <a:xfrm>
            <a:off x="6156176" y="6165304"/>
            <a:ext cx="2448272" cy="276999"/>
          </a:xfrm>
          <a:prstGeom prst="rect">
            <a:avLst/>
          </a:prstGeom>
          <a:noFill/>
        </p:spPr>
        <p:txBody>
          <a:bodyPr wrap="square" rtlCol="0">
            <a:spAutoFit/>
          </a:bodyPr>
          <a:lstStyle/>
          <a:p>
            <a:r>
              <a:rPr lang="en-GB" sz="1200" dirty="0" smtClean="0">
                <a:solidFill>
                  <a:schemeClr val="bg1">
                    <a:lumMod val="85000"/>
                  </a:schemeClr>
                </a:solidFill>
              </a:rPr>
              <a:t>Date of preparation: February 2014 </a:t>
            </a:r>
            <a:endParaRPr lang="en-GB" sz="1200" dirty="0">
              <a:solidFill>
                <a:schemeClr val="bg1">
                  <a:lumMod val="85000"/>
                </a:schemeClr>
              </a:solidFill>
            </a:endParaRPr>
          </a:p>
        </p:txBody>
      </p:sp>
      <p:sp>
        <p:nvSpPr>
          <p:cNvPr id="11" name="Subtitle 4"/>
          <p:cNvSpPr txBox="1">
            <a:spLocks/>
          </p:cNvSpPr>
          <p:nvPr/>
        </p:nvSpPr>
        <p:spPr>
          <a:xfrm>
            <a:off x="1363599" y="378904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uLnTx/>
                <a:uFillTx/>
                <a:latin typeface="+mn-lt"/>
                <a:ea typeface="+mn-ea"/>
                <a:cs typeface="+mn-cs"/>
              </a:rPr>
              <a:t>Alison Barton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2400" dirty="0" smtClean="0"/>
              <a:t>Dermatology Specialist Nurse</a:t>
            </a:r>
            <a:endParaRPr kumimoji="0" lang="en-GB" sz="2400" b="0" i="0" u="none" strike="noStrike" kern="1200" cap="none" spc="0" normalizeH="0" baseline="0" noProof="0" dirty="0">
              <a:ln>
                <a:noFill/>
              </a:ln>
              <a:uLnTx/>
              <a:uFillTx/>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935"/>
          <a:stretch/>
        </p:blipFill>
        <p:spPr>
          <a:xfrm>
            <a:off x="683567" y="433148"/>
            <a:ext cx="2327207" cy="1514759"/>
          </a:xfrm>
          <a:prstGeom prst="rect">
            <a:avLst/>
          </a:prstGeom>
          <a:ln>
            <a:noFill/>
          </a:ln>
          <a:effectLst>
            <a:softEdge rad="112500"/>
          </a:effectLst>
        </p:spPr>
      </p:pic>
      <p:pic>
        <p:nvPicPr>
          <p:cNvPr id="7" name="Content Placeholder 6" descr="042823HB.jpg"/>
          <p:cNvPicPr>
            <a:picLocks noChangeAspect="1"/>
          </p:cNvPicPr>
          <p:nvPr/>
        </p:nvPicPr>
        <p:blipFill>
          <a:blip r:embed="rId4" cstate="print"/>
          <a:stretch>
            <a:fillRect/>
          </a:stretch>
        </p:blipFill>
        <p:spPr>
          <a:xfrm>
            <a:off x="6125009" y="421619"/>
            <a:ext cx="2291829" cy="1537819"/>
          </a:xfrm>
          <a:prstGeom prst="rect">
            <a:avLst/>
          </a:prstGeom>
          <a:ln>
            <a:noFill/>
          </a:ln>
          <a:effectLst>
            <a:softEdge rad="112500"/>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6570"/>
          <a:stretch/>
        </p:blipFill>
        <p:spPr>
          <a:xfrm>
            <a:off x="3428349" y="401256"/>
            <a:ext cx="2287303" cy="1558182"/>
          </a:xfrm>
          <a:prstGeom prst="rect">
            <a:avLst/>
          </a:prstGeom>
          <a:ln>
            <a:noFill/>
          </a:ln>
          <a:effectLst>
            <a:softEdge rad="112500"/>
          </a:effectLst>
        </p:spPr>
      </p:pic>
    </p:spTree>
    <p:extLst>
      <p:ext uri="{BB962C8B-B14F-4D97-AF65-F5344CB8AC3E}">
        <p14:creationId xmlns:p14="http://schemas.microsoft.com/office/powerpoint/2010/main" val="1846839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mn-lt"/>
              </a:rPr>
              <a:t>Stepped approach to management </a:t>
            </a:r>
            <a:br>
              <a:rPr lang="en-GB" dirty="0">
                <a:latin typeface="+mn-lt"/>
              </a:rPr>
            </a:br>
            <a:endParaRPr lang="en-GB" dirty="0">
              <a:latin typeface="+mn-lt"/>
            </a:endParaRPr>
          </a:p>
        </p:txBody>
      </p:sp>
      <p:sp>
        <p:nvSpPr>
          <p:cNvPr id="3" name="Content Placeholder 2"/>
          <p:cNvSpPr>
            <a:spLocks noGrp="1"/>
          </p:cNvSpPr>
          <p:nvPr>
            <p:ph idx="1"/>
          </p:nvPr>
        </p:nvSpPr>
        <p:spPr/>
        <p:txBody>
          <a:bodyPr/>
          <a:lstStyle/>
          <a:p>
            <a:endParaRPr lang="en-GB"/>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95" t="19289" r="34491" b="11745"/>
          <a:stretch/>
        </p:blipFill>
        <p:spPr bwMode="auto">
          <a:xfrm>
            <a:off x="157822" y="1124744"/>
            <a:ext cx="8828356" cy="574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4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Total emollient therapy</a:t>
            </a:r>
            <a:endParaRPr lang="en-GB" dirty="0"/>
          </a:p>
        </p:txBody>
      </p:sp>
      <p:sp>
        <p:nvSpPr>
          <p:cNvPr id="3" name="Content Placeholder 2"/>
          <p:cNvSpPr>
            <a:spLocks noGrp="1"/>
          </p:cNvSpPr>
          <p:nvPr>
            <p:ph idx="1"/>
          </p:nvPr>
        </p:nvSpPr>
        <p:spPr/>
        <p:txBody>
          <a:bodyPr/>
          <a:lstStyle/>
          <a:p>
            <a:pPr marL="0" indent="0">
              <a:buNone/>
            </a:pPr>
            <a:r>
              <a:rPr lang="en-GB" dirty="0" smtClean="0"/>
              <a:t>Vital treatment for dry skin conditions and for the promotion of skin health</a:t>
            </a:r>
          </a:p>
          <a:p>
            <a:pPr marL="0" indent="0">
              <a:buNone/>
            </a:pPr>
            <a:r>
              <a:rPr lang="en-GB" dirty="0" smtClean="0"/>
              <a:t>Consists of:</a:t>
            </a:r>
          </a:p>
          <a:p>
            <a:r>
              <a:rPr lang="en-GB" dirty="0" smtClean="0"/>
              <a:t>Emollient lotions, creams, gels, mousses, sprays or ointments</a:t>
            </a:r>
          </a:p>
          <a:p>
            <a:r>
              <a:rPr lang="en-GB" dirty="0" smtClean="0"/>
              <a:t>Emollient wash products</a:t>
            </a:r>
          </a:p>
          <a:p>
            <a:r>
              <a:rPr lang="en-GB" dirty="0" smtClean="0"/>
              <a:t>Emollient bath or shower products</a:t>
            </a:r>
          </a:p>
          <a:p>
            <a:endParaRPr lang="en-GB" dirty="0" smtClean="0"/>
          </a:p>
          <a:p>
            <a:endParaRPr lang="en-GB" dirty="0"/>
          </a:p>
        </p:txBody>
      </p:sp>
    </p:spTree>
    <p:extLst>
      <p:ext uri="{BB962C8B-B14F-4D97-AF65-F5344CB8AC3E}">
        <p14:creationId xmlns:p14="http://schemas.microsoft.com/office/powerpoint/2010/main" val="39545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965" y="260648"/>
            <a:ext cx="3756070" cy="254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 2001 Dermatology.co.uk Ltd. Moisturiser - 10 grams on finger t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09" y="2975992"/>
            <a:ext cx="3760829" cy="25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455" y="2980378"/>
            <a:ext cx="3744800" cy="25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35896" y="548680"/>
            <a:ext cx="971484" cy="369332"/>
          </a:xfrm>
          <a:prstGeom prst="rect">
            <a:avLst/>
          </a:prstGeom>
          <a:noFill/>
        </p:spPr>
        <p:txBody>
          <a:bodyPr wrap="none" rtlCol="0">
            <a:spAutoFit/>
          </a:bodyPr>
          <a:lstStyle/>
          <a:p>
            <a:r>
              <a:rPr lang="en-GB" b="1" dirty="0" smtClean="0">
                <a:solidFill>
                  <a:prstClr val="white"/>
                </a:solidFill>
              </a:rPr>
              <a:t>5 Grams</a:t>
            </a:r>
            <a:endParaRPr lang="en-GB" b="1" dirty="0">
              <a:solidFill>
                <a:prstClr val="white"/>
              </a:solidFill>
            </a:endParaRPr>
          </a:p>
        </p:txBody>
      </p:sp>
      <p:sp>
        <p:nvSpPr>
          <p:cNvPr id="5" name="TextBox 4"/>
          <p:cNvSpPr txBox="1"/>
          <p:nvPr/>
        </p:nvSpPr>
        <p:spPr>
          <a:xfrm>
            <a:off x="1907704" y="3284984"/>
            <a:ext cx="1088503" cy="369332"/>
          </a:xfrm>
          <a:prstGeom prst="rect">
            <a:avLst/>
          </a:prstGeom>
          <a:noFill/>
        </p:spPr>
        <p:txBody>
          <a:bodyPr wrap="none" rtlCol="0">
            <a:spAutoFit/>
          </a:bodyPr>
          <a:lstStyle/>
          <a:p>
            <a:r>
              <a:rPr lang="en-GB" b="1" dirty="0" smtClean="0">
                <a:solidFill>
                  <a:prstClr val="white"/>
                </a:solidFill>
              </a:rPr>
              <a:t>10 Grams</a:t>
            </a:r>
            <a:endParaRPr lang="en-GB" b="1" dirty="0">
              <a:solidFill>
                <a:prstClr val="white"/>
              </a:solidFill>
            </a:endParaRPr>
          </a:p>
        </p:txBody>
      </p:sp>
      <p:sp>
        <p:nvSpPr>
          <p:cNvPr id="6" name="TextBox 5"/>
          <p:cNvSpPr txBox="1"/>
          <p:nvPr/>
        </p:nvSpPr>
        <p:spPr>
          <a:xfrm>
            <a:off x="5652120" y="3284984"/>
            <a:ext cx="1088503" cy="369332"/>
          </a:xfrm>
          <a:prstGeom prst="rect">
            <a:avLst/>
          </a:prstGeom>
          <a:noFill/>
        </p:spPr>
        <p:txBody>
          <a:bodyPr wrap="none" rtlCol="0">
            <a:spAutoFit/>
          </a:bodyPr>
          <a:lstStyle/>
          <a:p>
            <a:r>
              <a:rPr lang="en-GB" b="1" dirty="0" smtClean="0">
                <a:solidFill>
                  <a:prstClr val="white"/>
                </a:solidFill>
              </a:rPr>
              <a:t>20 Grams</a:t>
            </a:r>
            <a:endParaRPr lang="en-GB" b="1" dirty="0">
              <a:solidFill>
                <a:prstClr val="white"/>
              </a:solidFill>
            </a:endParaRPr>
          </a:p>
        </p:txBody>
      </p:sp>
    </p:spTree>
    <p:extLst>
      <p:ext uri="{BB962C8B-B14F-4D97-AF65-F5344CB8AC3E}">
        <p14:creationId xmlns:p14="http://schemas.microsoft.com/office/powerpoint/2010/main" val="1321394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Humectants</a:t>
            </a:r>
            <a:endParaRPr lang="en-GB" dirty="0"/>
          </a:p>
        </p:txBody>
      </p:sp>
      <p:sp>
        <p:nvSpPr>
          <p:cNvPr id="3" name="Content Placeholder 2"/>
          <p:cNvSpPr>
            <a:spLocks noGrp="1"/>
          </p:cNvSpPr>
          <p:nvPr>
            <p:ph idx="1"/>
          </p:nvPr>
        </p:nvSpPr>
        <p:spPr/>
        <p:txBody>
          <a:bodyPr>
            <a:normAutofit fontScale="47500" lnSpcReduction="20000"/>
          </a:bodyPr>
          <a:lstStyle/>
          <a:p>
            <a:pPr marL="0" indent="0">
              <a:buNone/>
            </a:pPr>
            <a:r>
              <a:rPr lang="en-GB" sz="5100" dirty="0" smtClean="0"/>
              <a:t>What are humectants?</a:t>
            </a:r>
          </a:p>
          <a:p>
            <a:pPr marL="0" indent="0">
              <a:buNone/>
            </a:pPr>
            <a:r>
              <a:rPr lang="en-GB" sz="5100" dirty="0" smtClean="0"/>
              <a:t>Substances that promote retention of moisture</a:t>
            </a:r>
          </a:p>
          <a:p>
            <a:endParaRPr lang="en-GB" sz="5100" dirty="0" smtClean="0"/>
          </a:p>
          <a:p>
            <a:r>
              <a:rPr lang="en-GB" sz="5100" dirty="0" smtClean="0"/>
              <a:t>attract water from the dermis into the epidermis</a:t>
            </a:r>
          </a:p>
          <a:p>
            <a:endParaRPr lang="en-GB" sz="5100" dirty="0" smtClean="0"/>
          </a:p>
          <a:p>
            <a:r>
              <a:rPr lang="en-GB" sz="5100" dirty="0" smtClean="0"/>
              <a:t>that increase the pliability and flexibility of the skin, preventing it from cracking</a:t>
            </a:r>
          </a:p>
          <a:p>
            <a:endParaRPr lang="en-GB" sz="5100" dirty="0" smtClean="0"/>
          </a:p>
          <a:p>
            <a:r>
              <a:rPr lang="en-GB" sz="5100" dirty="0" smtClean="0"/>
              <a:t>such as urea, glycerine, lactic acid or glycolic acid</a:t>
            </a:r>
          </a:p>
          <a:p>
            <a:endParaRPr lang="en-GB" sz="5100" dirty="0" smtClean="0"/>
          </a:p>
          <a:p>
            <a:pPr marL="0" indent="0">
              <a:buNone/>
            </a:pPr>
            <a:r>
              <a:rPr lang="en-GB" sz="5100" dirty="0" smtClean="0"/>
              <a:t>Humectants (some of which also have </a:t>
            </a:r>
            <a:r>
              <a:rPr lang="en-GB" sz="5100" dirty="0" err="1" smtClean="0"/>
              <a:t>keratolytic</a:t>
            </a:r>
            <a:r>
              <a:rPr lang="en-GB" sz="5100" dirty="0" smtClean="0"/>
              <a:t> properties) are particularly important in managing very dry/scaly skin</a:t>
            </a:r>
          </a:p>
          <a:p>
            <a:endParaRPr lang="en-GB" dirty="0" smtClean="0"/>
          </a:p>
          <a:p>
            <a:endParaRPr lang="en-GB" dirty="0" smtClean="0"/>
          </a:p>
        </p:txBody>
      </p:sp>
    </p:spTree>
    <p:extLst>
      <p:ext uri="{BB962C8B-B14F-4D97-AF65-F5344CB8AC3E}">
        <p14:creationId xmlns:p14="http://schemas.microsoft.com/office/powerpoint/2010/main" val="117000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29272" y="529590"/>
            <a:ext cx="8085455" cy="5798820"/>
          </a:xfrm>
          <a:prstGeom prst="rect">
            <a:avLst/>
          </a:prstGeom>
          <a:noFill/>
        </p:spPr>
      </p:pic>
    </p:spTree>
    <p:extLst>
      <p:ext uri="{BB962C8B-B14F-4D97-AF65-F5344CB8AC3E}">
        <p14:creationId xmlns:p14="http://schemas.microsoft.com/office/powerpoint/2010/main" val="343588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471487" y="470535"/>
            <a:ext cx="8201025" cy="5916930"/>
          </a:xfrm>
          <a:prstGeom prst="rect">
            <a:avLst/>
          </a:prstGeom>
          <a:noFill/>
        </p:spPr>
      </p:pic>
    </p:spTree>
    <p:extLst>
      <p:ext uri="{BB962C8B-B14F-4D97-AF65-F5344CB8AC3E}">
        <p14:creationId xmlns:p14="http://schemas.microsoft.com/office/powerpoint/2010/main" val="3148931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88" y="260648"/>
            <a:ext cx="7416824" cy="1143000"/>
          </a:xfrm>
        </p:spPr>
        <p:txBody>
          <a:bodyPr>
            <a:normAutofit fontScale="90000"/>
          </a:bodyPr>
          <a:lstStyle/>
          <a:p>
            <a:r>
              <a:rPr lang="en-GB" dirty="0" smtClean="0"/>
              <a:t>Applying emollients in relation to other topical products</a:t>
            </a:r>
            <a:endParaRPr lang="en-GB" dirty="0"/>
          </a:p>
        </p:txBody>
      </p:sp>
      <p:sp>
        <p:nvSpPr>
          <p:cNvPr id="5" name="Content Placeholder 4"/>
          <p:cNvSpPr>
            <a:spLocks noGrp="1"/>
          </p:cNvSpPr>
          <p:nvPr>
            <p:ph idx="1"/>
          </p:nvPr>
        </p:nvSpPr>
        <p:spPr>
          <a:xfrm>
            <a:off x="863588" y="1600200"/>
            <a:ext cx="7416824" cy="4525963"/>
          </a:xfrm>
        </p:spPr>
        <p:txBody>
          <a:bodyPr>
            <a:normAutofit/>
          </a:bodyPr>
          <a:lstStyle/>
          <a:p>
            <a:r>
              <a:rPr lang="en-GB" sz="2400" dirty="0" smtClean="0"/>
              <a:t>Topical emollients can be steroid sparing</a:t>
            </a:r>
          </a:p>
          <a:p>
            <a:r>
              <a:rPr lang="en-GB" sz="2400" dirty="0" smtClean="0"/>
              <a:t>Topical steroids should be applied to well moisturised skin</a:t>
            </a:r>
          </a:p>
          <a:p>
            <a:r>
              <a:rPr lang="en-GB" sz="2400" dirty="0" smtClean="0"/>
              <a:t>Moisturisers should be allowed to absorb into the skin before the application of a therapeutic product</a:t>
            </a:r>
            <a:endParaRPr lang="en-GB"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55" t="18201" r="30855" b="8092"/>
          <a:stretch/>
        </p:blipFill>
        <p:spPr bwMode="auto">
          <a:xfrm>
            <a:off x="3252995" y="3861048"/>
            <a:ext cx="2638010" cy="285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687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solidFill>
                  <a:srgbClr val="FF0000"/>
                </a:solidFill>
              </a:rPr>
              <a:t>See local eczema guidelines</a:t>
            </a:r>
            <a:r>
              <a:rPr lang="en-GB" dirty="0" smtClean="0"/>
              <a:t/>
            </a:r>
            <a:br>
              <a:rPr lang="en-GB" dirty="0" smtClean="0"/>
            </a:br>
            <a:endParaRPr lang="en-GB" dirty="0"/>
          </a:p>
        </p:txBody>
      </p:sp>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134644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Topical </a:t>
            </a:r>
            <a:r>
              <a:rPr lang="en-GB" dirty="0" err="1" smtClean="0"/>
              <a:t>calcineurin</a:t>
            </a:r>
            <a:r>
              <a:rPr lang="en-GB" dirty="0" smtClean="0"/>
              <a:t> </a:t>
            </a:r>
            <a:r>
              <a:rPr lang="en-GB" dirty="0"/>
              <a:t>i</a:t>
            </a:r>
            <a:r>
              <a:rPr lang="en-GB" dirty="0" smtClean="0"/>
              <a:t>nhibitors</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sz="3800" dirty="0" smtClean="0"/>
              <a:t>NICE 2004</a:t>
            </a:r>
          </a:p>
          <a:p>
            <a:pPr marL="0" indent="0">
              <a:buNone/>
            </a:pPr>
            <a:endParaRPr lang="en-GB" sz="1600" dirty="0" smtClean="0"/>
          </a:p>
          <a:p>
            <a:pPr>
              <a:buNone/>
            </a:pPr>
            <a:r>
              <a:rPr lang="en-GB" b="1" dirty="0" smtClean="0"/>
              <a:t>Pimecrolimus</a:t>
            </a:r>
            <a:r>
              <a:rPr lang="en-GB" dirty="0" smtClean="0"/>
              <a:t> (Elidel ®)</a:t>
            </a:r>
          </a:p>
          <a:p>
            <a:r>
              <a:rPr lang="en-GB" dirty="0" smtClean="0"/>
              <a:t>recommended second-line treatment of </a:t>
            </a:r>
            <a:r>
              <a:rPr lang="en-GB" b="1" dirty="0" smtClean="0"/>
              <a:t>moderate</a:t>
            </a:r>
            <a:r>
              <a:rPr lang="en-GB" dirty="0" smtClean="0"/>
              <a:t> atopic      eczema on the face and neck in children aged 2 to 16 years, not controlled by topical corticosteroids</a:t>
            </a:r>
          </a:p>
          <a:p>
            <a:pPr marL="0" indent="0">
              <a:buNone/>
            </a:pPr>
            <a:endParaRPr lang="en-GB" sz="2300" dirty="0" smtClean="0"/>
          </a:p>
          <a:p>
            <a:pPr>
              <a:buNone/>
            </a:pPr>
            <a:r>
              <a:rPr lang="en-GB" b="1" dirty="0" smtClean="0"/>
              <a:t>Tacrolimus</a:t>
            </a:r>
            <a:r>
              <a:rPr lang="en-GB" dirty="0" smtClean="0"/>
              <a:t> (Protopic ®)</a:t>
            </a:r>
          </a:p>
          <a:p>
            <a:r>
              <a:rPr lang="en-GB" dirty="0" smtClean="0"/>
              <a:t>recommended for the second-line treatment of </a:t>
            </a:r>
            <a:r>
              <a:rPr lang="en-GB" b="1" dirty="0" smtClean="0"/>
              <a:t>moderate to severe </a:t>
            </a:r>
            <a:r>
              <a:rPr lang="en-GB" dirty="0" smtClean="0"/>
              <a:t>atopic eczema in adults and children aged 2 years and older, not controlled by topical corticosteroids </a:t>
            </a:r>
          </a:p>
          <a:p>
            <a:pPr marL="0" indent="0">
              <a:buNone/>
            </a:pPr>
            <a:endParaRPr lang="en-GB" sz="2300" dirty="0" smtClean="0"/>
          </a:p>
          <a:p>
            <a:pPr marL="0" indent="0">
              <a:buNone/>
            </a:pPr>
            <a:r>
              <a:rPr lang="en-GB" dirty="0" smtClean="0"/>
              <a:t>Topical calcineurin inhibitors should not be applied to skin which appears actively infected</a:t>
            </a:r>
          </a:p>
          <a:p>
            <a:endParaRPr lang="en-GB" dirty="0"/>
          </a:p>
        </p:txBody>
      </p:sp>
    </p:spTree>
    <p:custDataLst>
      <p:tags r:id="rId1"/>
    </p:custDataLst>
    <p:extLst>
      <p:ext uri="{BB962C8B-B14F-4D97-AF65-F5344CB8AC3E}">
        <p14:creationId xmlns:p14="http://schemas.microsoft.com/office/powerpoint/2010/main" val="334019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978" t="11100" r="24191" b="8944"/>
          <a:stretch/>
        </p:blipFill>
        <p:spPr bwMode="auto">
          <a:xfrm>
            <a:off x="1403648" y="542069"/>
            <a:ext cx="6264696" cy="576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6488668"/>
            <a:ext cx="3491880" cy="369332"/>
          </a:xfrm>
          <a:prstGeom prst="rect">
            <a:avLst/>
          </a:prstGeom>
          <a:noFill/>
        </p:spPr>
        <p:txBody>
          <a:bodyPr wrap="square" rtlCol="0">
            <a:spAutoFit/>
          </a:bodyPr>
          <a:lstStyle/>
          <a:p>
            <a:r>
              <a:rPr lang="en-GB" dirty="0" smtClean="0">
                <a:solidFill>
                  <a:schemeClr val="bg1"/>
                </a:solidFill>
              </a:rPr>
              <a:t>Primary Care Dermatology Society</a:t>
            </a:r>
            <a:endParaRPr lang="en-GB" dirty="0">
              <a:solidFill>
                <a:schemeClr val="bg1"/>
              </a:solidFill>
            </a:endParaRPr>
          </a:p>
        </p:txBody>
      </p:sp>
    </p:spTree>
    <p:extLst>
      <p:ext uri="{BB962C8B-B14F-4D97-AF65-F5344CB8AC3E}">
        <p14:creationId xmlns:p14="http://schemas.microsoft.com/office/powerpoint/2010/main" val="204185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mn-lt"/>
              </a:rPr>
              <a:t>Types of eczema - dermatitis</a:t>
            </a:r>
            <a:endParaRPr lang="en-GB" dirty="0">
              <a:latin typeface="+mn-lt"/>
            </a:endParaRPr>
          </a:p>
        </p:txBody>
      </p:sp>
      <p:sp>
        <p:nvSpPr>
          <p:cNvPr id="2" name="Text Placeholder 1"/>
          <p:cNvSpPr>
            <a:spLocks noGrp="1"/>
          </p:cNvSpPr>
          <p:nvPr>
            <p:ph type="body" idx="1"/>
          </p:nvPr>
        </p:nvSpPr>
        <p:spPr/>
        <p:txBody>
          <a:bodyPr/>
          <a:lstStyle/>
          <a:p>
            <a:endParaRPr lang="en-GB"/>
          </a:p>
        </p:txBody>
      </p:sp>
      <p:sp>
        <p:nvSpPr>
          <p:cNvPr id="3" name="Content Placeholder 2"/>
          <p:cNvSpPr>
            <a:spLocks noGrp="1"/>
          </p:cNvSpPr>
          <p:nvPr>
            <p:ph sz="half" idx="2"/>
          </p:nvPr>
        </p:nvSpPr>
        <p:spPr/>
        <p:txBody>
          <a:bodyPr>
            <a:normAutofit lnSpcReduction="10000"/>
          </a:bodyPr>
          <a:lstStyle/>
          <a:p>
            <a:r>
              <a:rPr lang="en-GB" sz="3200" dirty="0" smtClean="0">
                <a:solidFill>
                  <a:srgbClr val="FF0000"/>
                </a:solidFill>
              </a:rPr>
              <a:t>Atopic eczema</a:t>
            </a:r>
          </a:p>
          <a:p>
            <a:r>
              <a:rPr lang="en-GB" sz="3200" dirty="0"/>
              <a:t>Discoid </a:t>
            </a:r>
            <a:r>
              <a:rPr lang="en-GB" sz="3200" dirty="0" smtClean="0"/>
              <a:t>eczema</a:t>
            </a:r>
          </a:p>
          <a:p>
            <a:r>
              <a:rPr lang="en-GB" sz="3200" dirty="0" smtClean="0"/>
              <a:t>Seborrhoeic dermatitis</a:t>
            </a:r>
          </a:p>
          <a:p>
            <a:r>
              <a:rPr lang="en-GB" sz="3200" dirty="0" smtClean="0"/>
              <a:t>Hand dermatitis</a:t>
            </a:r>
          </a:p>
          <a:p>
            <a:r>
              <a:rPr lang="en-GB" sz="3200" dirty="0" smtClean="0"/>
              <a:t>Pompholyx</a:t>
            </a:r>
          </a:p>
          <a:p>
            <a:r>
              <a:rPr lang="en-GB" sz="3200" dirty="0" smtClean="0"/>
              <a:t>Eczema asteototic</a:t>
            </a:r>
            <a:endParaRPr lang="en-GB" sz="3200" dirty="0">
              <a:solidFill>
                <a:srgbClr val="365266"/>
              </a:solidFill>
            </a:endParaRPr>
          </a:p>
        </p:txBody>
      </p:sp>
      <p:sp>
        <p:nvSpPr>
          <p:cNvPr id="4" name="Text Placeholder 3"/>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a:prstGeom prst="rect">
            <a:avLst/>
          </a:prstGeom>
        </p:spPr>
        <p:txBody>
          <a:bodyPr>
            <a:normAutofit/>
          </a:bodyPr>
          <a:lstStyle/>
          <a:p>
            <a:r>
              <a:rPr lang="en-GB" sz="3200" dirty="0" smtClean="0"/>
              <a:t>Perioral </a:t>
            </a:r>
            <a:r>
              <a:rPr lang="en-GB" sz="3200" dirty="0"/>
              <a:t>dermatitis</a:t>
            </a:r>
          </a:p>
          <a:p>
            <a:r>
              <a:rPr lang="en-GB" sz="3200" dirty="0" smtClean="0"/>
              <a:t>Varicose </a:t>
            </a:r>
            <a:r>
              <a:rPr lang="en-GB" sz="3200" dirty="0"/>
              <a:t>dermatitis</a:t>
            </a:r>
          </a:p>
          <a:p>
            <a:r>
              <a:rPr lang="en-GB" sz="3200" dirty="0"/>
              <a:t>Allergic contact dermatitis</a:t>
            </a:r>
          </a:p>
          <a:p>
            <a:r>
              <a:rPr lang="en-GB" sz="3200" dirty="0"/>
              <a:t>Irritant contact dermatitis</a:t>
            </a:r>
          </a:p>
          <a:p>
            <a:r>
              <a:rPr lang="en-GB" sz="3200" dirty="0"/>
              <a:t>Nodular </a:t>
            </a:r>
            <a:r>
              <a:rPr lang="en-GB" sz="3200" dirty="0" err="1" smtClean="0"/>
              <a:t>prurigo</a:t>
            </a:r>
            <a:endParaRPr lang="en-GB" sz="3200" dirty="0"/>
          </a:p>
        </p:txBody>
      </p:sp>
    </p:spTree>
    <p:extLst>
      <p:ext uri="{BB962C8B-B14F-4D97-AF65-F5344CB8AC3E}">
        <p14:creationId xmlns:p14="http://schemas.microsoft.com/office/powerpoint/2010/main" val="831317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treatments</a:t>
            </a:r>
            <a:endParaRPr lang="en-GB" dirty="0"/>
          </a:p>
        </p:txBody>
      </p:sp>
      <p:sp>
        <p:nvSpPr>
          <p:cNvPr id="3" name="Content Placeholder 2"/>
          <p:cNvSpPr>
            <a:spLocks noGrp="1"/>
          </p:cNvSpPr>
          <p:nvPr>
            <p:ph idx="1"/>
          </p:nvPr>
        </p:nvSpPr>
        <p:spPr/>
        <p:txBody>
          <a:bodyPr>
            <a:normAutofit/>
          </a:bodyPr>
          <a:lstStyle/>
          <a:p>
            <a:r>
              <a:rPr lang="en-GB" dirty="0" smtClean="0"/>
              <a:t>Impregnated tapes</a:t>
            </a:r>
          </a:p>
          <a:p>
            <a:r>
              <a:rPr lang="en-GB" dirty="0" smtClean="0"/>
              <a:t>Bandages/garments</a:t>
            </a:r>
            <a:endParaRPr lang="en-GB" dirty="0"/>
          </a:p>
          <a:p>
            <a:r>
              <a:rPr lang="en-GB" dirty="0" smtClean="0"/>
              <a:t>Oral </a:t>
            </a:r>
            <a:r>
              <a:rPr lang="en-GB" dirty="0"/>
              <a:t>corticosteroids can be prescribed short-term in primary care for severe </a:t>
            </a:r>
            <a:r>
              <a:rPr lang="en-GB" dirty="0" smtClean="0"/>
              <a:t>flares</a:t>
            </a:r>
          </a:p>
          <a:p>
            <a:r>
              <a:rPr lang="en-GB" dirty="0" smtClean="0"/>
              <a:t>Phototherapy</a:t>
            </a:r>
          </a:p>
          <a:p>
            <a:r>
              <a:rPr lang="en-GB" dirty="0" smtClean="0"/>
              <a:t>Systemic medications ( often secondary care)</a:t>
            </a:r>
          </a:p>
          <a:p>
            <a:r>
              <a:rPr lang="en-GB" dirty="0" smtClean="0"/>
              <a:t>Biologic therapies (once tried and failed others)</a:t>
            </a:r>
            <a:endParaRPr lang="en-GB" dirty="0"/>
          </a:p>
          <a:p>
            <a:endParaRPr lang="en-GB" dirty="0"/>
          </a:p>
        </p:txBody>
      </p:sp>
    </p:spTree>
    <p:extLst>
      <p:ext uri="{BB962C8B-B14F-4D97-AF65-F5344CB8AC3E}">
        <p14:creationId xmlns:p14="http://schemas.microsoft.com/office/powerpoint/2010/main" val="2428080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
            </a:r>
            <a:br>
              <a:rPr lang="en-GB" smtClean="0"/>
            </a:br>
            <a:r>
              <a:rPr lang="en-GB" smtClean="0"/>
              <a:t>Supported by education</a:t>
            </a:r>
            <a:br>
              <a:rPr lang="en-GB" smtClean="0"/>
            </a:br>
            <a:endParaRPr lang="en-GB" dirty="0"/>
          </a:p>
        </p:txBody>
      </p:sp>
      <p:sp>
        <p:nvSpPr>
          <p:cNvPr id="3" name="Content Placeholder 2"/>
          <p:cNvSpPr>
            <a:spLocks noGrp="1"/>
          </p:cNvSpPr>
          <p:nvPr>
            <p:ph idx="1"/>
          </p:nvPr>
        </p:nvSpPr>
        <p:spPr/>
        <p:txBody>
          <a:bodyPr/>
          <a:lstStyle/>
          <a:p>
            <a:r>
              <a:rPr lang="en-GB" smtClean="0"/>
              <a:t>How much of the treatments to use </a:t>
            </a:r>
          </a:p>
          <a:p>
            <a:r>
              <a:rPr lang="en-GB" smtClean="0"/>
              <a:t>How to apply and how often to apply prescribed treatments, including emollients, steroids, calcineurin inhibitors and medicated dressings (bandages)</a:t>
            </a:r>
          </a:p>
          <a:p>
            <a:r>
              <a:rPr lang="en-GB" smtClean="0"/>
              <a:t>When and how to step treatment up or down</a:t>
            </a:r>
          </a:p>
          <a:p>
            <a:r>
              <a:rPr lang="en-GB" smtClean="0"/>
              <a:t>How to prevent infection</a:t>
            </a:r>
          </a:p>
          <a:p>
            <a:r>
              <a:rPr lang="en-GB" smtClean="0"/>
              <a:t>How to treat infected atopic eczema</a:t>
            </a:r>
          </a:p>
          <a:p>
            <a:endParaRPr lang="en-GB" dirty="0"/>
          </a:p>
        </p:txBody>
      </p:sp>
    </p:spTree>
    <p:extLst>
      <p:ext uri="{BB962C8B-B14F-4D97-AF65-F5344CB8AC3E}">
        <p14:creationId xmlns:p14="http://schemas.microsoft.com/office/powerpoint/2010/main" val="2289812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84784"/>
            <a:ext cx="8229600" cy="1872208"/>
          </a:xfrm>
        </p:spPr>
        <p:txBody>
          <a:bodyPr/>
          <a:lstStyle/>
          <a:p>
            <a:r>
              <a:rPr lang="en-GB" dirty="0" smtClean="0"/>
              <a:t>Complications of eczema</a:t>
            </a:r>
            <a:endParaRPr lang="en-GB" dirty="0"/>
          </a:p>
        </p:txBody>
      </p:sp>
    </p:spTree>
    <p:extLst>
      <p:ext uri="{BB962C8B-B14F-4D97-AF65-F5344CB8AC3E}">
        <p14:creationId xmlns:p14="http://schemas.microsoft.com/office/powerpoint/2010/main" val="522489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versi\AppData\Local\Microsoft\Windows\Temporary Internet Files\Content.IE5\US83LKY2\AE4[1].jpg"/>
          <p:cNvPicPr>
            <a:picLocks noChangeAspect="1" noChangeArrowheads="1"/>
          </p:cNvPicPr>
          <p:nvPr/>
        </p:nvPicPr>
        <p:blipFill rotWithShape="1">
          <a:blip r:embed="rId3">
            <a:extLst>
              <a:ext uri="{28A0092B-C50C-407E-A947-70E740481C1C}">
                <a14:useLocalDpi xmlns:a14="http://schemas.microsoft.com/office/drawing/2010/main" val="0"/>
              </a:ext>
            </a:extLst>
          </a:blip>
          <a:srcRect t="12038"/>
          <a:stretch/>
        </p:blipFill>
        <p:spPr bwMode="auto">
          <a:xfrm>
            <a:off x="239335" y="548680"/>
            <a:ext cx="4260657" cy="5594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10" descr="http://derm-student.com/images/ad.jpg"/>
          <p:cNvPicPr>
            <a:picLocks noChangeAspect="1" noChangeArrowheads="1"/>
          </p:cNvPicPr>
          <p:nvPr/>
        </p:nvPicPr>
        <p:blipFill rotWithShape="1">
          <a:blip r:embed="rId4">
            <a:extLst>
              <a:ext uri="{28A0092B-C50C-407E-A947-70E740481C1C}">
                <a14:useLocalDpi xmlns:a14="http://schemas.microsoft.com/office/drawing/2010/main" val="0"/>
              </a:ext>
            </a:extLst>
          </a:blip>
          <a:srcRect l="3728" t="5195" r="5713" b="5114"/>
          <a:stretch/>
        </p:blipFill>
        <p:spPr bwMode="auto">
          <a:xfrm rot="16200000">
            <a:off x="3964715" y="1215787"/>
            <a:ext cx="5594874" cy="4260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06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Infected eczema (bacterial infection)</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sz="3300" b="1" dirty="0" smtClean="0"/>
              <a:t>Signs </a:t>
            </a:r>
            <a:r>
              <a:rPr lang="en-GB" sz="3300" b="1" dirty="0"/>
              <a:t>and </a:t>
            </a:r>
            <a:r>
              <a:rPr lang="en-GB" sz="3300" b="1" dirty="0" smtClean="0"/>
              <a:t>symptoms</a:t>
            </a:r>
            <a:endParaRPr lang="en-GB" sz="3300" b="1" dirty="0"/>
          </a:p>
          <a:p>
            <a:r>
              <a:rPr lang="en-GB" sz="3300" dirty="0" smtClean="0"/>
              <a:t>weeping </a:t>
            </a:r>
            <a:r>
              <a:rPr lang="en-GB" sz="3300" dirty="0"/>
              <a:t>and crusted, </a:t>
            </a:r>
            <a:r>
              <a:rPr lang="en-GB" sz="3300" dirty="0" smtClean="0"/>
              <a:t>pustules </a:t>
            </a:r>
            <a:r>
              <a:rPr lang="en-GB" sz="3300" dirty="0"/>
              <a:t>and/or surrounding cellulitis with erythema </a:t>
            </a:r>
            <a:endParaRPr lang="en-GB" sz="3300" dirty="0" smtClean="0"/>
          </a:p>
          <a:p>
            <a:r>
              <a:rPr lang="en-GB" sz="3300" dirty="0"/>
              <a:t>e</a:t>
            </a:r>
            <a:r>
              <a:rPr lang="en-GB" sz="3300" dirty="0" smtClean="0"/>
              <a:t>czema rapidly </a:t>
            </a:r>
            <a:r>
              <a:rPr lang="en-GB" sz="3300" dirty="0"/>
              <a:t>worsening </a:t>
            </a:r>
            <a:r>
              <a:rPr lang="en-GB" sz="3300" dirty="0" smtClean="0"/>
              <a:t>or failing to </a:t>
            </a:r>
            <a:r>
              <a:rPr lang="en-GB" sz="3300" dirty="0"/>
              <a:t>respond to </a:t>
            </a:r>
            <a:r>
              <a:rPr lang="en-GB" sz="3300" dirty="0" smtClean="0"/>
              <a:t>treatment</a:t>
            </a:r>
            <a:endParaRPr lang="en-GB" sz="3300" dirty="0"/>
          </a:p>
          <a:p>
            <a:r>
              <a:rPr lang="en-GB" sz="3300" dirty="0"/>
              <a:t>f</a:t>
            </a:r>
            <a:r>
              <a:rPr lang="en-GB" sz="3300" dirty="0" smtClean="0"/>
              <a:t>ever </a:t>
            </a:r>
            <a:r>
              <a:rPr lang="en-GB" sz="3300" dirty="0"/>
              <a:t>or </a:t>
            </a:r>
            <a:r>
              <a:rPr lang="en-GB" sz="3300" dirty="0" smtClean="0"/>
              <a:t>malaise</a:t>
            </a:r>
            <a:endParaRPr lang="en-GB" sz="3300" dirty="0"/>
          </a:p>
          <a:p>
            <a:pPr marL="0" indent="0">
              <a:buNone/>
            </a:pPr>
            <a:r>
              <a:rPr lang="en-GB" sz="3300" b="1" dirty="0" smtClean="0"/>
              <a:t>Swab </a:t>
            </a:r>
            <a:r>
              <a:rPr lang="en-GB" sz="3300" b="1" dirty="0"/>
              <a:t>lesions </a:t>
            </a:r>
            <a:r>
              <a:rPr lang="en-GB" sz="3300" b="1" dirty="0" smtClean="0"/>
              <a:t>only if</a:t>
            </a:r>
          </a:p>
          <a:p>
            <a:r>
              <a:rPr lang="en-GB" sz="3300" dirty="0" smtClean="0"/>
              <a:t>Suspected involvement </a:t>
            </a:r>
            <a:r>
              <a:rPr lang="en-GB" sz="3300" dirty="0"/>
              <a:t>of an atypical or resistant pathogen </a:t>
            </a:r>
            <a:r>
              <a:rPr lang="en-GB" sz="3300" dirty="0" smtClean="0"/>
              <a:t>(eczema </a:t>
            </a:r>
            <a:r>
              <a:rPr lang="en-GB" sz="3300" dirty="0"/>
              <a:t>is failing to respond to antibiotic </a:t>
            </a:r>
            <a:r>
              <a:rPr lang="en-GB" sz="3300" dirty="0" smtClean="0"/>
              <a:t>treatment)</a:t>
            </a:r>
          </a:p>
          <a:p>
            <a:r>
              <a:rPr lang="en-GB" sz="3300" dirty="0" smtClean="0"/>
              <a:t>extensive </a:t>
            </a:r>
            <a:r>
              <a:rPr lang="en-GB" sz="3300" dirty="0"/>
              <a:t>areas of infected eczema (a swab should be taken </a:t>
            </a:r>
            <a:r>
              <a:rPr lang="en-GB" sz="3300" i="1" dirty="0"/>
              <a:t>before </a:t>
            </a:r>
            <a:r>
              <a:rPr lang="en-GB" sz="3300" dirty="0"/>
              <a:t>treatment with an oral </a:t>
            </a:r>
            <a:r>
              <a:rPr lang="en-GB" sz="3300" dirty="0" smtClean="0"/>
              <a:t>antibiotic)</a:t>
            </a:r>
            <a:endParaRPr lang="en-GB" sz="3300" dirty="0"/>
          </a:p>
          <a:p>
            <a:endParaRPr lang="en-GB" dirty="0"/>
          </a:p>
        </p:txBody>
      </p:sp>
    </p:spTree>
    <p:extLst>
      <p:ext uri="{BB962C8B-B14F-4D97-AF65-F5344CB8AC3E}">
        <p14:creationId xmlns:p14="http://schemas.microsoft.com/office/powerpoint/2010/main" val="1167359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Infected </a:t>
            </a:r>
            <a:r>
              <a:rPr lang="en-GB" dirty="0" smtClean="0"/>
              <a:t>eczema</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2400" b="1" dirty="0" smtClean="0"/>
              <a:t>Localised</a:t>
            </a:r>
          </a:p>
          <a:p>
            <a:r>
              <a:rPr lang="en-GB" sz="2400" dirty="0"/>
              <a:t>Topical antibiotic (separate products or combined with a corticosteroid)</a:t>
            </a:r>
          </a:p>
          <a:p>
            <a:r>
              <a:rPr lang="en-GB" sz="2400" dirty="0"/>
              <a:t>Topical antibiotics should be used for no longer than 2 weeks</a:t>
            </a:r>
          </a:p>
          <a:p>
            <a:pPr marL="0" indent="0">
              <a:buNone/>
            </a:pPr>
            <a:endParaRPr lang="en-GB" sz="2400" dirty="0" smtClean="0"/>
          </a:p>
          <a:p>
            <a:pPr marL="0" indent="0">
              <a:buNone/>
            </a:pPr>
            <a:r>
              <a:rPr lang="en-GB" sz="2400" b="1" dirty="0" smtClean="0"/>
              <a:t>Extensive</a:t>
            </a:r>
            <a:endParaRPr lang="en-GB" sz="2400" b="1" dirty="0"/>
          </a:p>
          <a:p>
            <a:r>
              <a:rPr lang="en-GB" sz="2400" dirty="0" err="1"/>
              <a:t>Flucloxacillin</a:t>
            </a:r>
            <a:r>
              <a:rPr lang="en-GB" sz="2400" dirty="0"/>
              <a:t> 1</a:t>
            </a:r>
            <a:r>
              <a:rPr lang="en-GB" sz="2400" baseline="30000" dirty="0"/>
              <a:t>st</a:t>
            </a:r>
            <a:r>
              <a:rPr lang="en-GB" sz="2400" dirty="0"/>
              <a:t> line</a:t>
            </a:r>
          </a:p>
          <a:p>
            <a:r>
              <a:rPr lang="en-GB" sz="2400" dirty="0"/>
              <a:t>Erythromycin if 1</a:t>
            </a:r>
            <a:r>
              <a:rPr lang="en-GB" sz="2400" baseline="30000" dirty="0"/>
              <a:t>st</a:t>
            </a:r>
            <a:r>
              <a:rPr lang="en-GB" sz="2400" dirty="0"/>
              <a:t> line contraindicated</a:t>
            </a:r>
          </a:p>
          <a:p>
            <a:r>
              <a:rPr lang="en-GB" sz="2400" dirty="0"/>
              <a:t>Consider using clarithromycin if 1</a:t>
            </a:r>
            <a:r>
              <a:rPr lang="en-GB" sz="2400" baseline="30000" dirty="0"/>
              <a:t>st</a:t>
            </a:r>
            <a:r>
              <a:rPr lang="en-GB" sz="2400" dirty="0"/>
              <a:t> or 2</a:t>
            </a:r>
            <a:r>
              <a:rPr lang="en-GB" sz="2400" baseline="30000" dirty="0"/>
              <a:t>nd</a:t>
            </a:r>
            <a:r>
              <a:rPr lang="en-GB" sz="2400" dirty="0"/>
              <a:t> line not tolerated</a:t>
            </a:r>
          </a:p>
          <a:p>
            <a:r>
              <a:rPr lang="en-GB" sz="2400" dirty="0"/>
              <a:t>Prescribe alternative if above failed </a:t>
            </a:r>
          </a:p>
          <a:p>
            <a:r>
              <a:rPr lang="en-GB" sz="2400" dirty="0"/>
              <a:t>C</a:t>
            </a:r>
            <a:r>
              <a:rPr lang="en-GB" sz="2400" dirty="0" smtClean="0"/>
              <a:t>ontinue </a:t>
            </a:r>
            <a:r>
              <a:rPr lang="en-GB" sz="2400" dirty="0"/>
              <a:t>treatment with topical corticosteroids and emollients while taking antibiotics</a:t>
            </a:r>
          </a:p>
          <a:p>
            <a:pPr marL="0" indent="0">
              <a:buNone/>
            </a:pPr>
            <a:endParaRPr lang="en-GB" dirty="0"/>
          </a:p>
        </p:txBody>
      </p:sp>
    </p:spTree>
    <p:extLst>
      <p:ext uri="{BB962C8B-B14F-4D97-AF65-F5344CB8AC3E}">
        <p14:creationId xmlns:p14="http://schemas.microsoft.com/office/powerpoint/2010/main" val="1889739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Eczema </a:t>
            </a:r>
            <a:r>
              <a:rPr lang="en-GB" dirty="0" err="1"/>
              <a:t>h</a:t>
            </a:r>
            <a:r>
              <a:rPr lang="en-GB" dirty="0" err="1" smtClean="0"/>
              <a:t>erpeticum</a:t>
            </a:r>
            <a:r>
              <a:rPr lang="en-GB" dirty="0" smtClean="0"/>
              <a:t> </a:t>
            </a:r>
            <a:r>
              <a:rPr lang="en-GB" dirty="0"/>
              <a:t/>
            </a:r>
            <a:br>
              <a:rPr lang="en-GB" dirty="0"/>
            </a:br>
            <a:endParaRPr lang="en-GB" dirty="0"/>
          </a:p>
        </p:txBody>
      </p:sp>
      <p:sp>
        <p:nvSpPr>
          <p:cNvPr id="3" name="Content Placeholder 2"/>
          <p:cNvSpPr>
            <a:spLocks noGrp="1"/>
          </p:cNvSpPr>
          <p:nvPr>
            <p:ph idx="1"/>
          </p:nvPr>
        </p:nvSpPr>
        <p:spPr>
          <a:xfrm>
            <a:off x="467544" y="1066941"/>
            <a:ext cx="7740860" cy="5589240"/>
          </a:xfrm>
        </p:spPr>
        <p:txBody>
          <a:bodyPr>
            <a:normAutofit fontScale="55000" lnSpcReduction="20000"/>
          </a:bodyPr>
          <a:lstStyle/>
          <a:p>
            <a:pPr marL="0" indent="0">
              <a:buNone/>
            </a:pPr>
            <a:r>
              <a:rPr lang="en-GB" sz="4200" dirty="0" smtClean="0"/>
              <a:t>Cause: Herpes </a:t>
            </a:r>
            <a:r>
              <a:rPr lang="en-GB" sz="4200" dirty="0"/>
              <a:t>simplex </a:t>
            </a:r>
            <a:r>
              <a:rPr lang="en-GB" sz="4200" dirty="0" smtClean="0"/>
              <a:t>virus types </a:t>
            </a:r>
            <a:r>
              <a:rPr lang="en-GB" sz="4200" dirty="0"/>
              <a:t>1 or 2 </a:t>
            </a:r>
            <a:endParaRPr lang="en-GB" sz="4200" dirty="0" smtClean="0"/>
          </a:p>
          <a:p>
            <a:pPr marL="0" indent="0">
              <a:buNone/>
            </a:pPr>
            <a:endParaRPr lang="en-GB" sz="2000" dirty="0"/>
          </a:p>
          <a:p>
            <a:pPr marL="0" indent="0">
              <a:buNone/>
            </a:pPr>
            <a:r>
              <a:rPr lang="en-GB" sz="4200" b="1" dirty="0" smtClean="0"/>
              <a:t>Cutaneous </a:t>
            </a:r>
            <a:r>
              <a:rPr lang="en-GB" sz="4200" b="1" dirty="0"/>
              <a:t>features </a:t>
            </a:r>
            <a:endParaRPr lang="en-GB" sz="4200" b="1" dirty="0" smtClean="0"/>
          </a:p>
          <a:p>
            <a:r>
              <a:rPr lang="en-GB" sz="4200" dirty="0"/>
              <a:t>A</a:t>
            </a:r>
            <a:r>
              <a:rPr lang="en-GB" sz="4200" dirty="0" smtClean="0"/>
              <a:t>reas </a:t>
            </a:r>
            <a:r>
              <a:rPr lang="en-GB" sz="4200" dirty="0"/>
              <a:t>of rapidly worsening, painful </a:t>
            </a:r>
            <a:r>
              <a:rPr lang="en-GB" sz="4200" dirty="0" smtClean="0"/>
              <a:t>eczema</a:t>
            </a:r>
          </a:p>
          <a:p>
            <a:r>
              <a:rPr lang="en-GB" sz="4200" dirty="0" smtClean="0"/>
              <a:t>Clustered </a:t>
            </a:r>
            <a:r>
              <a:rPr lang="en-GB" sz="4200" dirty="0"/>
              <a:t>vesicles / punched-out monomorphic erosions, which may </a:t>
            </a:r>
            <a:r>
              <a:rPr lang="en-GB" sz="4200" dirty="0" smtClean="0"/>
              <a:t>coalesce</a:t>
            </a:r>
          </a:p>
          <a:p>
            <a:pPr marL="0" indent="0">
              <a:buNone/>
            </a:pPr>
            <a:endParaRPr lang="en-GB" sz="4200" dirty="0" smtClean="0"/>
          </a:p>
          <a:p>
            <a:pPr marL="0" indent="0">
              <a:buNone/>
            </a:pPr>
            <a:r>
              <a:rPr lang="en-GB" sz="4200" b="1" dirty="0" smtClean="0"/>
              <a:t>Systemic </a:t>
            </a:r>
            <a:r>
              <a:rPr lang="en-GB" sz="4200" b="1" dirty="0"/>
              <a:t>features </a:t>
            </a:r>
            <a:endParaRPr lang="en-GB" sz="4200" b="1" dirty="0" smtClean="0"/>
          </a:p>
          <a:p>
            <a:r>
              <a:rPr lang="en-GB" sz="4200" dirty="0" smtClean="0"/>
              <a:t>Fever</a:t>
            </a:r>
            <a:r>
              <a:rPr lang="en-GB" sz="4200" dirty="0"/>
              <a:t>, lethargy or </a:t>
            </a:r>
            <a:r>
              <a:rPr lang="en-GB" sz="4200" dirty="0" smtClean="0"/>
              <a:t>distress</a:t>
            </a:r>
          </a:p>
          <a:p>
            <a:endParaRPr lang="en-GB" sz="2000" dirty="0"/>
          </a:p>
          <a:p>
            <a:pPr marL="0" indent="0">
              <a:buNone/>
            </a:pPr>
            <a:r>
              <a:rPr lang="en-GB" sz="4200" b="1" dirty="0" smtClean="0"/>
              <a:t>Treatment </a:t>
            </a:r>
          </a:p>
          <a:p>
            <a:r>
              <a:rPr lang="en-GB" sz="4200" dirty="0" smtClean="0"/>
              <a:t>oral </a:t>
            </a:r>
            <a:r>
              <a:rPr lang="en-GB" sz="4200" dirty="0"/>
              <a:t>or intravenous </a:t>
            </a:r>
            <a:r>
              <a:rPr lang="en-GB" sz="4200" dirty="0" err="1"/>
              <a:t>aciclovir</a:t>
            </a:r>
            <a:r>
              <a:rPr lang="en-GB" sz="4200" dirty="0"/>
              <a:t> can be given depending on the clinical </a:t>
            </a:r>
            <a:r>
              <a:rPr lang="en-GB" sz="4200" dirty="0" smtClean="0"/>
              <a:t>situation</a:t>
            </a:r>
          </a:p>
          <a:p>
            <a:r>
              <a:rPr lang="en-GB" sz="4200" dirty="0"/>
              <a:t>treatment with oral </a:t>
            </a:r>
            <a:r>
              <a:rPr lang="en-GB" sz="4200" dirty="0" err="1"/>
              <a:t>aciclovir</a:t>
            </a:r>
            <a:r>
              <a:rPr lang="en-GB" sz="4200" dirty="0"/>
              <a:t> should be started even if the infection is </a:t>
            </a:r>
            <a:r>
              <a:rPr lang="en-GB" sz="4200" dirty="0" smtClean="0"/>
              <a:t>localised</a:t>
            </a:r>
            <a:endParaRPr lang="en-GB" sz="4200" dirty="0"/>
          </a:p>
          <a:p>
            <a:pPr marL="0" indent="0">
              <a:buNone/>
            </a:pPr>
            <a:endParaRPr lang="en-GB" sz="2000" dirty="0" smtClean="0"/>
          </a:p>
          <a:p>
            <a:pPr marL="0" indent="0">
              <a:buNone/>
            </a:pPr>
            <a:r>
              <a:rPr lang="en-GB" sz="4200" dirty="0" smtClean="0"/>
              <a:t>If </a:t>
            </a:r>
            <a:r>
              <a:rPr lang="en-GB" sz="4200" dirty="0"/>
              <a:t>eczema </a:t>
            </a:r>
            <a:r>
              <a:rPr lang="en-GB" sz="4200" dirty="0" err="1"/>
              <a:t>herpeticum</a:t>
            </a:r>
            <a:r>
              <a:rPr lang="en-GB" sz="4200" dirty="0"/>
              <a:t> involves the skin around the eyes, same-day referral for ophthalmological and dermatological </a:t>
            </a:r>
            <a:r>
              <a:rPr lang="en-GB" sz="4200" dirty="0" smtClean="0"/>
              <a:t>advice</a:t>
            </a:r>
            <a:endParaRPr lang="en-GB" sz="4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901" y="260648"/>
            <a:ext cx="2818575" cy="1561767"/>
          </a:xfrm>
          <a:prstGeom prst="rect">
            <a:avLst/>
          </a:prstGeom>
        </p:spPr>
      </p:pic>
      <p:pic>
        <p:nvPicPr>
          <p:cNvPr id="5" name="Picture 5" descr="C:\Users\laversi\AppData\Local\Microsoft\Windows\Temporary Internet Files\Content.IE5\QXRZY12S\eczema_herpeticum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4010" y="2731329"/>
            <a:ext cx="2082356" cy="156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58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Referral</a:t>
            </a:r>
            <a:endParaRPr lang="en-GB" dirty="0"/>
          </a:p>
        </p:txBody>
      </p:sp>
      <p:sp>
        <p:nvSpPr>
          <p:cNvPr id="5" name="Content Placeholder 4"/>
          <p:cNvSpPr>
            <a:spLocks noGrp="1"/>
          </p:cNvSpPr>
          <p:nvPr>
            <p:ph idx="1"/>
          </p:nvPr>
        </p:nvSpPr>
        <p:spPr/>
        <p:txBody>
          <a:bodyPr/>
          <a:lstStyle/>
          <a:p>
            <a:r>
              <a:rPr lang="en-GB" dirty="0" smtClean="0">
                <a:solidFill>
                  <a:srgbClr val="FF0000"/>
                </a:solidFill>
              </a:rPr>
              <a:t>See local eczema guidelines</a:t>
            </a:r>
            <a:endParaRPr lang="en-GB" dirty="0">
              <a:solidFill>
                <a:srgbClr val="FF0000"/>
              </a:solidFill>
            </a:endParaRPr>
          </a:p>
        </p:txBody>
      </p:sp>
    </p:spTree>
    <p:extLst>
      <p:ext uri="{BB962C8B-B14F-4D97-AF65-F5344CB8AC3E}">
        <p14:creationId xmlns:p14="http://schemas.microsoft.com/office/powerpoint/2010/main" val="81212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1340768"/>
            <a:ext cx="7416800" cy="1143000"/>
          </a:xfrm>
        </p:spPr>
        <p:txBody>
          <a:bodyPr>
            <a:normAutofit fontScale="90000"/>
          </a:bodyPr>
          <a:lstStyle/>
          <a:p>
            <a:pPr algn="l"/>
            <a:r>
              <a:rPr lang="en-GB" sz="5400" dirty="0" smtClean="0"/>
              <a:t>Thank you. Any questions?</a:t>
            </a:r>
            <a:endParaRPr lang="en-GB" sz="5400" dirty="0"/>
          </a:p>
        </p:txBody>
      </p:sp>
      <p:pic>
        <p:nvPicPr>
          <p:cNvPr id="1026" name="Picture 2" descr="C:\Users\balln\AppData\Local\Microsoft\Windows\Temporary Internet Files\Content.IE5\48OCNIGN\purzen-Icon-with-question-mark[1].pn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924944"/>
            <a:ext cx="2594829" cy="259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86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7624" y="332656"/>
            <a:ext cx="7416824" cy="1143000"/>
          </a:xfrm>
        </p:spPr>
        <p:txBody>
          <a:bodyPr/>
          <a:lstStyle/>
          <a:p>
            <a:r>
              <a:rPr lang="en-GB" dirty="0" smtClean="0"/>
              <a:t>References and further reading</a:t>
            </a:r>
            <a:endParaRPr lang="en-GB" dirty="0"/>
          </a:p>
        </p:txBody>
      </p:sp>
      <p:sp>
        <p:nvSpPr>
          <p:cNvPr id="6" name="Content Placeholder 5"/>
          <p:cNvSpPr>
            <a:spLocks noGrp="1"/>
          </p:cNvSpPr>
          <p:nvPr>
            <p:ph idx="1"/>
          </p:nvPr>
        </p:nvSpPr>
        <p:spPr>
          <a:xfrm>
            <a:off x="863588" y="1600200"/>
            <a:ext cx="7416824" cy="4525963"/>
          </a:xfrm>
        </p:spPr>
        <p:txBody>
          <a:bodyPr>
            <a:noAutofit/>
          </a:bodyPr>
          <a:lstStyle/>
          <a:p>
            <a:pPr marL="0" indent="0">
              <a:buNone/>
            </a:pPr>
            <a:r>
              <a:rPr lang="en-GB" sz="1800" dirty="0">
                <a:solidFill>
                  <a:srgbClr val="002060"/>
                </a:solidFill>
              </a:rPr>
              <a:t>British Association </a:t>
            </a:r>
            <a:r>
              <a:rPr lang="en-GB" sz="1800" dirty="0" smtClean="0">
                <a:solidFill>
                  <a:srgbClr val="002060"/>
                </a:solidFill>
              </a:rPr>
              <a:t>of Dermatologist </a:t>
            </a:r>
            <a:r>
              <a:rPr lang="en-GB" sz="1800" dirty="0" smtClean="0">
                <a:solidFill>
                  <a:srgbClr val="002060"/>
                </a:solidFill>
                <a:hlinkClick r:id="rId4"/>
              </a:rPr>
              <a:t>www.bad.org.uk</a:t>
            </a:r>
            <a:endParaRPr lang="en-GB" sz="1800" dirty="0">
              <a:solidFill>
                <a:srgbClr val="002060"/>
              </a:solidFill>
            </a:endParaRPr>
          </a:p>
          <a:p>
            <a:pPr marL="0" indent="0">
              <a:buNone/>
            </a:pPr>
            <a:endParaRPr lang="en-GB" sz="800" dirty="0" smtClean="0">
              <a:solidFill>
                <a:srgbClr val="002060"/>
              </a:solidFill>
            </a:endParaRPr>
          </a:p>
          <a:p>
            <a:pPr marL="0" indent="0">
              <a:buNone/>
            </a:pPr>
            <a:r>
              <a:rPr lang="en-GB" sz="1800" dirty="0" smtClean="0">
                <a:solidFill>
                  <a:srgbClr val="002060"/>
                </a:solidFill>
              </a:rPr>
              <a:t>The </a:t>
            </a:r>
            <a:r>
              <a:rPr lang="en-GB" sz="1800" dirty="0">
                <a:solidFill>
                  <a:srgbClr val="002060"/>
                </a:solidFill>
              </a:rPr>
              <a:t>NHS Clinical Knowledge </a:t>
            </a:r>
            <a:r>
              <a:rPr lang="en-GB" sz="1800" dirty="0" smtClean="0">
                <a:solidFill>
                  <a:srgbClr val="002060"/>
                </a:solidFill>
              </a:rPr>
              <a:t>Summaries </a:t>
            </a:r>
            <a:r>
              <a:rPr lang="en-GB" sz="1800" dirty="0" smtClean="0">
                <a:solidFill>
                  <a:srgbClr val="002060"/>
                </a:solidFill>
                <a:hlinkClick r:id="rId5"/>
              </a:rPr>
              <a:t>www.cks.nhs.uk/home</a:t>
            </a:r>
            <a:endParaRPr lang="en-GB" sz="1800" dirty="0" smtClean="0">
              <a:solidFill>
                <a:srgbClr val="002060"/>
              </a:solidFill>
            </a:endParaRPr>
          </a:p>
          <a:p>
            <a:pPr marL="0" indent="0">
              <a:buNone/>
            </a:pPr>
            <a:endParaRPr lang="en-GB" sz="800" dirty="0" smtClean="0">
              <a:solidFill>
                <a:srgbClr val="002060"/>
              </a:solidFill>
            </a:endParaRPr>
          </a:p>
          <a:p>
            <a:pPr marL="0" indent="0">
              <a:buNone/>
            </a:pPr>
            <a:r>
              <a:rPr lang="en-GB" sz="1800" dirty="0" smtClean="0">
                <a:solidFill>
                  <a:srgbClr val="002060"/>
                </a:solidFill>
              </a:rPr>
              <a:t>BNF </a:t>
            </a:r>
            <a:r>
              <a:rPr lang="en-GB" sz="1800" dirty="0" smtClean="0">
                <a:solidFill>
                  <a:srgbClr val="002060"/>
                </a:solidFill>
                <a:hlinkClick r:id="rId6"/>
              </a:rPr>
              <a:t>http</a:t>
            </a:r>
            <a:r>
              <a:rPr lang="en-GB" sz="1800" dirty="0">
                <a:solidFill>
                  <a:srgbClr val="002060"/>
                </a:solidFill>
                <a:hlinkClick r:id="rId6"/>
              </a:rPr>
              <a:t>://bnf.org/bnf</a:t>
            </a:r>
            <a:r>
              <a:rPr lang="en-GB" sz="1800" dirty="0" smtClean="0">
                <a:solidFill>
                  <a:srgbClr val="002060"/>
                </a:solidFill>
                <a:hlinkClick r:id="rId6"/>
              </a:rPr>
              <a:t>/</a:t>
            </a:r>
            <a:endParaRPr lang="en-GB" sz="1800" dirty="0">
              <a:solidFill>
                <a:srgbClr val="002060"/>
              </a:solidFill>
            </a:endParaRPr>
          </a:p>
          <a:p>
            <a:pPr marL="0" indent="0">
              <a:buNone/>
            </a:pPr>
            <a:endParaRPr lang="en-GB" sz="800" dirty="0" smtClean="0">
              <a:solidFill>
                <a:srgbClr val="002060"/>
              </a:solidFill>
            </a:endParaRPr>
          </a:p>
          <a:p>
            <a:pPr marL="0" indent="0">
              <a:buNone/>
            </a:pPr>
            <a:r>
              <a:rPr lang="en-GB" sz="1800" dirty="0" smtClean="0">
                <a:solidFill>
                  <a:srgbClr val="002060"/>
                </a:solidFill>
              </a:rPr>
              <a:t>National </a:t>
            </a:r>
            <a:r>
              <a:rPr lang="en-GB" sz="1800" dirty="0">
                <a:solidFill>
                  <a:srgbClr val="002060"/>
                </a:solidFill>
              </a:rPr>
              <a:t>Eczema </a:t>
            </a:r>
            <a:r>
              <a:rPr lang="en-GB" sz="1800" dirty="0" smtClean="0">
                <a:solidFill>
                  <a:srgbClr val="002060"/>
                </a:solidFill>
              </a:rPr>
              <a:t>Society </a:t>
            </a:r>
            <a:r>
              <a:rPr lang="en-GB" sz="1800" dirty="0" smtClean="0">
                <a:solidFill>
                  <a:srgbClr val="002060"/>
                </a:solidFill>
                <a:hlinkClick r:id="rId7"/>
              </a:rPr>
              <a:t>www.eczema.org</a:t>
            </a:r>
            <a:r>
              <a:rPr lang="en-GB" sz="800" dirty="0">
                <a:solidFill>
                  <a:srgbClr val="002060"/>
                </a:solidFill>
              </a:rPr>
              <a:t> </a:t>
            </a:r>
            <a:r>
              <a:rPr lang="en-GB" sz="800" dirty="0" smtClean="0">
                <a:solidFill>
                  <a:srgbClr val="002060"/>
                </a:solidFill>
              </a:rPr>
              <a:t> </a:t>
            </a:r>
          </a:p>
          <a:p>
            <a:pPr marL="0" indent="0">
              <a:buNone/>
            </a:pPr>
            <a:r>
              <a:rPr lang="en-GB" sz="1800" dirty="0" smtClean="0">
                <a:solidFill>
                  <a:srgbClr val="002060"/>
                </a:solidFill>
              </a:rPr>
              <a:t>Helpline</a:t>
            </a:r>
            <a:r>
              <a:rPr lang="en-GB" sz="1800" dirty="0">
                <a:solidFill>
                  <a:srgbClr val="002060"/>
                </a:solidFill>
              </a:rPr>
              <a:t>: 0800 089 </a:t>
            </a:r>
            <a:r>
              <a:rPr lang="en-GB" sz="1800" dirty="0" smtClean="0">
                <a:solidFill>
                  <a:srgbClr val="002060"/>
                </a:solidFill>
              </a:rPr>
              <a:t>1122	Email</a:t>
            </a:r>
            <a:r>
              <a:rPr lang="en-GB" sz="1800" dirty="0">
                <a:solidFill>
                  <a:srgbClr val="002060"/>
                </a:solidFill>
              </a:rPr>
              <a:t>: </a:t>
            </a:r>
            <a:r>
              <a:rPr lang="en-GB" sz="1800" dirty="0" smtClean="0">
                <a:solidFill>
                  <a:srgbClr val="002060"/>
                </a:solidFill>
                <a:hlinkClick r:id="rId8"/>
              </a:rPr>
              <a:t>info@eczema.org</a:t>
            </a:r>
            <a:endParaRPr lang="en-GB" sz="1800" dirty="0" smtClean="0">
              <a:solidFill>
                <a:srgbClr val="002060"/>
              </a:solidFill>
            </a:endParaRPr>
          </a:p>
          <a:p>
            <a:pPr marL="0" indent="0">
              <a:buNone/>
            </a:pPr>
            <a:endParaRPr lang="en-GB" sz="800" dirty="0" smtClean="0">
              <a:solidFill>
                <a:srgbClr val="002060"/>
              </a:solidFill>
            </a:endParaRPr>
          </a:p>
          <a:p>
            <a:pPr marL="0" indent="0">
              <a:buNone/>
            </a:pPr>
            <a:r>
              <a:rPr lang="en-GB" sz="1800" dirty="0">
                <a:solidFill>
                  <a:srgbClr val="002060"/>
                </a:solidFill>
              </a:rPr>
              <a:t>SIGN guideline </a:t>
            </a:r>
            <a:r>
              <a:rPr lang="en-GB" sz="1800" dirty="0">
                <a:solidFill>
                  <a:srgbClr val="002060"/>
                </a:solidFill>
                <a:hlinkClick r:id="rId9"/>
              </a:rPr>
              <a:t>http://</a:t>
            </a:r>
            <a:r>
              <a:rPr lang="en-GB" sz="1800" dirty="0" smtClean="0">
                <a:solidFill>
                  <a:srgbClr val="002060"/>
                </a:solidFill>
                <a:hlinkClick r:id="rId9"/>
              </a:rPr>
              <a:t>www.sign.ac.uk/pdf/qrg125.pdf</a:t>
            </a:r>
            <a:r>
              <a:rPr lang="en-GB" sz="1800" dirty="0" smtClean="0">
                <a:solidFill>
                  <a:srgbClr val="002060"/>
                </a:solidFill>
              </a:rPr>
              <a:t>	</a:t>
            </a:r>
          </a:p>
          <a:p>
            <a:pPr marL="0" indent="0">
              <a:buNone/>
            </a:pPr>
            <a:endParaRPr lang="en-GB" sz="800" dirty="0" smtClean="0">
              <a:solidFill>
                <a:srgbClr val="002060"/>
              </a:solidFill>
            </a:endParaRPr>
          </a:p>
          <a:p>
            <a:pPr marL="0" indent="0">
              <a:buNone/>
            </a:pPr>
            <a:r>
              <a:rPr lang="en-GB" sz="1800" dirty="0">
                <a:solidFill>
                  <a:srgbClr val="002060"/>
                </a:solidFill>
              </a:rPr>
              <a:t>PCDS </a:t>
            </a:r>
            <a:r>
              <a:rPr lang="en-GB" sz="1800" dirty="0">
                <a:solidFill>
                  <a:srgbClr val="002060"/>
                </a:solidFill>
                <a:hlinkClick r:id="rId10"/>
              </a:rPr>
              <a:t>http://</a:t>
            </a:r>
            <a:r>
              <a:rPr lang="en-GB" sz="1800" dirty="0" smtClean="0">
                <a:solidFill>
                  <a:srgbClr val="002060"/>
                </a:solidFill>
                <a:hlinkClick r:id="rId10"/>
              </a:rPr>
              <a:t>www.pcds.org.uk/clinical-guidance/atopic-eczema</a:t>
            </a:r>
            <a:r>
              <a:rPr lang="en-GB" sz="1800" dirty="0" smtClean="0">
                <a:solidFill>
                  <a:srgbClr val="002060"/>
                </a:solidFill>
              </a:rPr>
              <a:t>	</a:t>
            </a:r>
            <a:endParaRPr lang="en-GB" sz="1800" dirty="0">
              <a:solidFill>
                <a:srgbClr val="002060"/>
              </a:solidFill>
            </a:endParaRPr>
          </a:p>
          <a:p>
            <a:pPr marL="0" indent="0">
              <a:buNone/>
            </a:pPr>
            <a:endParaRPr lang="en-GB" sz="800" dirty="0" smtClean="0">
              <a:solidFill>
                <a:srgbClr val="002060"/>
              </a:solidFill>
            </a:endParaRPr>
          </a:p>
          <a:p>
            <a:pPr marL="0" indent="0">
              <a:buNone/>
            </a:pPr>
            <a:r>
              <a:rPr lang="en-GB" sz="1800" dirty="0" smtClean="0">
                <a:solidFill>
                  <a:srgbClr val="002060"/>
                </a:solidFill>
              </a:rPr>
              <a:t>NICE </a:t>
            </a:r>
            <a:r>
              <a:rPr lang="en-GB" sz="1800" dirty="0" smtClean="0">
                <a:solidFill>
                  <a:srgbClr val="002060"/>
                </a:solidFill>
                <a:hlinkClick r:id="rId11"/>
              </a:rPr>
              <a:t>www.nice.org.uk/CG057</a:t>
            </a:r>
            <a:r>
              <a:rPr lang="en-GB" sz="1800" dirty="0" smtClean="0">
                <a:solidFill>
                  <a:srgbClr val="002060"/>
                </a:solidFill>
              </a:rPr>
              <a:t>	</a:t>
            </a:r>
          </a:p>
          <a:p>
            <a:pPr marL="0" indent="0">
              <a:buNone/>
            </a:pPr>
            <a:endParaRPr lang="en-GB" sz="800" dirty="0">
              <a:solidFill>
                <a:srgbClr val="002060"/>
              </a:solidFill>
            </a:endParaRPr>
          </a:p>
          <a:p>
            <a:pPr marL="0" indent="0">
              <a:buNone/>
            </a:pPr>
            <a:r>
              <a:rPr lang="en-GB" sz="1800" dirty="0" smtClean="0">
                <a:solidFill>
                  <a:srgbClr val="002060"/>
                </a:solidFill>
              </a:rPr>
              <a:t>NHS </a:t>
            </a:r>
            <a:r>
              <a:rPr lang="en-GB" sz="1800" dirty="0" smtClean="0">
                <a:solidFill>
                  <a:srgbClr val="002060"/>
                </a:solidFill>
                <a:hlinkClick r:id="rId12"/>
              </a:rPr>
              <a:t>http</a:t>
            </a:r>
            <a:r>
              <a:rPr lang="en-GB" sz="1800" dirty="0">
                <a:solidFill>
                  <a:srgbClr val="002060"/>
                </a:solidFill>
                <a:hlinkClick r:id="rId12"/>
              </a:rPr>
              <a:t>://www.nhs.uk/Conditions/Eczema-(atopic)/</a:t>
            </a:r>
            <a:r>
              <a:rPr lang="en-GB" sz="1800" dirty="0" smtClean="0">
                <a:solidFill>
                  <a:srgbClr val="002060"/>
                </a:solidFill>
                <a:hlinkClick r:id="rId12"/>
              </a:rPr>
              <a:t>Pages/Introduction.aspx</a:t>
            </a:r>
            <a:endParaRPr lang="en-GB" sz="1800" dirty="0" smtClean="0">
              <a:solidFill>
                <a:srgbClr val="002060"/>
              </a:solidFill>
            </a:endParaRPr>
          </a:p>
          <a:p>
            <a:pPr marL="0" indent="0">
              <a:buNone/>
            </a:pPr>
            <a:endParaRPr lang="en-GB" sz="800" dirty="0" smtClean="0">
              <a:solidFill>
                <a:srgbClr val="002060"/>
              </a:solidFill>
            </a:endParaRPr>
          </a:p>
          <a:p>
            <a:pPr marL="0" indent="0">
              <a:buNone/>
            </a:pPr>
            <a:endParaRPr lang="en-GB" sz="800" dirty="0">
              <a:solidFill>
                <a:srgbClr val="002060"/>
              </a:solidFill>
            </a:endParaRPr>
          </a:p>
          <a:p>
            <a:pPr marL="0" indent="0">
              <a:buNone/>
            </a:pPr>
            <a:endParaRPr lang="en-GB" sz="800" dirty="0" smtClean="0">
              <a:solidFill>
                <a:srgbClr val="002060"/>
              </a:solidFill>
            </a:endParaRPr>
          </a:p>
        </p:txBody>
      </p:sp>
    </p:spTree>
    <p:custDataLst>
      <p:tags r:id="rId1"/>
    </p:custDataLst>
    <p:extLst>
      <p:ext uri="{BB962C8B-B14F-4D97-AF65-F5344CB8AC3E}">
        <p14:creationId xmlns:p14="http://schemas.microsoft.com/office/powerpoint/2010/main" val="235624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636" y="548681"/>
            <a:ext cx="6552728" cy="5832648"/>
          </a:xfrm>
          <a:prstGeom prst="rect">
            <a:avLst/>
          </a:prstGeom>
        </p:spPr>
      </p:pic>
    </p:spTree>
    <p:extLst>
      <p:ext uri="{BB962C8B-B14F-4D97-AF65-F5344CB8AC3E}">
        <p14:creationId xmlns:p14="http://schemas.microsoft.com/office/powerpoint/2010/main" val="90923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884876" cy="1143000"/>
          </a:xfrm>
        </p:spPr>
        <p:txBody>
          <a:bodyPr/>
          <a:lstStyle/>
          <a:p>
            <a:pPr algn="l"/>
            <a:r>
              <a:rPr lang="en-GB" dirty="0" smtClean="0"/>
              <a:t>Skin barrier function</a:t>
            </a:r>
            <a:endParaRPr lang="en-GB" dirty="0"/>
          </a:p>
        </p:txBody>
      </p:sp>
      <p:sp>
        <p:nvSpPr>
          <p:cNvPr id="5" name="Content Placeholder 4"/>
          <p:cNvSpPr>
            <a:spLocks noGrp="1"/>
          </p:cNvSpPr>
          <p:nvPr>
            <p:ph idx="1"/>
          </p:nvPr>
        </p:nvSpPr>
        <p:spPr>
          <a:xfrm>
            <a:off x="863588" y="1600200"/>
            <a:ext cx="7416824" cy="4997152"/>
          </a:xfrm>
        </p:spPr>
        <p:txBody>
          <a:bodyPr>
            <a:normAutofit fontScale="62500" lnSpcReduction="20000"/>
          </a:bodyPr>
          <a:lstStyle/>
          <a:p>
            <a:pPr marL="0" indent="0">
              <a:buNone/>
            </a:pPr>
            <a:r>
              <a:rPr lang="en-GB" dirty="0" smtClean="0"/>
              <a:t>The skin barrier:</a:t>
            </a:r>
          </a:p>
          <a:p>
            <a:endParaRPr lang="en-GB" dirty="0" smtClean="0"/>
          </a:p>
          <a:p>
            <a:r>
              <a:rPr lang="en-GB" sz="3400" dirty="0" smtClean="0"/>
              <a:t>is the uppermost layer of the epidermis (stratum </a:t>
            </a:r>
            <a:r>
              <a:rPr lang="en-GB" sz="3400" dirty="0" err="1" smtClean="0"/>
              <a:t>corneum</a:t>
            </a:r>
            <a:r>
              <a:rPr lang="en-GB" sz="3400" dirty="0" smtClean="0"/>
              <a:t>)</a:t>
            </a:r>
          </a:p>
          <a:p>
            <a:r>
              <a:rPr lang="en-GB" sz="3400" dirty="0" smtClean="0"/>
              <a:t>protects the underlying skin from penetration of irritants/allergens and prevents loss of water from the skin</a:t>
            </a:r>
          </a:p>
          <a:p>
            <a:r>
              <a:rPr lang="en-GB" sz="3400" dirty="0" smtClean="0"/>
              <a:t>is made up of</a:t>
            </a:r>
          </a:p>
          <a:p>
            <a:pPr lvl="1"/>
            <a:r>
              <a:rPr lang="en-GB" sz="3400" dirty="0" err="1" smtClean="0"/>
              <a:t>Corneocytes</a:t>
            </a:r>
            <a:r>
              <a:rPr lang="en-GB" sz="3400" dirty="0" smtClean="0"/>
              <a:t> containing water and </a:t>
            </a:r>
            <a:r>
              <a:rPr lang="en-GB" sz="3400" b="1" dirty="0" err="1" smtClean="0"/>
              <a:t>filaggrin</a:t>
            </a:r>
            <a:r>
              <a:rPr lang="en-GB" sz="3400" dirty="0" smtClean="0"/>
              <a:t>, a protein essential for the generation of natural moisturising factors </a:t>
            </a:r>
            <a:r>
              <a:rPr lang="en-GB" sz="3400" b="1" dirty="0" smtClean="0"/>
              <a:t>(NMF)</a:t>
            </a:r>
          </a:p>
          <a:p>
            <a:pPr lvl="1"/>
            <a:r>
              <a:rPr lang="en-GB" sz="3400" dirty="0" smtClean="0"/>
              <a:t>Lipid lamellae, which surround the </a:t>
            </a:r>
            <a:r>
              <a:rPr lang="en-GB" sz="3400" dirty="0" err="1" smtClean="0"/>
              <a:t>corneocytes</a:t>
            </a:r>
            <a:r>
              <a:rPr lang="en-GB" sz="3400" dirty="0" smtClean="0"/>
              <a:t>, waterproofing the structure</a:t>
            </a:r>
          </a:p>
          <a:p>
            <a:r>
              <a:rPr lang="en-GB" sz="3400" dirty="0" smtClean="0"/>
              <a:t>NMF are essential because they attract water into the </a:t>
            </a:r>
            <a:r>
              <a:rPr lang="en-GB" sz="3400" dirty="0" err="1" smtClean="0"/>
              <a:t>corneocytes</a:t>
            </a:r>
            <a:endParaRPr lang="en-GB" sz="3400" dirty="0" smtClean="0"/>
          </a:p>
          <a:p>
            <a:r>
              <a:rPr lang="en-GB" sz="3400" dirty="0" smtClean="0"/>
              <a:t>The surface is acidic with a pH of 5 – ‘acid mantle’</a:t>
            </a:r>
          </a:p>
          <a:p>
            <a:pPr lvl="1"/>
            <a:endParaRPr lang="en-GB" sz="3400" dirty="0" smtClean="0"/>
          </a:p>
        </p:txBody>
      </p:sp>
      <p:grpSp>
        <p:nvGrpSpPr>
          <p:cNvPr id="24" name="Group 23"/>
          <p:cNvGrpSpPr/>
          <p:nvPr/>
        </p:nvGrpSpPr>
        <p:grpSpPr>
          <a:xfrm>
            <a:off x="5292080" y="260648"/>
            <a:ext cx="3715693" cy="1728192"/>
            <a:chOff x="4860032" y="116633"/>
            <a:chExt cx="4181064" cy="2065962"/>
          </a:xfrm>
        </p:grpSpPr>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5897" r="15411" b="23623"/>
            <a:stretch/>
          </p:blipFill>
          <p:spPr>
            <a:xfrm>
              <a:off x="4860032" y="116633"/>
              <a:ext cx="4181063" cy="2065962"/>
            </a:xfrm>
            <a:prstGeom prst="rect">
              <a:avLst/>
            </a:prstGeom>
          </p:spPr>
        </p:pic>
        <p:sp>
          <p:nvSpPr>
            <p:cNvPr id="7" name="Oval 6"/>
            <p:cNvSpPr/>
            <p:nvPr/>
          </p:nvSpPr>
          <p:spPr>
            <a:xfrm>
              <a:off x="5307852" y="1014435"/>
              <a:ext cx="834538" cy="223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H2O</a:t>
              </a:r>
              <a:endParaRPr lang="en-GB" sz="1000" dirty="0">
                <a:solidFill>
                  <a:srgbClr val="002060"/>
                </a:solidFill>
              </a:endParaRPr>
            </a:p>
          </p:txBody>
        </p:sp>
        <p:sp>
          <p:nvSpPr>
            <p:cNvPr id="9" name="Oval 8"/>
            <p:cNvSpPr/>
            <p:nvPr/>
          </p:nvSpPr>
          <p:spPr>
            <a:xfrm>
              <a:off x="7636519" y="667301"/>
              <a:ext cx="690101" cy="1701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H2O</a:t>
              </a:r>
              <a:endParaRPr lang="en-GB" sz="1000" dirty="0">
                <a:solidFill>
                  <a:srgbClr val="002060"/>
                </a:solidFill>
              </a:endParaRPr>
            </a:p>
          </p:txBody>
        </p:sp>
        <p:sp>
          <p:nvSpPr>
            <p:cNvPr id="10" name="Oval 9"/>
            <p:cNvSpPr/>
            <p:nvPr/>
          </p:nvSpPr>
          <p:spPr>
            <a:xfrm>
              <a:off x="8225017" y="1859266"/>
              <a:ext cx="816079" cy="17953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H2O</a:t>
              </a:r>
              <a:endParaRPr lang="en-GB" sz="1000" dirty="0">
                <a:solidFill>
                  <a:srgbClr val="002060"/>
                </a:solidFill>
              </a:endParaRPr>
            </a:p>
          </p:txBody>
        </p:sp>
        <p:sp>
          <p:nvSpPr>
            <p:cNvPr id="11" name="Oval 10"/>
            <p:cNvSpPr/>
            <p:nvPr/>
          </p:nvSpPr>
          <p:spPr>
            <a:xfrm>
              <a:off x="6061128" y="625105"/>
              <a:ext cx="808173" cy="1641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Filaggrin</a:t>
              </a:r>
              <a:endParaRPr lang="en-GB" sz="1000" dirty="0">
                <a:solidFill>
                  <a:srgbClr val="002060"/>
                </a:solidFill>
              </a:endParaRPr>
            </a:p>
          </p:txBody>
        </p:sp>
        <p:sp>
          <p:nvSpPr>
            <p:cNvPr id="12" name="Oval 11"/>
            <p:cNvSpPr/>
            <p:nvPr/>
          </p:nvSpPr>
          <p:spPr>
            <a:xfrm>
              <a:off x="4860032" y="1461911"/>
              <a:ext cx="671731" cy="2088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NMF</a:t>
              </a:r>
              <a:endParaRPr lang="en-GB" sz="1000" dirty="0">
                <a:solidFill>
                  <a:srgbClr val="002060"/>
                </a:solidFill>
              </a:endParaRPr>
            </a:p>
          </p:txBody>
        </p:sp>
        <p:sp>
          <p:nvSpPr>
            <p:cNvPr id="13" name="Oval 12"/>
            <p:cNvSpPr/>
            <p:nvPr/>
          </p:nvSpPr>
          <p:spPr>
            <a:xfrm>
              <a:off x="6561749" y="997627"/>
              <a:ext cx="1343461" cy="17629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Filaggrin</a:t>
              </a:r>
              <a:endParaRPr lang="en-GB" sz="1000" dirty="0">
                <a:solidFill>
                  <a:srgbClr val="002060"/>
                </a:solidFill>
              </a:endParaRPr>
            </a:p>
          </p:txBody>
        </p:sp>
        <p:sp>
          <p:nvSpPr>
            <p:cNvPr id="14" name="Oval 13"/>
            <p:cNvSpPr/>
            <p:nvPr/>
          </p:nvSpPr>
          <p:spPr>
            <a:xfrm>
              <a:off x="8326622" y="1077545"/>
              <a:ext cx="714474" cy="1117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NMF</a:t>
              </a:r>
              <a:endParaRPr lang="en-GB" sz="1000" dirty="0">
                <a:solidFill>
                  <a:srgbClr val="002060"/>
                </a:solidFill>
              </a:endParaRPr>
            </a:p>
          </p:txBody>
        </p:sp>
        <p:sp>
          <p:nvSpPr>
            <p:cNvPr id="15" name="Oval 14"/>
            <p:cNvSpPr/>
            <p:nvPr/>
          </p:nvSpPr>
          <p:spPr>
            <a:xfrm>
              <a:off x="7520643" y="1461911"/>
              <a:ext cx="786015" cy="16416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NMF</a:t>
              </a:r>
              <a:endParaRPr lang="en-GB" sz="1000" dirty="0">
                <a:solidFill>
                  <a:srgbClr val="002060"/>
                </a:solidFill>
              </a:endParaRPr>
            </a:p>
          </p:txBody>
        </p:sp>
        <p:sp>
          <p:nvSpPr>
            <p:cNvPr id="16" name="Oval 15"/>
            <p:cNvSpPr/>
            <p:nvPr/>
          </p:nvSpPr>
          <p:spPr>
            <a:xfrm>
              <a:off x="5531763" y="1894322"/>
              <a:ext cx="711969" cy="1514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NMF</a:t>
              </a:r>
              <a:endParaRPr lang="en-GB" sz="1000" dirty="0">
                <a:solidFill>
                  <a:srgbClr val="002060"/>
                </a:solidFill>
              </a:endParaRPr>
            </a:p>
          </p:txBody>
        </p:sp>
        <p:sp>
          <p:nvSpPr>
            <p:cNvPr id="17" name="Oval 16"/>
            <p:cNvSpPr/>
            <p:nvPr/>
          </p:nvSpPr>
          <p:spPr>
            <a:xfrm>
              <a:off x="4964475" y="645135"/>
              <a:ext cx="604631" cy="1581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NMF</a:t>
              </a:r>
              <a:endParaRPr lang="en-GB" sz="1000" dirty="0">
                <a:solidFill>
                  <a:srgbClr val="002060"/>
                </a:solidFill>
              </a:endParaRPr>
            </a:p>
          </p:txBody>
        </p:sp>
        <p:sp>
          <p:nvSpPr>
            <p:cNvPr id="18" name="Oval 17"/>
            <p:cNvSpPr/>
            <p:nvPr/>
          </p:nvSpPr>
          <p:spPr>
            <a:xfrm>
              <a:off x="6008907" y="1461911"/>
              <a:ext cx="926407" cy="1865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Filaggrin</a:t>
              </a:r>
              <a:endParaRPr lang="en-GB" sz="1000" dirty="0">
                <a:solidFill>
                  <a:srgbClr val="002060"/>
                </a:solidFill>
              </a:endParaRPr>
            </a:p>
          </p:txBody>
        </p:sp>
        <p:sp>
          <p:nvSpPr>
            <p:cNvPr id="19" name="Oval 18"/>
            <p:cNvSpPr/>
            <p:nvPr/>
          </p:nvSpPr>
          <p:spPr>
            <a:xfrm>
              <a:off x="6950563" y="1913401"/>
              <a:ext cx="819670" cy="12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002060"/>
                  </a:solidFill>
                </a:rPr>
                <a:t>H2O</a:t>
              </a:r>
              <a:endParaRPr lang="en-GB" sz="1000" dirty="0">
                <a:solidFill>
                  <a:srgbClr val="002060"/>
                </a:solidFill>
              </a:endParaRPr>
            </a:p>
          </p:txBody>
        </p:sp>
        <p:sp>
          <p:nvSpPr>
            <p:cNvPr id="21" name="Oval 20"/>
            <p:cNvSpPr/>
            <p:nvPr/>
          </p:nvSpPr>
          <p:spPr>
            <a:xfrm>
              <a:off x="7923020" y="1155382"/>
              <a:ext cx="243449" cy="1723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002060"/>
                </a:solidFill>
              </a:endParaRPr>
            </a:p>
          </p:txBody>
        </p:sp>
      </p:grpSp>
    </p:spTree>
    <p:extLst>
      <p:ext uri="{BB962C8B-B14F-4D97-AF65-F5344CB8AC3E}">
        <p14:creationId xmlns:p14="http://schemas.microsoft.com/office/powerpoint/2010/main" val="930468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052" b="2750"/>
          <a:stretch/>
        </p:blipFill>
        <p:spPr>
          <a:xfrm>
            <a:off x="0" y="188640"/>
            <a:ext cx="9144000" cy="6322996"/>
          </a:xfrm>
          <a:prstGeom prst="rect">
            <a:avLst/>
          </a:prstGeom>
        </p:spPr>
      </p:pic>
    </p:spTree>
    <p:extLst>
      <p:ext uri="{BB962C8B-B14F-4D97-AF65-F5344CB8AC3E}">
        <p14:creationId xmlns:p14="http://schemas.microsoft.com/office/powerpoint/2010/main" val="203016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88" y="274638"/>
            <a:ext cx="7416824" cy="1143000"/>
          </a:xfrm>
        </p:spPr>
        <p:txBody>
          <a:bodyPr>
            <a:normAutofit fontScale="90000"/>
          </a:bodyPr>
          <a:lstStyle/>
          <a:p>
            <a:r>
              <a:rPr lang="en-GB" dirty="0" smtClean="0"/>
              <a:t/>
            </a:r>
            <a:br>
              <a:rPr lang="en-GB" dirty="0" smtClean="0"/>
            </a:br>
            <a:r>
              <a:rPr lang="en-GB" dirty="0" smtClean="0"/>
              <a:t>History taking</a:t>
            </a:r>
            <a:r>
              <a:rPr lang="en-GB" dirty="0">
                <a:latin typeface="+mn-lt"/>
              </a:rPr>
              <a:t/>
            </a:r>
            <a:br>
              <a:rPr lang="en-GB" dirty="0">
                <a:latin typeface="+mn-lt"/>
              </a:rPr>
            </a:br>
            <a:endParaRPr lang="en-GB" dirty="0">
              <a:latin typeface="+mn-lt"/>
            </a:endParaRPr>
          </a:p>
        </p:txBody>
      </p:sp>
      <p:sp>
        <p:nvSpPr>
          <p:cNvPr id="3" name="Content Placeholder 2"/>
          <p:cNvSpPr>
            <a:spLocks noGrp="1"/>
          </p:cNvSpPr>
          <p:nvPr>
            <p:ph idx="1"/>
          </p:nvPr>
        </p:nvSpPr>
        <p:spPr>
          <a:xfrm>
            <a:off x="863588" y="1600200"/>
            <a:ext cx="7416824" cy="4525963"/>
          </a:xfrm>
        </p:spPr>
        <p:txBody>
          <a:bodyPr>
            <a:normAutofit fontScale="92500"/>
          </a:bodyPr>
          <a:lstStyle/>
          <a:p>
            <a:pPr>
              <a:buFont typeface="Arial"/>
              <a:buChar char="•"/>
            </a:pPr>
            <a:r>
              <a:rPr lang="en-GB" sz="3000" dirty="0" smtClean="0">
                <a:latin typeface="+mn-lt"/>
              </a:rPr>
              <a:t>Time of onset, pattern and severity of the atopic eczema</a:t>
            </a:r>
          </a:p>
          <a:p>
            <a:pPr>
              <a:buFont typeface="Arial"/>
              <a:buChar char="•"/>
            </a:pPr>
            <a:r>
              <a:rPr lang="en-GB" sz="3000" dirty="0" smtClean="0">
                <a:latin typeface="+mn-lt"/>
              </a:rPr>
              <a:t>Response to previous and current treatments</a:t>
            </a:r>
          </a:p>
          <a:p>
            <a:pPr>
              <a:buFont typeface="Arial"/>
              <a:buChar char="•"/>
            </a:pPr>
            <a:r>
              <a:rPr lang="en-GB" sz="3000" dirty="0" smtClean="0">
                <a:latin typeface="+mn-lt"/>
              </a:rPr>
              <a:t>Possible trigger factors (irritant and allergic)</a:t>
            </a:r>
          </a:p>
          <a:p>
            <a:pPr>
              <a:buFont typeface="Arial"/>
              <a:buChar char="•"/>
            </a:pPr>
            <a:r>
              <a:rPr lang="en-GB" sz="3000" dirty="0" smtClean="0">
                <a:latin typeface="+mn-lt"/>
              </a:rPr>
              <a:t>The impact on quality of life</a:t>
            </a:r>
          </a:p>
          <a:p>
            <a:pPr>
              <a:buFont typeface="Arial"/>
              <a:buChar char="•"/>
            </a:pPr>
            <a:r>
              <a:rPr lang="en-GB" sz="3000" dirty="0" smtClean="0">
                <a:latin typeface="+mn-lt"/>
              </a:rPr>
              <a:t>Dietary history including any dietary manipulation</a:t>
            </a:r>
          </a:p>
          <a:p>
            <a:pPr>
              <a:buFont typeface="Arial"/>
              <a:buChar char="•"/>
            </a:pPr>
            <a:r>
              <a:rPr lang="en-GB" sz="3000" dirty="0" smtClean="0">
                <a:latin typeface="+mn-lt"/>
              </a:rPr>
              <a:t>Growth and development</a:t>
            </a:r>
          </a:p>
          <a:p>
            <a:pPr>
              <a:buFont typeface="Arial"/>
              <a:buChar char="•"/>
            </a:pPr>
            <a:r>
              <a:rPr lang="en-GB" sz="3000" dirty="0" smtClean="0">
                <a:latin typeface="+mn-lt"/>
              </a:rPr>
              <a:t>Personal and family history of atopic diseases</a:t>
            </a:r>
          </a:p>
          <a:p>
            <a:endParaRPr lang="en-GB" dirty="0">
              <a:latin typeface="+mn-lt"/>
            </a:endParaRPr>
          </a:p>
        </p:txBody>
      </p:sp>
    </p:spTree>
    <p:extLst>
      <p:ext uri="{BB962C8B-B14F-4D97-AF65-F5344CB8AC3E}">
        <p14:creationId xmlns:p14="http://schemas.microsoft.com/office/powerpoint/2010/main" val="231049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
            </a:r>
            <a:br>
              <a:rPr lang="en-GB" smtClean="0"/>
            </a:br>
            <a:r>
              <a:rPr lang="en-GB" smtClean="0"/>
              <a:t>Trigger factors </a:t>
            </a:r>
            <a:br>
              <a:rPr lang="en-GB" smtClean="0"/>
            </a:b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Spontaneous flare-ups are often the result of triggers</a:t>
            </a:r>
          </a:p>
          <a:p>
            <a:pPr marL="0" indent="0">
              <a:buNone/>
            </a:pPr>
            <a:r>
              <a:rPr lang="en-GB" dirty="0" smtClean="0"/>
              <a:t>Common triggers are:</a:t>
            </a:r>
          </a:p>
          <a:p>
            <a:r>
              <a:rPr lang="en-GB" dirty="0" smtClean="0"/>
              <a:t>Soap / detergents</a:t>
            </a:r>
          </a:p>
          <a:p>
            <a:r>
              <a:rPr lang="en-GB" dirty="0" smtClean="0"/>
              <a:t>Overheating / rough clothing</a:t>
            </a:r>
          </a:p>
          <a:p>
            <a:r>
              <a:rPr lang="en-GB" dirty="0" smtClean="0"/>
              <a:t>Skin infection</a:t>
            </a:r>
          </a:p>
          <a:p>
            <a:r>
              <a:rPr lang="en-GB" dirty="0" smtClean="0"/>
              <a:t>Animal dander</a:t>
            </a:r>
          </a:p>
          <a:p>
            <a:r>
              <a:rPr lang="en-GB" dirty="0" smtClean="0"/>
              <a:t>Aeroallergens (pollens) – mainly older children and adults</a:t>
            </a:r>
          </a:p>
          <a:p>
            <a:r>
              <a:rPr lang="en-GB" dirty="0" smtClean="0"/>
              <a:t>Food - primarily in infants and young</a:t>
            </a:r>
          </a:p>
          <a:p>
            <a:r>
              <a:rPr lang="en-GB" dirty="0" smtClean="0"/>
              <a:t>House-dust mites</a:t>
            </a:r>
          </a:p>
          <a:p>
            <a:r>
              <a:rPr lang="en-GB" dirty="0" smtClean="0"/>
              <a:t>Stress</a:t>
            </a:r>
            <a:endParaRPr lang="en-GB" dirty="0"/>
          </a:p>
        </p:txBody>
      </p:sp>
    </p:spTree>
    <p:extLst>
      <p:ext uri="{BB962C8B-B14F-4D97-AF65-F5344CB8AC3E}">
        <p14:creationId xmlns:p14="http://schemas.microsoft.com/office/powerpoint/2010/main" val="2403421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Dietary interventions</a:t>
            </a:r>
            <a:endParaRPr lang="en-GB" dirty="0"/>
          </a:p>
        </p:txBody>
      </p:sp>
      <p:sp>
        <p:nvSpPr>
          <p:cNvPr id="3" name="Content Placeholder 2"/>
          <p:cNvSpPr>
            <a:spLocks noGrp="1"/>
          </p:cNvSpPr>
          <p:nvPr>
            <p:ph idx="1"/>
          </p:nvPr>
        </p:nvSpPr>
        <p:spPr/>
        <p:txBody>
          <a:bodyPr/>
          <a:lstStyle/>
          <a:p>
            <a:endParaRPr lang="en-GB" dirty="0" smtClean="0"/>
          </a:p>
          <a:p>
            <a:r>
              <a:rPr lang="en-GB" dirty="0" smtClean="0"/>
              <a:t>Dietary exclusion is not recommended for management of atopic eczema in patients without confirmed food allergy</a:t>
            </a:r>
          </a:p>
          <a:p>
            <a:endParaRPr lang="en-GB" dirty="0" smtClean="0"/>
          </a:p>
          <a:p>
            <a:r>
              <a:rPr lang="en-GB" dirty="0" smtClean="0"/>
              <a:t>Where there is suspicion of food allergy refer to an allergist or paediatrician with a special interest in allergy</a:t>
            </a:r>
            <a:endParaRPr lang="en-GB" dirty="0"/>
          </a:p>
        </p:txBody>
      </p:sp>
    </p:spTree>
    <p:custDataLst>
      <p:tags r:id="rId1"/>
    </p:custDataLst>
    <p:extLst>
      <p:ext uri="{BB962C8B-B14F-4D97-AF65-F5344CB8AC3E}">
        <p14:creationId xmlns:p14="http://schemas.microsoft.com/office/powerpoint/2010/main" val="184210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88" y="341784"/>
            <a:ext cx="7416824" cy="1143000"/>
          </a:xfrm>
        </p:spPr>
        <p:txBody>
          <a:bodyPr>
            <a:normAutofit fontScale="90000"/>
          </a:bodyPr>
          <a:lstStyle/>
          <a:p>
            <a:r>
              <a:rPr lang="en-GB" sz="3100" dirty="0"/>
              <a:t>Assessment of severity, psychological and psychosocial wellbeing and quality of life</a:t>
            </a:r>
            <a:r>
              <a:rPr lang="en-GB" dirty="0"/>
              <a:t/>
            </a:r>
            <a:br>
              <a:rPr lang="en-GB" dirty="0"/>
            </a:b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67" t="25718" r="37962" b="12396"/>
          <a:stretch/>
        </p:blipFill>
        <p:spPr bwMode="auto">
          <a:xfrm>
            <a:off x="1043608" y="1196751"/>
            <a:ext cx="7056784" cy="524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715616" y="6422585"/>
            <a:ext cx="7416824" cy="748679"/>
          </a:xfrm>
        </p:spPr>
        <p:txBody>
          <a:bodyPr>
            <a:normAutofit/>
          </a:bodyPr>
          <a:lstStyle/>
          <a:p>
            <a:pPr marL="0" indent="0">
              <a:buNone/>
            </a:pPr>
            <a:r>
              <a:rPr lang="en-GB" sz="1400" dirty="0" smtClean="0">
                <a:latin typeface="+mn-lt"/>
              </a:rPr>
              <a:t>            Take </a:t>
            </a:r>
            <a:r>
              <a:rPr lang="en-GB" sz="1400" dirty="0">
                <a:latin typeface="+mn-lt"/>
              </a:rPr>
              <a:t>into account the impact of atopic eczema on parents </a:t>
            </a:r>
            <a:r>
              <a:rPr lang="en-GB" sz="1400" dirty="0" smtClean="0">
                <a:latin typeface="+mn-lt"/>
              </a:rPr>
              <a:t>or carers, </a:t>
            </a:r>
            <a:r>
              <a:rPr lang="en-GB" sz="1400" dirty="0">
                <a:latin typeface="+mn-lt"/>
              </a:rPr>
              <a:t>as well as the child</a:t>
            </a:r>
          </a:p>
          <a:p>
            <a:endParaRPr lang="en-GB" dirty="0">
              <a:latin typeface="+mn-lt"/>
            </a:endParaRPr>
          </a:p>
        </p:txBody>
      </p:sp>
    </p:spTree>
    <p:extLst>
      <p:ext uri="{BB962C8B-B14F-4D97-AF65-F5344CB8AC3E}">
        <p14:creationId xmlns:p14="http://schemas.microsoft.com/office/powerpoint/2010/main" val="12650998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1742</TotalTime>
  <Words>1256</Words>
  <Application>Microsoft Office PowerPoint</Application>
  <PresentationFormat>On-screen Show (4:3)</PresentationFormat>
  <Paragraphs>234</Paragraphs>
  <Slides>29</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Eczema  Diagnosis &amp; Management</vt:lpstr>
      <vt:lpstr>Types of eczema - dermatitis</vt:lpstr>
      <vt:lpstr>PowerPoint Presentation</vt:lpstr>
      <vt:lpstr>Skin barrier function</vt:lpstr>
      <vt:lpstr>PowerPoint Presentation</vt:lpstr>
      <vt:lpstr> History taking </vt:lpstr>
      <vt:lpstr> Trigger factors  </vt:lpstr>
      <vt:lpstr>Dietary interventions</vt:lpstr>
      <vt:lpstr>Assessment of severity, psychological and psychosocial wellbeing and quality of life </vt:lpstr>
      <vt:lpstr>Stepped approach to management  </vt:lpstr>
      <vt:lpstr>Total emollient therapy</vt:lpstr>
      <vt:lpstr>PowerPoint Presentation</vt:lpstr>
      <vt:lpstr>Humectants</vt:lpstr>
      <vt:lpstr>PowerPoint Presentation</vt:lpstr>
      <vt:lpstr>PowerPoint Presentation</vt:lpstr>
      <vt:lpstr>Applying emollients in relation to other topical products</vt:lpstr>
      <vt:lpstr>See local eczema guidelines </vt:lpstr>
      <vt:lpstr>Topical calcineurin inhibitors</vt:lpstr>
      <vt:lpstr>PowerPoint Presentation</vt:lpstr>
      <vt:lpstr>Other treatments</vt:lpstr>
      <vt:lpstr> Supported by education </vt:lpstr>
      <vt:lpstr>Complications of eczema</vt:lpstr>
      <vt:lpstr>PowerPoint Presentation</vt:lpstr>
      <vt:lpstr>Infected eczema (bacterial infection)</vt:lpstr>
      <vt:lpstr>Infected eczema</vt:lpstr>
      <vt:lpstr>Eczema herpeticum  </vt:lpstr>
      <vt:lpstr>Referral</vt:lpstr>
      <vt:lpstr>Thank you. Any questions?</vt:lpstr>
      <vt:lpstr>References and further reading</vt:lpstr>
    </vt:vector>
  </TitlesOfParts>
  <Company>galderma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Photodynamic Therapy</dc:title>
  <dc:creator>paula oliver</dc:creator>
  <cp:lastModifiedBy>Windows User</cp:lastModifiedBy>
  <cp:revision>144</cp:revision>
  <dcterms:created xsi:type="dcterms:W3CDTF">2013-03-29T10:24:40Z</dcterms:created>
  <dcterms:modified xsi:type="dcterms:W3CDTF">2018-01-10T12:05:43Z</dcterms:modified>
</cp:coreProperties>
</file>