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6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41"/>
  </p:notesMasterIdLst>
  <p:handoutMasterIdLst>
    <p:handoutMasterId r:id="rId42"/>
  </p:handoutMasterIdLst>
  <p:sldIdLst>
    <p:sldId id="263" r:id="rId2"/>
    <p:sldId id="265" r:id="rId3"/>
    <p:sldId id="273" r:id="rId4"/>
    <p:sldId id="270" r:id="rId5"/>
    <p:sldId id="305" r:id="rId6"/>
    <p:sldId id="274" r:id="rId7"/>
    <p:sldId id="291" r:id="rId8"/>
    <p:sldId id="288" r:id="rId9"/>
    <p:sldId id="277" r:id="rId10"/>
    <p:sldId id="286" r:id="rId11"/>
    <p:sldId id="293" r:id="rId12"/>
    <p:sldId id="284" r:id="rId13"/>
    <p:sldId id="283" r:id="rId14"/>
    <p:sldId id="281" r:id="rId15"/>
    <p:sldId id="306" r:id="rId16"/>
    <p:sldId id="326" r:id="rId17"/>
    <p:sldId id="307" r:id="rId18"/>
    <p:sldId id="308" r:id="rId19"/>
    <p:sldId id="276" r:id="rId20"/>
    <p:sldId id="309" r:id="rId21"/>
    <p:sldId id="310" r:id="rId22"/>
    <p:sldId id="292" r:id="rId23"/>
    <p:sldId id="294" r:id="rId24"/>
    <p:sldId id="311" r:id="rId25"/>
    <p:sldId id="312" r:id="rId26"/>
    <p:sldId id="298" r:id="rId27"/>
    <p:sldId id="287" r:id="rId28"/>
    <p:sldId id="313" r:id="rId29"/>
    <p:sldId id="314" r:id="rId30"/>
    <p:sldId id="318" r:id="rId31"/>
    <p:sldId id="301" r:id="rId32"/>
    <p:sldId id="290" r:id="rId33"/>
    <p:sldId id="278" r:id="rId34"/>
    <p:sldId id="280" r:id="rId35"/>
    <p:sldId id="279" r:id="rId36"/>
    <p:sldId id="289" r:id="rId37"/>
    <p:sldId id="320" r:id="rId38"/>
    <p:sldId id="327" r:id="rId39"/>
    <p:sldId id="32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7337" autoAdjust="0"/>
  </p:normalViewPr>
  <p:slideViewPr>
    <p:cSldViewPr>
      <p:cViewPr varScale="1">
        <p:scale>
          <a:sx n="98" d="100"/>
          <a:sy n="98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0DF59-927F-42B9-88BD-4F1FDB2DC8D1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5DC5C-EDA9-4484-B4F1-9AE30A67B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686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D13F6-F0E7-42B0-A44E-B859E83F2AFD}" type="datetimeFigureOut">
              <a:rPr lang="en-GB" smtClean="0"/>
              <a:pPr/>
              <a:t>10/01/2018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0D170-2D47-4D9C-A434-8EC8025F042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51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D465A-292B-4729-8133-6D8CEA5AF613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Agreed learning outcomes for group</a:t>
            </a:r>
          </a:p>
        </p:txBody>
      </p:sp>
    </p:spTree>
    <p:extLst>
      <p:ext uri="{BB962C8B-B14F-4D97-AF65-F5344CB8AC3E}">
        <p14:creationId xmlns:p14="http://schemas.microsoft.com/office/powerpoint/2010/main" val="272601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www.dermquest.com/imagelibrary/acnevulgaris/034492H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671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www.dermquest.com/imagelibrary/acnevulgaris/046544H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030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www.dermquest.com/imagelibrary/acnevulgaris/033010H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712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Back acne</a:t>
            </a:r>
          </a:p>
          <a:p>
            <a:r>
              <a:rPr lang="en-GB" dirty="0" smtClean="0"/>
              <a:t>www.dermquest.com/imagelibrary/acnevulgaris/033550H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807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F5B3C-B22D-4F27-8788-EEAE8E7D33D2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www.euroderm.org/edf/acne 2011</a:t>
            </a:r>
          </a:p>
          <a:p>
            <a:r>
              <a:rPr lang="en-GB" dirty="0" smtClean="0"/>
              <a:t>www.CKS.nice.org.uk/acne-vulgaris 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317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EDF Guidelines on acne 2011 page 19</a:t>
            </a:r>
          </a:p>
          <a:p>
            <a:r>
              <a:rPr lang="en-GB" dirty="0" smtClean="0"/>
              <a:t>Mild https://www.dermquest.com/image-library/image/5044bfcfc97267166cd624fb</a:t>
            </a:r>
          </a:p>
          <a:p>
            <a:r>
              <a:rPr lang="en-GB" dirty="0" smtClean="0"/>
              <a:t>Comedonal:</a:t>
            </a:r>
            <a:r>
              <a:rPr lang="en-GB" baseline="0" dirty="0" smtClean="0"/>
              <a:t> https://www.dermquest.com/image-library/image/5044bfd0c97267166cd658d9</a:t>
            </a:r>
          </a:p>
          <a:p>
            <a:r>
              <a:rPr lang="en-GB" baseline="0" dirty="0" smtClean="0"/>
              <a:t>Severe: https://www.dermquest.com/image-library/image/5044bfd0c97267166cd64bfb</a:t>
            </a:r>
          </a:p>
          <a:p>
            <a:r>
              <a:rPr lang="en-GB" baseline="0" dirty="0" smtClean="0"/>
              <a:t>Severe PP and nodular acne:https://www.dermquest.com/image-library/image/5044bfd0c97267166cd63a81</a:t>
            </a:r>
            <a:endParaRPr lang="en-GB" dirty="0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2217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821" indent="-285701" defTabSz="92217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2801" indent="-228561" defTabSz="92217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99923" indent="-228561" defTabSz="92217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044" indent="-228561" defTabSz="92217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164" indent="-228561" defTabSz="9221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285" indent="-228561" defTabSz="9221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8405" indent="-228561" defTabSz="9221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5527" indent="-228561" defTabSz="9221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9430F6FE-9256-4CE8-8BB5-786BD7E8F0A1}" type="slidenum">
              <a:rPr lang="en-US" sz="1200"/>
              <a:pPr>
                <a:defRPr/>
              </a:pPr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9864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www.Dermquest.com/image</a:t>
            </a:r>
            <a:r>
              <a:rPr lang="en-GB" baseline="0" dirty="0" smtClean="0"/>
              <a:t>library/acne vulgaris/033617H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385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Ref:</a:t>
            </a:r>
            <a:r>
              <a:rPr lang="en-GB" baseline="0" dirty="0" smtClean="0"/>
              <a:t> EDF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888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www.dermquest.com/imagelibrary/acnevulgaris/032838H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085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www.dermquest.com/imagelibrary/acnevulgaris/033325H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33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Adapted from Common Facial Dermatoses – NUR/007/0814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91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530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www.dermquest.com/imagelibrary/acnevulgaris/046538H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934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www.dermquest.com/imagelibrary/acnevulgaris/033143H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848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18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0A5FD-2A72-4658-98ED-81A8998DF042}" type="slidenum">
              <a:rPr lang="en-GB"/>
              <a:pPr/>
              <a:t>30</a:t>
            </a:fld>
            <a:endParaRPr lang="en-GB" dirty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2755055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Keloid – overgrowth of fibrous tissue</a:t>
            </a:r>
          </a:p>
          <a:p>
            <a:r>
              <a:rPr lang="en-GB" dirty="0" smtClean="0"/>
              <a:t>Atrophic</a:t>
            </a:r>
            <a:r>
              <a:rPr lang="en-GB" baseline="0" dirty="0" smtClean="0"/>
              <a:t>  - depressed well defined</a:t>
            </a:r>
          </a:p>
          <a:p>
            <a:r>
              <a:rPr lang="en-GB" baseline="0" dirty="0" smtClean="0"/>
              <a:t>Hypertrophic – excessive collagen giving a raised scar</a:t>
            </a:r>
          </a:p>
          <a:p>
            <a:r>
              <a:rPr lang="en-GB" baseline="0" dirty="0" smtClean="0"/>
              <a:t>Ice pick – narrow and deep</a:t>
            </a:r>
          </a:p>
          <a:p>
            <a:r>
              <a:rPr lang="en-GB" baseline="0" dirty="0" smtClean="0"/>
              <a:t>Funding is a problem and is on IFR (individual funding request) and you have to prove exceptionality over the rest of people with scarring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964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www.dermquest.com/imagelibrary/acnevulgaris/033049H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Keloid scarring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460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www.dermquest.com/imagelibrary/acnevulgaris/032607H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183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www.dermquest.com/imagelibrary/acnevulgaris/032608H</a:t>
            </a:r>
          </a:p>
          <a:p>
            <a:r>
              <a:rPr lang="en-GB" dirty="0" smtClean="0"/>
              <a:t>Close up atrophic and ice pick scarring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651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www.dermquest.com/imagelibrary/acnevulgaris/032183H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38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Ref:</a:t>
            </a:r>
            <a:r>
              <a:rPr lang="en-GB" baseline="0" dirty="0" smtClean="0"/>
              <a:t> www.PCDS.org.UK/acne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1353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www.dermquest.com/imagelibrary/acnevulgaris/034442H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hyperpigmentation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638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C4895-EFE9-40F2-8800-7091A6AD2055}" type="slidenum">
              <a:rPr lang="en-GB"/>
              <a:pPr/>
              <a:t>37</a:t>
            </a:fld>
            <a:endParaRPr lang="en-GB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achieve patient concordance there are some keys to </a:t>
            </a:r>
            <a:r>
              <a:rPr lang="en-GB" dirty="0" smtClean="0"/>
              <a:t>success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7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18FD0-D0D2-4691-904C-133392CC21FF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Explore the psychological aspects of the disease and importance to consider patients quality of life issues</a:t>
            </a:r>
          </a:p>
        </p:txBody>
      </p:sp>
    </p:spTree>
    <p:extLst>
      <p:ext uri="{BB962C8B-B14F-4D97-AF65-F5344CB8AC3E}">
        <p14:creationId xmlns:p14="http://schemas.microsoft.com/office/powerpoint/2010/main" val="388572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Ref: www.PCDS.org.uk/acne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71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www.dermquest.com/imagelibrary/acnevulgaris/035285H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53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www.dermquest.com/imagelibrary/acnevulgaris/034532H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655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www.dermquest.com/imagelibrary/acnevulgaris/033781V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76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www.dermquest.com/imagelibrary/acnevulgaris/033510H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D170-2D47-4D9C-A434-8EC8025F042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52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560" y="2276872"/>
            <a:ext cx="7772400" cy="158417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of PPP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1296" y="4293096"/>
            <a:ext cx="6400800" cy="110452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Name:</a:t>
            </a:r>
          </a:p>
          <a:p>
            <a:r>
              <a:rPr lang="en-GB" smtClean="0"/>
              <a:t>Title:</a:t>
            </a:r>
          </a:p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/>
          <a:stretch/>
        </p:blipFill>
        <p:spPr bwMode="auto">
          <a:xfrm>
            <a:off x="539552" y="188640"/>
            <a:ext cx="2573003" cy="1872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222836" y="6495217"/>
            <a:ext cx="4814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Developed and sponsored by Galderma (UK) Ltd</a:t>
            </a:r>
            <a:endParaRPr lang="en-GB" sz="1000" dirty="0">
              <a:solidFill>
                <a:schemeClr val="tx2"/>
              </a:solidFill>
            </a:endParaRPr>
          </a:p>
        </p:txBody>
      </p:sp>
      <p:pic>
        <p:nvPicPr>
          <p:cNvPr id="11" name="Picture 3" descr="C:\Users\laversi\Desktop\NEW%20GALDERMA%20LOGO_CMYK_4colour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56" y="5657736"/>
            <a:ext cx="3262228" cy="8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282427" y="6495216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NUR/015/1015(1) 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04248" y="6495217"/>
            <a:ext cx="2326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>
                <a:solidFill>
                  <a:schemeClr val="tx2"/>
                </a:solidFill>
              </a:rPr>
              <a:t>Date of preparation: March 2016 </a:t>
            </a:r>
            <a:endParaRPr lang="en-GB" sz="1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3"/>
          <a:stretch/>
        </p:blipFill>
        <p:spPr bwMode="auto">
          <a:xfrm>
            <a:off x="3131840" y="188640"/>
            <a:ext cx="2803560" cy="1839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 bwMode="auto">
          <a:xfrm>
            <a:off x="5969856" y="188641"/>
            <a:ext cx="2634592" cy="1828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46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5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744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328" y="6356350"/>
            <a:ext cx="1368152" cy="365125"/>
          </a:xfrm>
          <a:prstGeom prst="rect">
            <a:avLst/>
          </a:prstGeom>
        </p:spPr>
        <p:txBody>
          <a:bodyPr/>
          <a:lstStyle/>
          <a:p>
            <a:fld id="{7AD7793F-BA95-4B16-AD29-16A349072F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16824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475656" y="1600200"/>
            <a:ext cx="74168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612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73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43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5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28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94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0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28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800" b="1" dirty="0" smtClean="0"/>
              <a:t>Acne Vulgaris </a:t>
            </a:r>
            <a:endParaRPr lang="en-GB" sz="48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6400800" cy="1224136"/>
          </a:xfrm>
        </p:spPr>
        <p:txBody>
          <a:bodyPr/>
          <a:lstStyle/>
          <a:p>
            <a:pPr algn="ctr"/>
            <a:r>
              <a:rPr lang="en-GB" dirty="0" smtClean="0"/>
              <a:t>Alison Barton</a:t>
            </a:r>
          </a:p>
          <a:p>
            <a:pPr algn="ctr"/>
            <a:r>
              <a:rPr lang="en-GB" dirty="0" smtClean="0"/>
              <a:t>Dermatology Specialist Nurse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107380"/>
            <a:ext cx="9144000" cy="67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+mn-lt"/>
              </a:rPr>
              <a:t>Tips on managing acne </a:t>
            </a:r>
            <a:endParaRPr lang="en-GB" sz="4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2060"/>
              </a:buClr>
              <a:buSzPct val="100000"/>
            </a:pPr>
            <a:r>
              <a:rPr lang="en-GB" dirty="0" smtClean="0">
                <a:solidFill>
                  <a:schemeClr val="tx2"/>
                </a:solidFill>
                <a:latin typeface="+mn-lt"/>
              </a:rPr>
              <a:t>Follow the guidelines</a:t>
            </a:r>
          </a:p>
          <a:p>
            <a:pPr>
              <a:buClr>
                <a:srgbClr val="002060"/>
              </a:buClr>
              <a:buSzPct val="100000"/>
            </a:pPr>
            <a:r>
              <a:rPr lang="en-GB" dirty="0" smtClean="0">
                <a:solidFill>
                  <a:schemeClr val="tx2"/>
                </a:solidFill>
                <a:latin typeface="+mn-lt"/>
              </a:rPr>
              <a:t>Early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intervention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vital</a:t>
            </a:r>
          </a:p>
          <a:p>
            <a:pPr>
              <a:buClr>
                <a:srgbClr val="002060"/>
              </a:buClr>
              <a:buSzPct val="100000"/>
            </a:pPr>
            <a:r>
              <a:rPr lang="en-GB" dirty="0" smtClean="0">
                <a:solidFill>
                  <a:schemeClr val="tx2"/>
                </a:solidFill>
                <a:latin typeface="+mn-lt"/>
              </a:rPr>
              <a:t>Manage expectations</a:t>
            </a:r>
            <a:endParaRPr lang="en-GB" dirty="0">
              <a:solidFill>
                <a:schemeClr val="tx2"/>
              </a:solidFill>
              <a:latin typeface="+mn-lt"/>
            </a:endParaRPr>
          </a:p>
          <a:p>
            <a:pPr>
              <a:buClr>
                <a:srgbClr val="002060"/>
              </a:buClr>
              <a:buSzPct val="100000"/>
            </a:pPr>
            <a:r>
              <a:rPr lang="en-GB" dirty="0">
                <a:solidFill>
                  <a:schemeClr val="tx2"/>
                </a:solidFill>
                <a:latin typeface="+mn-lt"/>
              </a:rPr>
              <a:t>Ongoing reassessment and support vital</a:t>
            </a:r>
          </a:p>
          <a:p>
            <a:pPr>
              <a:buClr>
                <a:srgbClr val="002060"/>
              </a:buClr>
              <a:buSzPct val="100000"/>
            </a:pPr>
            <a:r>
              <a:rPr lang="en-GB" dirty="0">
                <a:solidFill>
                  <a:schemeClr val="tx2"/>
                </a:solidFill>
                <a:latin typeface="+mn-lt"/>
              </a:rPr>
              <a:t>Topical treatments ongoing throughout acne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duration</a:t>
            </a:r>
            <a:endParaRPr lang="en-GB" dirty="0">
              <a:solidFill>
                <a:schemeClr val="tx2"/>
              </a:solidFill>
              <a:latin typeface="+mn-lt"/>
            </a:endParaRPr>
          </a:p>
          <a:p>
            <a:pPr>
              <a:buClr>
                <a:srgbClr val="002060"/>
              </a:buClr>
              <a:buSzPct val="100000"/>
            </a:pPr>
            <a:r>
              <a:rPr lang="en-GB" dirty="0">
                <a:solidFill>
                  <a:schemeClr val="tx2"/>
                </a:solidFill>
                <a:latin typeface="+mn-lt"/>
              </a:rPr>
              <a:t>Systemic treatment – intermittent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therapy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6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07504" y="1254401"/>
            <a:ext cx="2021802" cy="2281100"/>
          </a:xfrm>
          <a:prstGeom prst="roundRect">
            <a:avLst>
              <a:gd name="adj" fmla="val 86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COMEDONAL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STRENGTH</a:t>
            </a:r>
          </a:p>
          <a:p>
            <a:pPr marL="171450" indent="-17145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MEDIUM STRENGTH</a:t>
            </a:r>
          </a:p>
          <a:p>
            <a:pPr marL="171450" indent="-17145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Topical retinoids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 STRENGTH</a:t>
            </a:r>
          </a:p>
          <a:p>
            <a:pPr marL="171450" indent="-17145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BPO or</a:t>
            </a:r>
          </a:p>
          <a:p>
            <a:pPr marL="91440" indent="-9144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Azelaic acid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04692" y="1254433"/>
            <a:ext cx="2448272" cy="4341995"/>
          </a:xfrm>
          <a:prstGeom prst="roundRect">
            <a:avLst>
              <a:gd name="adj" fmla="val 86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MILD TO MODERATE PAPULOPUSTULAR ACNE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STRENGTH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Adapalene + BPO (FC) or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BPO + Clindamycin (FC)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MEDIUM STRENGTH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Azelaic acid or 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BPO or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topical retinoid or 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systemic antibiotic  +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dapalene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 STRENGTH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Blue light or oral zinc or 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topical erythromycin+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sotretinoin(FC) or  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opical Erythromycin + Tretinoin (FC) or 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systemic antibiotic +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zelaic acid  or systemic antibiotics +Adapalene + BPO (FC)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960906" y="1254433"/>
            <a:ext cx="1878044" cy="4248472"/>
          </a:xfrm>
          <a:prstGeom prst="roundRect">
            <a:avLst>
              <a:gd name="adj" fmla="val 86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SEVERE PAPULOPUSTULAR/MODERATE NODULAR ACNE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Aft>
                <a:spcPts val="600"/>
              </a:spcAft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STRENGTH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Isotretinoin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Aft>
                <a:spcPts val="600"/>
              </a:spcAft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MEDIUM STRENGTH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Systemic antibiotics +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dapalene or systemic antibiotics +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zelaic acid or systemic antibiotics +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Adapalene+ BPO (FC)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 STRENGTH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Systemic antibiotics + BPO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Females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hormonal antiandrogens +topical treatment  or hormonal antiandrogens +systemic antibiotics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069770" y="1274414"/>
            <a:ext cx="1824360" cy="3744416"/>
          </a:xfrm>
          <a:prstGeom prst="roundRect">
            <a:avLst>
              <a:gd name="adj" fmla="val 86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SEVERE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STRENGTH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Isotretinoin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MODERATE STRENGTH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systemic antibiotics +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zelaic acid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LOW STRENGTH systemic antibiotics + BPO or systemic antibiotics + Adapalene or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Systemic antibiotics + Adapalene + BPO(FC)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Females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Hormonal antiandrogens + systemic antibiotics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8315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EDF Guidelines on acne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balln\AppData\Local\Microsoft\Windows\Temporary Internet Files\Content.IE5\DHMVP36P\035126H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7"/>
          <a:stretch/>
        </p:blipFill>
        <p:spPr bwMode="auto">
          <a:xfrm>
            <a:off x="2708553" y="5791971"/>
            <a:ext cx="1640549" cy="100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lln\AppData\Local\Microsoft\Windows\Temporary Internet Files\Content.IE5\5Y0N9HHG\034793H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"/>
          <a:stretch/>
        </p:blipFill>
        <p:spPr bwMode="auto">
          <a:xfrm>
            <a:off x="394188" y="5791971"/>
            <a:ext cx="1575687" cy="100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alln\AppData\Local\Microsoft\Windows\Temporary Internet Files\Content.IE5\DHMVP36P\032207V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4"/>
          <a:stretch/>
        </p:blipFill>
        <p:spPr bwMode="auto">
          <a:xfrm>
            <a:off x="7534422" y="5237743"/>
            <a:ext cx="1086247" cy="15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lln\AppData\Local\Microsoft\Windows\Temporary Internet Files\Content.IE5\DHMVP36P\032141V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4"/>
          <a:stretch/>
        </p:blipFill>
        <p:spPr bwMode="auto">
          <a:xfrm>
            <a:off x="5427230" y="5596428"/>
            <a:ext cx="836276" cy="119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Case </a:t>
            </a:r>
            <a:r>
              <a:rPr lang="en-GB" dirty="0">
                <a:solidFill>
                  <a:schemeClr val="tx2"/>
                </a:solidFill>
              </a:rPr>
              <a:t>studies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How would you treat?</a:t>
            </a: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Case 1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17 year old girl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Mild to moderate papular pustular acne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Acne since 14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Strong family history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Affecting face only</a:t>
            </a:r>
          </a:p>
        </p:txBody>
      </p:sp>
    </p:spTree>
    <p:extLst>
      <p:ext uri="{BB962C8B-B14F-4D97-AF65-F5344CB8AC3E}">
        <p14:creationId xmlns:p14="http://schemas.microsoft.com/office/powerpoint/2010/main" val="4482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Learning outcomes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Increased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understanding of the pathophysiology of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acne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Understand the assessment of acne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Case studies </a:t>
            </a:r>
            <a:r>
              <a:rPr lang="en-GB" dirty="0" smtClean="0">
                <a:solidFill>
                  <a:srgbClr val="FF0000"/>
                </a:solidFill>
                <a:latin typeface="+mn-lt"/>
              </a:rPr>
              <a:t>on 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management and treatment </a:t>
            </a:r>
            <a:r>
              <a:rPr lang="en-GB" dirty="0" smtClean="0">
                <a:solidFill>
                  <a:srgbClr val="FF0000"/>
                </a:solidFill>
                <a:latin typeface="+mn-lt"/>
              </a:rPr>
              <a:t>options in line with current guidelines</a:t>
            </a:r>
            <a:endParaRPr lang="en-GB" dirty="0">
              <a:solidFill>
                <a:srgbClr val="FF0000"/>
              </a:solidFill>
              <a:latin typeface="+mn-lt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Discuss psychological impact</a:t>
            </a:r>
          </a:p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When to refer to a specialist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0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Discussion on treatment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BPO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Topical retinoid 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Topical antibiotics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Oral antibiotics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Combination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Non comedogenic cleanser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Non comedogenic foundation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Case 2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19 year old girl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Has had acne for 3 years, getting worse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Has tried some over the counter treatments 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Really self conscious 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Affecting whole face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Finding it difficult to cover up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    How would you treat?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" b="6370"/>
          <a:stretch/>
        </p:blipFill>
        <p:spPr>
          <a:xfrm>
            <a:off x="0" y="221673"/>
            <a:ext cx="9144000" cy="6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Discussion on treatment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BPO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Topical retinoids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Topical antibiotics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Oral antibiotics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Hormonal anti-androgens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Combination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Refer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Case 3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20 year old man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Had acne since 14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Has been self-conscious about it for 6 months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Has had one short course of antibiotics – worked initially but when discontinued came back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Doesn’t use topicals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    How would you treat?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Discussion on treatment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BPO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Topical retinoids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Topical antibiotics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Oral antibiotics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Combination therapy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Refer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274638"/>
            <a:ext cx="7382718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Oral isotretinoin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59632" y="1600200"/>
            <a:ext cx="7382718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Vitamin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A derivative</a:t>
            </a:r>
          </a:p>
          <a:p>
            <a:r>
              <a:rPr lang="en-GB" dirty="0">
                <a:solidFill>
                  <a:schemeClr val="tx2"/>
                </a:solidFill>
                <a:latin typeface="+mn-lt"/>
              </a:rPr>
              <a:t>Mandatory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monitoring</a:t>
            </a:r>
          </a:p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Teratogenic </a:t>
            </a:r>
            <a:endParaRPr lang="en-GB" dirty="0">
              <a:solidFill>
                <a:schemeClr val="tx2"/>
              </a:solidFill>
              <a:latin typeface="+mn-lt"/>
            </a:endParaRPr>
          </a:p>
          <a:p>
            <a:r>
              <a:rPr lang="en-GB" dirty="0">
                <a:solidFill>
                  <a:schemeClr val="tx2"/>
                </a:solidFill>
                <a:latin typeface="+mn-lt"/>
              </a:rPr>
              <a:t>Dose - weight calculated</a:t>
            </a:r>
          </a:p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Counselling</a:t>
            </a:r>
          </a:p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Prescribed only by or under supervision of consultant dermatologist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Effective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+mn-lt"/>
            </a:endParaRPr>
          </a:p>
          <a:p>
            <a:pPr>
              <a:buFont typeface="Wingdings" pitchFamily="2" charset="2"/>
              <a:buNone/>
            </a:pPr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3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6512" y="665162"/>
            <a:ext cx="9180512" cy="6192837"/>
            <a:chOff x="49" y="638"/>
            <a:chExt cx="5182" cy="35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9" y="638"/>
              <a:ext cx="5182" cy="3559"/>
            </a:xfrm>
            <a:prstGeom prst="rect">
              <a:avLst/>
            </a:prstGeom>
            <a:solidFill>
              <a:srgbClr val="3B1E70"/>
            </a:solidFill>
            <a:ln w="9525">
              <a:solidFill>
                <a:srgbClr val="A14D0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</a:endParaRPr>
            </a:p>
          </p:txBody>
        </p:sp>
        <p:pic>
          <p:nvPicPr>
            <p:cNvPr id="11" name="Picture 9" descr="EpiSwish"/>
            <p:cNvPicPr>
              <a:picLocks noChangeAspect="1" noChangeArrowheads="1"/>
            </p:cNvPicPr>
            <p:nvPr/>
          </p:nvPicPr>
          <p:blipFill>
            <a:blip r:embed="rId3" cstate="print"/>
            <a:srcRect l="3185"/>
            <a:stretch>
              <a:fillRect/>
            </a:stretch>
          </p:blipFill>
          <p:spPr bwMode="auto">
            <a:xfrm>
              <a:off x="99" y="704"/>
              <a:ext cx="5071" cy="3456"/>
            </a:xfrm>
            <a:prstGeom prst="rect">
              <a:avLst/>
            </a:prstGeom>
            <a:noFill/>
            <a:ln w="9525">
              <a:solidFill>
                <a:srgbClr val="A14D07"/>
              </a:solidFill>
              <a:miter lim="800000"/>
              <a:headEnd/>
              <a:tailEnd/>
            </a:ln>
          </p:spPr>
        </p:pic>
      </p:grpSp>
      <p:sp>
        <p:nvSpPr>
          <p:cNvPr id="12" name="Rectangle 10"/>
          <p:cNvSpPr txBox="1">
            <a:spLocks noChangeArrowheads="1"/>
          </p:cNvSpPr>
          <p:nvPr/>
        </p:nvSpPr>
        <p:spPr>
          <a:xfrm>
            <a:off x="468313" y="115888"/>
            <a:ext cx="8229600" cy="5492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The acne disease pathway</a:t>
            </a:r>
            <a:endParaRPr lang="en-US" sz="2800" b="1" baseline="300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052736"/>
            <a:ext cx="1296144" cy="1015663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dirty="0">
                <a:solidFill>
                  <a:srgbClr val="002060"/>
                </a:solidFill>
              </a:rPr>
              <a:t>Androgen hormone influences and stimulates sebaceous gland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211960" y="1341438"/>
            <a:ext cx="649288" cy="339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4932040" y="1052736"/>
            <a:ext cx="1728192" cy="43204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2060"/>
                </a:solidFill>
              </a:rPr>
              <a:t>Excessive sebum production</a:t>
            </a: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4932040" y="1639833"/>
            <a:ext cx="1728192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2060"/>
                </a:solidFill>
              </a:rPr>
              <a:t>Hyperkeratinization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1760" y="1052736"/>
            <a:ext cx="1728192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solidFill>
                  <a:srgbClr val="002060"/>
                </a:solidFill>
              </a:rPr>
              <a:t>Sebaceous glands enlarge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1760" y="1630541"/>
            <a:ext cx="1728192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solidFill>
                  <a:srgbClr val="002060"/>
                </a:solidFill>
              </a:rPr>
              <a:t>Over production of epithelial cells lining follicles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691680" y="1341438"/>
            <a:ext cx="647700" cy="339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333" name="Picture 27" descr="11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7994" y="836712"/>
            <a:ext cx="1320470" cy="148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7380312" y="2420888"/>
            <a:ext cx="1471612" cy="849463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2060"/>
                </a:solidFill>
              </a:rPr>
              <a:t>Microcomedone formation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2060"/>
                </a:solidFill>
              </a:rPr>
              <a:t>A thick hyperkeratotic plug</a:t>
            </a:r>
          </a:p>
        </p:txBody>
      </p:sp>
      <p:pic>
        <p:nvPicPr>
          <p:cNvPr id="13337" name="Picture 30" descr="9i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4016" y="4230977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7380312" y="5517232"/>
            <a:ext cx="1461517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solidFill>
                  <a:srgbClr val="002060"/>
                </a:solidFill>
              </a:rPr>
              <a:t>White heads and black heads form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7" name="Left Arrow 26"/>
          <p:cNvSpPr/>
          <p:nvPr/>
        </p:nvSpPr>
        <p:spPr>
          <a:xfrm rot="2368336">
            <a:off x="6628907" y="4992688"/>
            <a:ext cx="647700" cy="360362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5004048" y="3600540"/>
            <a:ext cx="1714500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2060"/>
                </a:solidFill>
              </a:rPr>
              <a:t>Inflammation and immune response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5004048" y="4206221"/>
            <a:ext cx="1728192" cy="59093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Propionibacterium acnes </a:t>
            </a:r>
            <a:r>
              <a:rPr lang="en-US" sz="1200" b="1" dirty="0">
                <a:solidFill>
                  <a:srgbClr val="002060"/>
                </a:solidFill>
              </a:rPr>
              <a:t>colonization in anaerobic environment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6732588" y="1359496"/>
            <a:ext cx="647700" cy="3413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 rot="1484346">
            <a:off x="4211638" y="3670300"/>
            <a:ext cx="647700" cy="360363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350" name="Picture 28" descr="11ii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2492375"/>
            <a:ext cx="129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535560" y="3831431"/>
            <a:ext cx="1676400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solidFill>
                  <a:srgbClr val="002060"/>
                </a:solidFill>
              </a:rPr>
              <a:t>Formation of pustules and cysts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251520" y="3212976"/>
            <a:ext cx="733425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2060"/>
                </a:solidFill>
              </a:rPr>
              <a:t>Scars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50825" y="4437063"/>
            <a:ext cx="3744913" cy="2241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GB" sz="1400" b="1" dirty="0">
                <a:solidFill>
                  <a:srgbClr val="002060"/>
                </a:solidFill>
              </a:rPr>
              <a:t>Pathogenic factors of acne</a:t>
            </a: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</a:rPr>
              <a:t>Excessive sebum production</a:t>
            </a: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</a:rPr>
              <a:t>Hyperkeratinization (abnormal cell turnover)</a:t>
            </a: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GB" sz="1400" dirty="0">
                <a:solidFill>
                  <a:srgbClr val="002060"/>
                </a:solidFill>
              </a:rPr>
              <a:t>Inflammation and immune response</a:t>
            </a:r>
          </a:p>
          <a:p>
            <a:pPr marL="228600" indent="-228600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GB" sz="1400" i="1" dirty="0">
                <a:solidFill>
                  <a:srgbClr val="002060"/>
                </a:solidFill>
              </a:rPr>
              <a:t>P. acnes </a:t>
            </a:r>
            <a:r>
              <a:rPr lang="en-GB" sz="1400" dirty="0">
                <a:solidFill>
                  <a:srgbClr val="002060"/>
                </a:solidFill>
              </a:rPr>
              <a:t>colonization</a:t>
            </a:r>
          </a:p>
          <a:p>
            <a:pPr>
              <a:spcAft>
                <a:spcPts val="600"/>
              </a:spcAft>
              <a:defRPr/>
            </a:pPr>
            <a:r>
              <a:rPr lang="en-GB" sz="1400" b="1" dirty="0">
                <a:solidFill>
                  <a:srgbClr val="002060"/>
                </a:solidFill>
              </a:rPr>
              <a:t>Goal of treatment: To target as many pathogenic factors of acne as possible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7956550" y="3429000"/>
            <a:ext cx="412750" cy="576263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0" name="Left Arrow 39"/>
          <p:cNvSpPr/>
          <p:nvPr/>
        </p:nvSpPr>
        <p:spPr>
          <a:xfrm>
            <a:off x="1116013" y="3141663"/>
            <a:ext cx="647700" cy="358775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716463" y="765175"/>
            <a:ext cx="503237" cy="50323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1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716463" y="1844055"/>
            <a:ext cx="503237" cy="50482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2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716463" y="3213100"/>
            <a:ext cx="503237" cy="50323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3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716463" y="4724400"/>
            <a:ext cx="503237" cy="50482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4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351" name="Picture 29" descr="11i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2924175"/>
            <a:ext cx="11572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7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Skin care for acne patients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No need to overdose on cleansing!</a:t>
            </a:r>
            <a:endParaRPr lang="en-GB" dirty="0">
              <a:solidFill>
                <a:schemeClr val="tx2"/>
              </a:solidFill>
              <a:latin typeface="+mn-lt"/>
            </a:endParaRPr>
          </a:p>
          <a:p>
            <a:r>
              <a:rPr lang="en-GB" dirty="0">
                <a:solidFill>
                  <a:schemeClr val="tx2"/>
                </a:solidFill>
                <a:latin typeface="+mn-lt"/>
              </a:rPr>
              <a:t>Soap free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cleansing/soap substitute washes</a:t>
            </a:r>
            <a:endParaRPr lang="en-GB" dirty="0">
              <a:solidFill>
                <a:schemeClr val="tx2"/>
              </a:solidFill>
              <a:latin typeface="+mn-lt"/>
            </a:endParaRPr>
          </a:p>
          <a:p>
            <a:r>
              <a:rPr lang="en-GB" dirty="0">
                <a:solidFill>
                  <a:schemeClr val="tx2"/>
                </a:solidFill>
                <a:latin typeface="+mn-lt"/>
              </a:rPr>
              <a:t>Use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non-comedogenic cleansers, make up and moisturisers (oil free)</a:t>
            </a:r>
            <a:endParaRPr lang="en-GB" dirty="0">
              <a:solidFill>
                <a:schemeClr val="tx2"/>
              </a:solidFill>
              <a:latin typeface="+mn-lt"/>
            </a:endParaRPr>
          </a:p>
          <a:p>
            <a:r>
              <a:rPr lang="en-GB" dirty="0">
                <a:solidFill>
                  <a:schemeClr val="tx2"/>
                </a:solidFill>
                <a:latin typeface="+mn-lt"/>
              </a:rPr>
              <a:t>Avoid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greasy/occlusive products</a:t>
            </a:r>
          </a:p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Educate </a:t>
            </a:r>
            <a:r>
              <a:rPr lang="en-GB" dirty="0" smtClean="0">
                <a:solidFill>
                  <a:schemeClr val="tx2"/>
                </a:solidFill>
              </a:rPr>
              <a:t>on avoidance of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squeezing and associated scarring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3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Scarring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Keloid</a:t>
            </a:r>
          </a:p>
          <a:p>
            <a:r>
              <a:rPr lang="en-GB" dirty="0">
                <a:solidFill>
                  <a:schemeClr val="tx2"/>
                </a:solidFill>
              </a:rPr>
              <a:t>H</a:t>
            </a:r>
            <a:r>
              <a:rPr lang="en-GB" dirty="0" smtClean="0">
                <a:solidFill>
                  <a:schemeClr val="tx2"/>
                </a:solidFill>
              </a:rPr>
              <a:t>ypertrophic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Atrophic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Ice pick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Treatment limited on the NHS – individual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funding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0441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Key to success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Understanding the condition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Understanding the treatments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Build up tolerance to manage side effects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Consider lifestyles when prescribing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Good concordance with treatments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No quick fix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Flexibility in approach</a:t>
            </a:r>
          </a:p>
          <a:p>
            <a:r>
              <a:rPr lang="en-GB" dirty="0" err="1" smtClean="0">
                <a:solidFill>
                  <a:schemeClr val="tx2"/>
                </a:solidFill>
              </a:rPr>
              <a:t>Ongoing</a:t>
            </a:r>
            <a:r>
              <a:rPr lang="en-GB" dirty="0" smtClean="0">
                <a:solidFill>
                  <a:schemeClr val="tx2"/>
                </a:solidFill>
              </a:rPr>
              <a:t> psychological support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Referral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See local pre-referral guidelines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Ashton R, Leppard B &amp; Cooper H </a:t>
            </a:r>
            <a:r>
              <a:rPr lang="en-GB" sz="2800" dirty="0">
                <a:solidFill>
                  <a:schemeClr val="tx2"/>
                </a:solidFill>
              </a:rPr>
              <a:t>(</a:t>
            </a:r>
            <a:r>
              <a:rPr lang="en-GB" sz="2800" dirty="0" smtClean="0">
                <a:solidFill>
                  <a:schemeClr val="tx2"/>
                </a:solidFill>
              </a:rPr>
              <a:t>2014) </a:t>
            </a:r>
            <a:r>
              <a:rPr lang="en-GB" sz="2800" dirty="0">
                <a:solidFill>
                  <a:schemeClr val="tx2"/>
                </a:solidFill>
              </a:rPr>
              <a:t>Differential Diagnosis in Dermatology </a:t>
            </a:r>
            <a:r>
              <a:rPr lang="en-GB" sz="2800" dirty="0" smtClean="0">
                <a:solidFill>
                  <a:schemeClr val="tx2"/>
                </a:solidFill>
              </a:rPr>
              <a:t>4</a:t>
            </a:r>
            <a:r>
              <a:rPr lang="en-GB" sz="2800" baseline="30000" dirty="0" smtClean="0">
                <a:solidFill>
                  <a:schemeClr val="tx2"/>
                </a:solidFill>
              </a:rPr>
              <a:t>th</a:t>
            </a:r>
            <a:r>
              <a:rPr lang="en-GB" sz="2800" dirty="0" smtClean="0">
                <a:solidFill>
                  <a:schemeClr val="tx2"/>
                </a:solidFill>
              </a:rPr>
              <a:t> Edition</a:t>
            </a:r>
            <a:r>
              <a:rPr lang="en-GB" sz="2800" dirty="0">
                <a:solidFill>
                  <a:schemeClr val="tx2"/>
                </a:solidFill>
              </a:rPr>
              <a:t>, </a:t>
            </a:r>
            <a:r>
              <a:rPr lang="en-GB" sz="2800" dirty="0" smtClean="0">
                <a:solidFill>
                  <a:schemeClr val="tx2"/>
                </a:solidFill>
              </a:rPr>
              <a:t>Oxford</a:t>
            </a:r>
          </a:p>
          <a:p>
            <a:r>
              <a:rPr lang="en-GB" sz="2800" dirty="0">
                <a:solidFill>
                  <a:schemeClr val="tx2"/>
                </a:solidFill>
              </a:rPr>
              <a:t>Thiboutot D et al (2013) A call to limit antibiotic use in acne, J Drugs in Dermatol 2013; 12 (12): 1331 - </a:t>
            </a:r>
            <a:r>
              <a:rPr lang="en-GB" sz="2800" dirty="0" smtClean="0">
                <a:solidFill>
                  <a:schemeClr val="tx2"/>
                </a:solidFill>
              </a:rPr>
              <a:t>1332</a:t>
            </a:r>
            <a:endParaRPr lang="en-GB" sz="2800" dirty="0">
              <a:solidFill>
                <a:schemeClr val="tx2"/>
              </a:solidFill>
            </a:endParaRPr>
          </a:p>
          <a:p>
            <a:r>
              <a:rPr lang="en-GB" sz="2800" dirty="0" smtClean="0">
                <a:solidFill>
                  <a:schemeClr val="tx2"/>
                </a:solidFill>
              </a:rPr>
              <a:t>www.PCDS.org.uk/acne</a:t>
            </a:r>
            <a:endParaRPr lang="en-GB" sz="2800" dirty="0">
              <a:solidFill>
                <a:schemeClr val="tx2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www.euroderm.org/edf/acne 2011</a:t>
            </a:r>
          </a:p>
          <a:p>
            <a:r>
              <a:rPr lang="en-GB" sz="2800" dirty="0">
                <a:solidFill>
                  <a:schemeClr val="tx2"/>
                </a:solidFill>
              </a:rPr>
              <a:t>http://cks.nice.org.uk/acne-vulgaris </a:t>
            </a:r>
            <a:r>
              <a:rPr lang="en-GB" sz="2800" dirty="0" smtClean="0">
                <a:solidFill>
                  <a:schemeClr val="tx2"/>
                </a:solidFill>
              </a:rPr>
              <a:t>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References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Assessment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Duration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Family history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Response to previous treatments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Including over the counter products (OTC)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Adherence with treatments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Use of oil free/non comedogenic products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Differential diagnosis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Types of lesions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Psychological aspects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tx2"/>
                </a:solidFill>
                <a:latin typeface="+mn-lt"/>
              </a:rPr>
              <a:t>Stress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2"/>
                </a:solidFill>
                <a:latin typeface="+mn-lt"/>
              </a:rPr>
              <a:t>Anxiety and depression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2"/>
                </a:solidFill>
                <a:latin typeface="+mn-lt"/>
              </a:rPr>
              <a:t>Social implications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2"/>
                </a:solidFill>
                <a:latin typeface="+mn-lt"/>
              </a:rPr>
              <a:t>Occupational implications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2"/>
                </a:solidFill>
                <a:latin typeface="+mn-lt"/>
              </a:rPr>
              <a:t>Self esteem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2"/>
                </a:solidFill>
                <a:latin typeface="+mn-lt"/>
              </a:rPr>
              <a:t>Body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image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chemeClr val="tx2"/>
                </a:solidFill>
              </a:rPr>
              <a:t>Severity of psychological impact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   </a:t>
            </a:r>
            <a:endParaRPr lang="en-GB" sz="18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84233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GB" sz="1200" dirty="0" smtClean="0"/>
          </a:p>
          <a:p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8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Grading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Classified as: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Non inflammatory (comedonal)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Mild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Moderate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Severe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Useful to use a grading scale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</TotalTime>
  <Words>926</Words>
  <Application>Microsoft Office PowerPoint</Application>
  <PresentationFormat>On-screen Show (4:3)</PresentationFormat>
  <Paragraphs>271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</vt:lpstr>
      <vt:lpstr>Wingdings</vt:lpstr>
      <vt:lpstr>Office Theme</vt:lpstr>
      <vt:lpstr>Acne Vulgaris </vt:lpstr>
      <vt:lpstr>Learning outcomes</vt:lpstr>
      <vt:lpstr>PowerPoint Presentation</vt:lpstr>
      <vt:lpstr>Assessment</vt:lpstr>
      <vt:lpstr> Psychological aspects</vt:lpstr>
      <vt:lpstr>Grading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on managing acne </vt:lpstr>
      <vt:lpstr>EDF Guidelines on acne</vt:lpstr>
      <vt:lpstr>Case studies How would you treat? </vt:lpstr>
      <vt:lpstr>Case 1</vt:lpstr>
      <vt:lpstr>PowerPoint Presentation</vt:lpstr>
      <vt:lpstr>Discussion on treatment</vt:lpstr>
      <vt:lpstr>Case 2</vt:lpstr>
      <vt:lpstr>PowerPoint Presentation</vt:lpstr>
      <vt:lpstr>PowerPoint Presentation</vt:lpstr>
      <vt:lpstr>Discussion on treatment</vt:lpstr>
      <vt:lpstr>Case 3</vt:lpstr>
      <vt:lpstr>PowerPoint Presentation</vt:lpstr>
      <vt:lpstr>PowerPoint Presentation</vt:lpstr>
      <vt:lpstr>Discussion on treatment</vt:lpstr>
      <vt:lpstr>Oral isotretinoin</vt:lpstr>
      <vt:lpstr>Skin care for acne patients</vt:lpstr>
      <vt:lpstr>Scarring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to success</vt:lpstr>
      <vt:lpstr>Referral</vt:lpstr>
      <vt:lpstr>References</vt:lpstr>
    </vt:vector>
  </TitlesOfParts>
  <Company>galderma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Photodynamic Therapy</dc:title>
  <dc:creator>paula oliver</dc:creator>
  <cp:lastModifiedBy>Windows User</cp:lastModifiedBy>
  <cp:revision>187</cp:revision>
  <dcterms:created xsi:type="dcterms:W3CDTF">2013-03-29T10:24:40Z</dcterms:created>
  <dcterms:modified xsi:type="dcterms:W3CDTF">2018-01-10T12:04:50Z</dcterms:modified>
</cp:coreProperties>
</file>