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19" r:id="rId37"/>
    <p:sldId id="299" r:id="rId38"/>
    <p:sldId id="306" r:id="rId39"/>
    <p:sldId id="307" r:id="rId40"/>
    <p:sldId id="308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8" r:id="rId49"/>
    <p:sldId id="317" r:id="rId50"/>
    <p:sldId id="309" r:id="rId51"/>
    <p:sldId id="320" r:id="rId52"/>
    <p:sldId id="321" r:id="rId53"/>
    <p:sldId id="322" r:id="rId54"/>
    <p:sldId id="323" r:id="rId55"/>
    <p:sldId id="325" r:id="rId56"/>
    <p:sldId id="326" r:id="rId57"/>
    <p:sldId id="304" r:id="rId5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C6"/>
    <a:srgbClr val="006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8" autoAdjust="0"/>
  </p:normalViewPr>
  <p:slideViewPr>
    <p:cSldViewPr>
      <p:cViewPr>
        <p:scale>
          <a:sx n="71" d="100"/>
          <a:sy n="71" d="100"/>
        </p:scale>
        <p:origin x="-492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9BD10-10CB-400A-ADA5-EFA87F6C20ED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88F4A-8B81-4A93-8D7F-3851B19BD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8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9pPr>
          </a:lstStyle>
          <a:p>
            <a:pPr eaLnBrk="1" hangingPunct="1"/>
            <a:fld id="{04323C4F-C35D-4764-9225-ACE49BD84486}" type="slidenum">
              <a:rPr lang="en-GB" sz="1200">
                <a:solidFill>
                  <a:schemeClr val="tx1"/>
                </a:solidFill>
              </a:rPr>
              <a:pPr eaLnBrk="1" hangingPunct="1"/>
              <a:t>41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9pPr>
          </a:lstStyle>
          <a:p>
            <a:pPr eaLnBrk="1" hangingPunct="1"/>
            <a:fld id="{EB6F8C57-2943-4D2D-B719-D5D1055D011E}" type="slidenum">
              <a:rPr lang="en-GB" sz="1200">
                <a:solidFill>
                  <a:schemeClr val="tx1"/>
                </a:solidFill>
              </a:rPr>
              <a:pPr eaLnBrk="1" hangingPunct="1"/>
              <a:t>51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9pPr>
          </a:lstStyle>
          <a:p>
            <a:pPr eaLnBrk="1" hangingPunct="1"/>
            <a:fld id="{25B66CA3-0F4A-4AAF-AAE6-01F20F11525D}" type="slidenum">
              <a:rPr lang="en-GB" sz="1200">
                <a:solidFill>
                  <a:schemeClr val="tx1"/>
                </a:solidFill>
              </a:rPr>
              <a:pPr eaLnBrk="1" hangingPunct="1"/>
              <a:t>52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9pPr>
          </a:lstStyle>
          <a:p>
            <a:pPr eaLnBrk="1" hangingPunct="1"/>
            <a:fld id="{34E34088-3F28-4E11-B777-213E119DDD28}" type="slidenum">
              <a:rPr lang="en-GB" sz="1200">
                <a:solidFill>
                  <a:schemeClr val="tx1"/>
                </a:solidFill>
              </a:rPr>
              <a:pPr eaLnBrk="1" hangingPunct="1"/>
              <a:t>53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9pPr>
          </a:lstStyle>
          <a:p>
            <a:pPr eaLnBrk="1" hangingPunct="1"/>
            <a:fld id="{D1782AAA-7F67-40AB-AD23-4C5F79C2CA66}" type="slidenum">
              <a:rPr lang="en-GB" sz="1200">
                <a:solidFill>
                  <a:schemeClr val="tx1"/>
                </a:solidFill>
              </a:rPr>
              <a:pPr eaLnBrk="1" hangingPunct="1"/>
              <a:t>56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9pPr>
          </a:lstStyle>
          <a:p>
            <a:pPr eaLnBrk="1" hangingPunct="1"/>
            <a:fld id="{01FB6C28-C559-4179-9FB4-2C9693CE5211}" type="slidenum">
              <a:rPr lang="en-GB" sz="1200">
                <a:solidFill>
                  <a:schemeClr val="tx1"/>
                </a:solidFill>
              </a:rPr>
              <a:pPr eaLnBrk="1" hangingPunct="1"/>
              <a:t>42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9pPr>
          </a:lstStyle>
          <a:p>
            <a:pPr eaLnBrk="1" hangingPunct="1"/>
            <a:fld id="{F77F4593-3403-4B79-BAD2-AB33929F5D3C}" type="slidenum">
              <a:rPr lang="en-GB" sz="1200">
                <a:solidFill>
                  <a:schemeClr val="tx1"/>
                </a:solidFill>
              </a:rPr>
              <a:pPr eaLnBrk="1" hangingPunct="1"/>
              <a:t>43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9pPr>
          </a:lstStyle>
          <a:p>
            <a:pPr eaLnBrk="1" hangingPunct="1"/>
            <a:fld id="{E69BA970-893B-40AC-8161-FFCD314DAA36}" type="slidenum">
              <a:rPr lang="en-GB" sz="1200">
                <a:solidFill>
                  <a:schemeClr val="tx1"/>
                </a:solidFill>
              </a:rPr>
              <a:pPr eaLnBrk="1" hangingPunct="1"/>
              <a:t>44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9pPr>
          </a:lstStyle>
          <a:p>
            <a:pPr eaLnBrk="1" hangingPunct="1"/>
            <a:fld id="{FF3E4B5D-C76B-49AF-8297-56AAF20F7D0E}" type="slidenum">
              <a:rPr lang="en-GB" sz="1200">
                <a:solidFill>
                  <a:schemeClr val="tx1"/>
                </a:solidFill>
              </a:rPr>
              <a:pPr eaLnBrk="1" hangingPunct="1"/>
              <a:t>45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9pPr>
          </a:lstStyle>
          <a:p>
            <a:pPr eaLnBrk="1" hangingPunct="1"/>
            <a:fld id="{67FA84C3-7A67-41C9-8C62-C275A30647C8}" type="slidenum">
              <a:rPr lang="en-GB" sz="1200">
                <a:solidFill>
                  <a:schemeClr val="tx1"/>
                </a:solidFill>
              </a:rPr>
              <a:pPr eaLnBrk="1" hangingPunct="1"/>
              <a:t>46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9pPr>
          </a:lstStyle>
          <a:p>
            <a:pPr eaLnBrk="1" hangingPunct="1"/>
            <a:fld id="{AA0DA23E-3B9F-4F73-B9E8-9F908519FA47}" type="slidenum">
              <a:rPr lang="en-GB" sz="1200">
                <a:solidFill>
                  <a:schemeClr val="tx1"/>
                </a:solidFill>
              </a:rPr>
              <a:pPr eaLnBrk="1" hangingPunct="1"/>
              <a:t>47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9pPr>
          </a:lstStyle>
          <a:p>
            <a:pPr eaLnBrk="1" hangingPunct="1"/>
            <a:fld id="{AA0DA23E-3B9F-4F73-B9E8-9F908519FA47}" type="slidenum">
              <a:rPr lang="en-GB" sz="1200">
                <a:solidFill>
                  <a:schemeClr val="tx1"/>
                </a:solidFill>
              </a:rPr>
              <a:pPr eaLnBrk="1" hangingPunct="1"/>
              <a:t>48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48" charset="0"/>
                <a:ea typeface="ヒラギノ角ゴ ProN W3" pitchFamily="-48" charset="-128"/>
                <a:sym typeface="Gill Sans" pitchFamily="-48" charset="0"/>
              </a:defRPr>
            </a:lvl9pPr>
          </a:lstStyle>
          <a:p>
            <a:pPr eaLnBrk="1" hangingPunct="1"/>
            <a:fld id="{807AF7B5-11FD-4C2B-B8EB-73992B52D695}" type="slidenum">
              <a:rPr lang="en-GB" sz="1200">
                <a:solidFill>
                  <a:schemeClr val="tx1"/>
                </a:solidFill>
              </a:rPr>
              <a:pPr eaLnBrk="1" hangingPunct="1"/>
              <a:t>49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949E4-8BA4-4C70-A208-0E32D077232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2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B35F6-E8CF-4DB1-8390-D6DFA3D97BA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2051050" y="346075"/>
            <a:ext cx="7083425" cy="703263"/>
          </a:xfrm>
          <a:custGeom>
            <a:avLst/>
            <a:gdLst>
              <a:gd name="T0" fmla="*/ 4724 w 4724"/>
              <a:gd name="T1" fmla="*/ 0 h 473"/>
              <a:gd name="T2" fmla="*/ 97 w 4724"/>
              <a:gd name="T3" fmla="*/ 0 h 473"/>
              <a:gd name="T4" fmla="*/ 0 w 4724"/>
              <a:gd name="T5" fmla="*/ 473 h 473"/>
              <a:gd name="T6" fmla="*/ 4724 w 4724"/>
              <a:gd name="T7" fmla="*/ 473 h 473"/>
              <a:gd name="T8" fmla="*/ 4724 w 4724"/>
              <a:gd name="T9" fmla="*/ 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4" h="473">
                <a:moveTo>
                  <a:pt x="4724" y="0"/>
                </a:moveTo>
                <a:lnTo>
                  <a:pt x="97" y="0"/>
                </a:lnTo>
                <a:lnTo>
                  <a:pt x="0" y="473"/>
                </a:lnTo>
                <a:lnTo>
                  <a:pt x="4724" y="473"/>
                </a:lnTo>
                <a:lnTo>
                  <a:pt x="4724" y="0"/>
                </a:lnTo>
                <a:close/>
              </a:path>
            </a:pathLst>
          </a:custGeom>
          <a:solidFill>
            <a:srgbClr val="91C7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11759" y="333375"/>
            <a:ext cx="6722715" cy="73818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20383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69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D42F2-792D-4343-A6B2-27D1BEE0C3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29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797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0077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677"/>
            <a:ext cx="381762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1677"/>
            <a:ext cx="381762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727F9-9AA3-411A-87DF-08B706191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9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2051050" y="346075"/>
            <a:ext cx="7083425" cy="703263"/>
          </a:xfrm>
          <a:custGeom>
            <a:avLst/>
            <a:gdLst>
              <a:gd name="T0" fmla="*/ 4724 w 4724"/>
              <a:gd name="T1" fmla="*/ 0 h 473"/>
              <a:gd name="T2" fmla="*/ 97 w 4724"/>
              <a:gd name="T3" fmla="*/ 0 h 473"/>
              <a:gd name="T4" fmla="*/ 0 w 4724"/>
              <a:gd name="T5" fmla="*/ 473 h 473"/>
              <a:gd name="T6" fmla="*/ 4724 w 4724"/>
              <a:gd name="T7" fmla="*/ 473 h 473"/>
              <a:gd name="T8" fmla="*/ 4724 w 4724"/>
              <a:gd name="T9" fmla="*/ 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4" h="473">
                <a:moveTo>
                  <a:pt x="4724" y="0"/>
                </a:moveTo>
                <a:lnTo>
                  <a:pt x="97" y="0"/>
                </a:lnTo>
                <a:lnTo>
                  <a:pt x="0" y="473"/>
                </a:lnTo>
                <a:lnTo>
                  <a:pt x="4724" y="473"/>
                </a:lnTo>
                <a:lnTo>
                  <a:pt x="4724" y="0"/>
                </a:lnTo>
                <a:close/>
              </a:path>
            </a:pathLst>
          </a:custGeom>
          <a:solidFill>
            <a:srgbClr val="91C7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59" y="333375"/>
            <a:ext cx="6722715" cy="73818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E9385-84FA-4FDE-879F-53E90F1B4DF2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20383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49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81918-038D-4A5F-A54D-92D34E4723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17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9195B-023A-4647-8EC2-4D801CE72BE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2051050" y="346075"/>
            <a:ext cx="7083425" cy="703263"/>
          </a:xfrm>
          <a:custGeom>
            <a:avLst/>
            <a:gdLst>
              <a:gd name="T0" fmla="*/ 4724 w 4724"/>
              <a:gd name="T1" fmla="*/ 0 h 473"/>
              <a:gd name="T2" fmla="*/ 97 w 4724"/>
              <a:gd name="T3" fmla="*/ 0 h 473"/>
              <a:gd name="T4" fmla="*/ 0 w 4724"/>
              <a:gd name="T5" fmla="*/ 473 h 473"/>
              <a:gd name="T6" fmla="*/ 4724 w 4724"/>
              <a:gd name="T7" fmla="*/ 473 h 473"/>
              <a:gd name="T8" fmla="*/ 4724 w 4724"/>
              <a:gd name="T9" fmla="*/ 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4" h="473">
                <a:moveTo>
                  <a:pt x="4724" y="0"/>
                </a:moveTo>
                <a:lnTo>
                  <a:pt x="97" y="0"/>
                </a:lnTo>
                <a:lnTo>
                  <a:pt x="0" y="473"/>
                </a:lnTo>
                <a:lnTo>
                  <a:pt x="4724" y="473"/>
                </a:lnTo>
                <a:lnTo>
                  <a:pt x="4724" y="0"/>
                </a:lnTo>
                <a:close/>
              </a:path>
            </a:pathLst>
          </a:custGeom>
          <a:solidFill>
            <a:srgbClr val="91C7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11759" y="333375"/>
            <a:ext cx="6722715" cy="73818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20383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31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BB875-C448-46FF-B6C7-95D4C7DA071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2051050" y="346075"/>
            <a:ext cx="7083425" cy="703263"/>
          </a:xfrm>
          <a:custGeom>
            <a:avLst/>
            <a:gdLst>
              <a:gd name="T0" fmla="*/ 4724 w 4724"/>
              <a:gd name="T1" fmla="*/ 0 h 473"/>
              <a:gd name="T2" fmla="*/ 97 w 4724"/>
              <a:gd name="T3" fmla="*/ 0 h 473"/>
              <a:gd name="T4" fmla="*/ 0 w 4724"/>
              <a:gd name="T5" fmla="*/ 473 h 473"/>
              <a:gd name="T6" fmla="*/ 4724 w 4724"/>
              <a:gd name="T7" fmla="*/ 473 h 473"/>
              <a:gd name="T8" fmla="*/ 4724 w 4724"/>
              <a:gd name="T9" fmla="*/ 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4" h="473">
                <a:moveTo>
                  <a:pt x="4724" y="0"/>
                </a:moveTo>
                <a:lnTo>
                  <a:pt x="97" y="0"/>
                </a:lnTo>
                <a:lnTo>
                  <a:pt x="0" y="473"/>
                </a:lnTo>
                <a:lnTo>
                  <a:pt x="4724" y="473"/>
                </a:lnTo>
                <a:lnTo>
                  <a:pt x="4724" y="0"/>
                </a:lnTo>
                <a:close/>
              </a:path>
            </a:pathLst>
          </a:custGeom>
          <a:solidFill>
            <a:srgbClr val="91C7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11759" y="333375"/>
            <a:ext cx="6722715" cy="73818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20383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39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4BAE-488F-48B1-8FA6-2A389914C63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2051050" y="346075"/>
            <a:ext cx="7083425" cy="703263"/>
          </a:xfrm>
          <a:custGeom>
            <a:avLst/>
            <a:gdLst>
              <a:gd name="T0" fmla="*/ 4724 w 4724"/>
              <a:gd name="T1" fmla="*/ 0 h 473"/>
              <a:gd name="T2" fmla="*/ 97 w 4724"/>
              <a:gd name="T3" fmla="*/ 0 h 473"/>
              <a:gd name="T4" fmla="*/ 0 w 4724"/>
              <a:gd name="T5" fmla="*/ 473 h 473"/>
              <a:gd name="T6" fmla="*/ 4724 w 4724"/>
              <a:gd name="T7" fmla="*/ 473 h 473"/>
              <a:gd name="T8" fmla="*/ 4724 w 4724"/>
              <a:gd name="T9" fmla="*/ 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4" h="473">
                <a:moveTo>
                  <a:pt x="4724" y="0"/>
                </a:moveTo>
                <a:lnTo>
                  <a:pt x="97" y="0"/>
                </a:lnTo>
                <a:lnTo>
                  <a:pt x="0" y="473"/>
                </a:lnTo>
                <a:lnTo>
                  <a:pt x="4724" y="473"/>
                </a:lnTo>
                <a:lnTo>
                  <a:pt x="4724" y="0"/>
                </a:lnTo>
                <a:close/>
              </a:path>
            </a:pathLst>
          </a:custGeom>
          <a:solidFill>
            <a:srgbClr val="91C7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11759" y="333375"/>
            <a:ext cx="6722715" cy="73818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20383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4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94684-FE3E-4138-8B9C-9913041C64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3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99FB3-1623-4BE2-858D-26C8AA02F61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54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5B41F-1D22-43C4-833C-9DAE5D488E7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72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C2D09A-829F-4B40-BE53-64AA6B65CF0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077071"/>
            <a:ext cx="6400800" cy="1799853"/>
          </a:xfrm>
        </p:spPr>
        <p:txBody>
          <a:bodyPr/>
          <a:lstStyle/>
          <a:p>
            <a:r>
              <a:rPr lang="en-GB" sz="2400" dirty="0" smtClean="0">
                <a:solidFill>
                  <a:schemeClr val="bg2"/>
                </a:solidFill>
              </a:rPr>
              <a:t>21st May 2016</a:t>
            </a:r>
          </a:p>
          <a:p>
            <a:endParaRPr lang="en-GB" sz="2400" dirty="0" smtClean="0">
              <a:solidFill>
                <a:schemeClr val="bg2"/>
              </a:solidFill>
            </a:endParaRPr>
          </a:p>
          <a:p>
            <a:r>
              <a:rPr lang="en-GB" sz="2400" dirty="0" smtClean="0">
                <a:solidFill>
                  <a:schemeClr val="bg2"/>
                </a:solidFill>
              </a:rPr>
              <a:t>Dr Stephen Hughes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6850"/>
            <a:ext cx="45370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875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02" name="Group 54"/>
          <p:cNvGrpSpPr>
            <a:grpSpLocks/>
          </p:cNvGrpSpPr>
          <p:nvPr/>
        </p:nvGrpSpPr>
        <p:grpSpPr bwMode="auto">
          <a:xfrm>
            <a:off x="107735688" y="108000800"/>
            <a:ext cx="10642600" cy="384175"/>
            <a:chOff x="107735775" y="108000150"/>
            <a:chExt cx="10643112" cy="385569"/>
          </a:xfrm>
        </p:grpSpPr>
        <p:grpSp>
          <p:nvGrpSpPr>
            <p:cNvPr id="2103" name="Group 55"/>
            <p:cNvGrpSpPr>
              <a:grpSpLocks noChangeAspect="1"/>
            </p:cNvGrpSpPr>
            <p:nvPr/>
          </p:nvGrpSpPr>
          <p:grpSpPr bwMode="auto">
            <a:xfrm>
              <a:off x="107735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04" name="Picture 56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05" name="Picture 57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06" name="Group 58"/>
            <p:cNvGrpSpPr>
              <a:grpSpLocks noChangeAspect="1"/>
            </p:cNvGrpSpPr>
            <p:nvPr/>
          </p:nvGrpSpPr>
          <p:grpSpPr bwMode="auto">
            <a:xfrm>
              <a:off x="109859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07" name="Picture 59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08" name="Picture 60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09" name="Group 61"/>
            <p:cNvGrpSpPr>
              <a:grpSpLocks noChangeAspect="1"/>
            </p:cNvGrpSpPr>
            <p:nvPr/>
          </p:nvGrpSpPr>
          <p:grpSpPr bwMode="auto">
            <a:xfrm>
              <a:off x="114125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10" name="Picture 62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11" name="Picture 63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12" name="Group 64"/>
            <p:cNvGrpSpPr>
              <a:grpSpLocks noChangeAspect="1"/>
            </p:cNvGrpSpPr>
            <p:nvPr/>
          </p:nvGrpSpPr>
          <p:grpSpPr bwMode="auto">
            <a:xfrm>
              <a:off x="111999219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13" name="Picture 65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14" name="Picture 66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15" name="Group 67"/>
            <p:cNvGrpSpPr>
              <a:grpSpLocks noChangeAspect="1"/>
            </p:cNvGrpSpPr>
            <p:nvPr/>
          </p:nvGrpSpPr>
          <p:grpSpPr bwMode="auto">
            <a:xfrm>
              <a:off x="116249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16" name="Picture 68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17" name="Picture 69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118" name="Group 70"/>
          <p:cNvGrpSpPr>
            <a:grpSpLocks/>
          </p:cNvGrpSpPr>
          <p:nvPr/>
        </p:nvGrpSpPr>
        <p:grpSpPr bwMode="auto">
          <a:xfrm>
            <a:off x="107951588" y="108216700"/>
            <a:ext cx="10642600" cy="384175"/>
            <a:chOff x="107735775" y="108000150"/>
            <a:chExt cx="10643112" cy="385569"/>
          </a:xfrm>
        </p:grpSpPr>
        <p:grpSp>
          <p:nvGrpSpPr>
            <p:cNvPr id="2119" name="Group 71"/>
            <p:cNvGrpSpPr>
              <a:grpSpLocks noChangeAspect="1"/>
            </p:cNvGrpSpPr>
            <p:nvPr/>
          </p:nvGrpSpPr>
          <p:grpSpPr bwMode="auto">
            <a:xfrm>
              <a:off x="107735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20" name="Picture 72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21" name="Picture 73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22" name="Group 74"/>
            <p:cNvGrpSpPr>
              <a:grpSpLocks noChangeAspect="1"/>
            </p:cNvGrpSpPr>
            <p:nvPr/>
          </p:nvGrpSpPr>
          <p:grpSpPr bwMode="auto">
            <a:xfrm>
              <a:off x="109859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23" name="Picture 75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24" name="Picture 76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25" name="Group 77"/>
            <p:cNvGrpSpPr>
              <a:grpSpLocks noChangeAspect="1"/>
            </p:cNvGrpSpPr>
            <p:nvPr/>
          </p:nvGrpSpPr>
          <p:grpSpPr bwMode="auto">
            <a:xfrm>
              <a:off x="114125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26" name="Picture 78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27" name="Picture 79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28" name="Group 80"/>
            <p:cNvGrpSpPr>
              <a:grpSpLocks noChangeAspect="1"/>
            </p:cNvGrpSpPr>
            <p:nvPr/>
          </p:nvGrpSpPr>
          <p:grpSpPr bwMode="auto">
            <a:xfrm>
              <a:off x="111999219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29" name="Picture 81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30" name="Picture 82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31" name="Group 83"/>
            <p:cNvGrpSpPr>
              <a:grpSpLocks noChangeAspect="1"/>
            </p:cNvGrpSpPr>
            <p:nvPr/>
          </p:nvGrpSpPr>
          <p:grpSpPr bwMode="auto">
            <a:xfrm>
              <a:off x="116249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32" name="Picture 84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33" name="Picture 85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134" name="Group 86"/>
          <p:cNvGrpSpPr>
            <a:grpSpLocks/>
          </p:cNvGrpSpPr>
          <p:nvPr/>
        </p:nvGrpSpPr>
        <p:grpSpPr bwMode="auto">
          <a:xfrm>
            <a:off x="108167488" y="108432600"/>
            <a:ext cx="10642600" cy="384175"/>
            <a:chOff x="107735775" y="108000150"/>
            <a:chExt cx="10643112" cy="385569"/>
          </a:xfrm>
        </p:grpSpPr>
        <p:grpSp>
          <p:nvGrpSpPr>
            <p:cNvPr id="2135" name="Group 87"/>
            <p:cNvGrpSpPr>
              <a:grpSpLocks noChangeAspect="1"/>
            </p:cNvGrpSpPr>
            <p:nvPr/>
          </p:nvGrpSpPr>
          <p:grpSpPr bwMode="auto">
            <a:xfrm>
              <a:off x="107735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36" name="Picture 88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37" name="Picture 89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38" name="Group 90"/>
            <p:cNvGrpSpPr>
              <a:grpSpLocks noChangeAspect="1"/>
            </p:cNvGrpSpPr>
            <p:nvPr/>
          </p:nvGrpSpPr>
          <p:grpSpPr bwMode="auto">
            <a:xfrm>
              <a:off x="109859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39" name="Picture 91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40" name="Picture 92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41" name="Group 93"/>
            <p:cNvGrpSpPr>
              <a:grpSpLocks noChangeAspect="1"/>
            </p:cNvGrpSpPr>
            <p:nvPr/>
          </p:nvGrpSpPr>
          <p:grpSpPr bwMode="auto">
            <a:xfrm>
              <a:off x="114125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42" name="Picture 94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43" name="Picture 95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44" name="Group 96"/>
            <p:cNvGrpSpPr>
              <a:grpSpLocks noChangeAspect="1"/>
            </p:cNvGrpSpPr>
            <p:nvPr/>
          </p:nvGrpSpPr>
          <p:grpSpPr bwMode="auto">
            <a:xfrm>
              <a:off x="111999219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45" name="Picture 97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46" name="Picture 98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47" name="Group 99"/>
            <p:cNvGrpSpPr>
              <a:grpSpLocks noChangeAspect="1"/>
            </p:cNvGrpSpPr>
            <p:nvPr/>
          </p:nvGrpSpPr>
          <p:grpSpPr bwMode="auto">
            <a:xfrm>
              <a:off x="116249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48" name="Picture 100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49" name="Picture 101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150" name="Group 102"/>
          <p:cNvGrpSpPr>
            <a:grpSpLocks/>
          </p:cNvGrpSpPr>
          <p:nvPr/>
        </p:nvGrpSpPr>
        <p:grpSpPr bwMode="auto">
          <a:xfrm>
            <a:off x="108383388" y="108648500"/>
            <a:ext cx="10642600" cy="384175"/>
            <a:chOff x="107735775" y="108000150"/>
            <a:chExt cx="10643112" cy="385569"/>
          </a:xfrm>
        </p:grpSpPr>
        <p:grpSp>
          <p:nvGrpSpPr>
            <p:cNvPr id="2151" name="Group 103"/>
            <p:cNvGrpSpPr>
              <a:grpSpLocks noChangeAspect="1"/>
            </p:cNvGrpSpPr>
            <p:nvPr/>
          </p:nvGrpSpPr>
          <p:grpSpPr bwMode="auto">
            <a:xfrm>
              <a:off x="107735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52" name="Picture 104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53" name="Picture 105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54" name="Group 106"/>
            <p:cNvGrpSpPr>
              <a:grpSpLocks noChangeAspect="1"/>
            </p:cNvGrpSpPr>
            <p:nvPr/>
          </p:nvGrpSpPr>
          <p:grpSpPr bwMode="auto">
            <a:xfrm>
              <a:off x="109859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55" name="Picture 107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56" name="Picture 108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57" name="Group 109"/>
            <p:cNvGrpSpPr>
              <a:grpSpLocks noChangeAspect="1"/>
            </p:cNvGrpSpPr>
            <p:nvPr/>
          </p:nvGrpSpPr>
          <p:grpSpPr bwMode="auto">
            <a:xfrm>
              <a:off x="114125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58" name="Picture 110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59" name="Picture 111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60" name="Group 112"/>
            <p:cNvGrpSpPr>
              <a:grpSpLocks noChangeAspect="1"/>
            </p:cNvGrpSpPr>
            <p:nvPr/>
          </p:nvGrpSpPr>
          <p:grpSpPr bwMode="auto">
            <a:xfrm>
              <a:off x="111999219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61" name="Picture 113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62" name="Picture 114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63" name="Group 115"/>
            <p:cNvGrpSpPr>
              <a:grpSpLocks noChangeAspect="1"/>
            </p:cNvGrpSpPr>
            <p:nvPr/>
          </p:nvGrpSpPr>
          <p:grpSpPr bwMode="auto">
            <a:xfrm>
              <a:off x="116249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64" name="Picture 116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65" name="Picture 117" descr="Multi Colour lines A#3D28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184" name="Picture 1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" r="10704" b="88565"/>
          <a:stretch>
            <a:fillRect/>
          </a:stretch>
        </p:blipFill>
        <p:spPr bwMode="auto">
          <a:xfrm>
            <a:off x="0" y="6462713"/>
            <a:ext cx="91170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Children's allergy in the Northwest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3m with CMA</a:t>
            </a:r>
            <a:endParaRPr lang="en-GB" dirty="0"/>
          </a:p>
        </p:txBody>
      </p:sp>
      <p:sp>
        <p:nvSpPr>
          <p:cNvPr id="128" name="Shape 128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r>
              <a:rPr dirty="0"/>
              <a:t>	Troublesome flare of eczema, </a:t>
            </a:r>
            <a:r>
              <a:rPr lang="en-GB" dirty="0" smtClean="0"/>
              <a:t>reflux </a:t>
            </a:r>
            <a:r>
              <a:rPr dirty="0" smtClean="0"/>
              <a:t>and </a:t>
            </a:r>
            <a:r>
              <a:rPr lang="en-GB" dirty="0" smtClean="0"/>
              <a:t>diarrhoea </a:t>
            </a:r>
            <a:r>
              <a:rPr dirty="0" smtClean="0"/>
              <a:t>when </a:t>
            </a:r>
            <a:r>
              <a:rPr dirty="0"/>
              <a:t>weaned from breast onto standard formula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2900">
                <a:solidFill>
                  <a:srgbClr val="1F497D"/>
                </a:solidFill>
              </a:defRPr>
            </a:pPr>
            <a:r>
              <a:rPr dirty="0"/>
              <a:t>What would be your initial management?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>
                <a:solidFill>
                  <a:srgbClr val="1F497D"/>
                </a:solidFill>
              </a:defRPr>
            </a:pPr>
            <a:r>
              <a:rPr dirty="0"/>
              <a:t>Would you do any tests?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>
                <a:solidFill>
                  <a:srgbClr val="1F497D"/>
                </a:solidFill>
              </a:defRPr>
            </a:pPr>
            <a:r>
              <a:rPr dirty="0"/>
              <a:t>How would you follow up?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>
                <a:solidFill>
                  <a:srgbClr val="1F497D"/>
                </a:solidFill>
              </a:defRPr>
            </a:pPr>
            <a:r>
              <a:rPr dirty="0"/>
              <a:t>How would you try reintroducing cows' milk?</a:t>
            </a:r>
          </a:p>
        </p:txBody>
      </p:sp>
    </p:spTree>
    <p:extLst>
      <p:ext uri="{BB962C8B-B14F-4D97-AF65-F5344CB8AC3E}">
        <p14:creationId xmlns:p14="http://schemas.microsoft.com/office/powerpoint/2010/main" val="121458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if?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8229600" cy="3687764"/>
          </a:xfrm>
          <a:prstGeom prst="rect">
            <a:avLst/>
          </a:prstGeom>
        </p:spPr>
        <p:txBody>
          <a:bodyPr/>
          <a:lstStyle/>
          <a:p>
            <a:pPr marL="336042" indent="-336042" defTabSz="896111">
              <a:buSzTx/>
              <a:buNone/>
              <a:defRPr sz="3136"/>
            </a:pPr>
            <a:r>
              <a:rPr dirty="0"/>
              <a:t>	Flares of eczema, cramps and </a:t>
            </a:r>
            <a:r>
              <a:rPr dirty="0" smtClean="0"/>
              <a:t>diarrhoea</a:t>
            </a:r>
            <a:r>
              <a:rPr lang="en-GB" dirty="0" smtClean="0"/>
              <a:t> </a:t>
            </a:r>
            <a:r>
              <a:rPr dirty="0" smtClean="0"/>
              <a:t>occurred </a:t>
            </a:r>
            <a:r>
              <a:rPr dirty="0"/>
              <a:t>with </a:t>
            </a:r>
            <a:r>
              <a:rPr b="1" dirty="0"/>
              <a:t>breast feeding</a:t>
            </a:r>
            <a:r>
              <a:rPr dirty="0"/>
              <a:t>.</a:t>
            </a:r>
          </a:p>
          <a:p>
            <a:pPr marL="336042" indent="-336042" defTabSz="896111">
              <a:buSzTx/>
              <a:buNone/>
              <a:defRPr sz="3136"/>
            </a:pPr>
            <a:endParaRPr dirty="0"/>
          </a:p>
          <a:p>
            <a:pPr marL="336042" indent="-336042" defTabSz="896111">
              <a:defRPr sz="3136">
                <a:solidFill>
                  <a:srgbClr val="1F497D"/>
                </a:solidFill>
              </a:defRPr>
            </a:pPr>
            <a:r>
              <a:rPr dirty="0"/>
              <a:t>Would your initial management change?</a:t>
            </a:r>
          </a:p>
          <a:p>
            <a:pPr marL="336042" indent="-336042" defTabSz="896111">
              <a:defRPr sz="3136">
                <a:solidFill>
                  <a:srgbClr val="1F497D"/>
                </a:solidFill>
              </a:defRPr>
            </a:pPr>
            <a:r>
              <a:rPr dirty="0"/>
              <a:t>How would you follow up?</a:t>
            </a:r>
          </a:p>
          <a:p>
            <a:pPr marL="336042" indent="-336042" defTabSz="896111">
              <a:defRPr sz="3136">
                <a:solidFill>
                  <a:srgbClr val="1F497D"/>
                </a:solidFill>
              </a:defRPr>
            </a:pPr>
            <a:r>
              <a:rPr dirty="0"/>
              <a:t>How would you try re-introducing </a:t>
            </a:r>
            <a:r>
              <a:rPr dirty="0" smtClean="0"/>
              <a:t>cows</a:t>
            </a:r>
            <a:r>
              <a:rPr lang="en-GB" dirty="0" smtClean="0"/>
              <a:t>'</a:t>
            </a:r>
            <a:r>
              <a:rPr dirty="0" smtClean="0"/>
              <a:t> </a:t>
            </a:r>
            <a:r>
              <a:rPr dirty="0"/>
              <a:t>milk?</a:t>
            </a:r>
          </a:p>
        </p:txBody>
      </p:sp>
    </p:spTree>
    <p:extLst>
      <p:ext uri="{BB962C8B-B14F-4D97-AF65-F5344CB8AC3E}">
        <p14:creationId xmlns:p14="http://schemas.microsoft.com/office/powerpoint/2010/main" val="2317189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if?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8229600" cy="3687764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lnSpc>
                <a:spcPct val="90000"/>
              </a:lnSpc>
              <a:buSzTx/>
              <a:buNone/>
              <a:defRPr sz="2944"/>
            </a:pPr>
            <a:r>
              <a:rPr dirty="0"/>
              <a:t>	Infant had urticaria but no breathing problems when initially tried on milk formula. Symptoms resolved spontaneous after 60 min.</a:t>
            </a:r>
          </a:p>
          <a:p>
            <a:pPr marL="315468" indent="-315468" defTabSz="841247">
              <a:lnSpc>
                <a:spcPct val="90000"/>
              </a:lnSpc>
              <a:buSzTx/>
              <a:buNone/>
              <a:defRPr sz="2944"/>
            </a:pPr>
            <a:endParaRPr dirty="0"/>
          </a:p>
          <a:p>
            <a:pPr marL="315468" indent="-315468" defTabSz="841247">
              <a:lnSpc>
                <a:spcPct val="90000"/>
              </a:lnSpc>
              <a:defRPr sz="2944">
                <a:solidFill>
                  <a:srgbClr val="1F497D"/>
                </a:solidFill>
              </a:defRPr>
            </a:pPr>
            <a:r>
              <a:rPr dirty="0"/>
              <a:t>Would your initial management change?</a:t>
            </a:r>
          </a:p>
          <a:p>
            <a:pPr marL="315468" indent="-315468" defTabSz="841247">
              <a:lnSpc>
                <a:spcPct val="90000"/>
              </a:lnSpc>
              <a:defRPr sz="2944">
                <a:solidFill>
                  <a:srgbClr val="1F497D"/>
                </a:solidFill>
              </a:defRPr>
            </a:pPr>
            <a:r>
              <a:rPr dirty="0"/>
              <a:t>How would you follow up?</a:t>
            </a:r>
          </a:p>
          <a:p>
            <a:pPr marL="315468" indent="-315468" defTabSz="841247">
              <a:lnSpc>
                <a:spcPct val="90000"/>
              </a:lnSpc>
              <a:defRPr sz="2944">
                <a:solidFill>
                  <a:srgbClr val="1F497D"/>
                </a:solidFill>
              </a:defRPr>
            </a:pPr>
            <a:r>
              <a:rPr dirty="0"/>
              <a:t>How would you try reintroducing cows' milk?</a:t>
            </a:r>
          </a:p>
        </p:txBody>
      </p:sp>
    </p:spTree>
    <p:extLst>
      <p:ext uri="{BB962C8B-B14F-4D97-AF65-F5344CB8AC3E}">
        <p14:creationId xmlns:p14="http://schemas.microsoft.com/office/powerpoint/2010/main" val="3691850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if?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8229600" cy="3687764"/>
          </a:xfrm>
          <a:prstGeom prst="rect">
            <a:avLst/>
          </a:prstGeom>
        </p:spPr>
        <p:txBody>
          <a:bodyPr/>
          <a:lstStyle/>
          <a:p>
            <a:pPr marL="322325" indent="-322325" defTabSz="859536">
              <a:lnSpc>
                <a:spcPct val="90000"/>
              </a:lnSpc>
              <a:buSzTx/>
              <a:buNone/>
              <a:defRPr sz="3008"/>
            </a:pPr>
            <a:r>
              <a:rPr dirty="0"/>
              <a:t>	Infant had anaphylaxis when initially tried on milk formula with respiratory compromise, seen in PED and given IM adrenaline.</a:t>
            </a:r>
          </a:p>
          <a:p>
            <a:pPr marL="322325" indent="-322325" defTabSz="859536">
              <a:lnSpc>
                <a:spcPct val="90000"/>
              </a:lnSpc>
              <a:buSzTx/>
              <a:buNone/>
              <a:defRPr sz="3008"/>
            </a:pPr>
            <a:endParaRPr dirty="0"/>
          </a:p>
          <a:p>
            <a:pPr marL="322325" indent="-322325" defTabSz="859536">
              <a:lnSpc>
                <a:spcPct val="90000"/>
              </a:lnSpc>
              <a:defRPr sz="3008">
                <a:solidFill>
                  <a:srgbClr val="1F497D"/>
                </a:solidFill>
              </a:defRPr>
            </a:pPr>
            <a:r>
              <a:rPr dirty="0"/>
              <a:t>Would your initial management change?</a:t>
            </a:r>
          </a:p>
          <a:p>
            <a:pPr marL="322325" indent="-322325" defTabSz="859536">
              <a:lnSpc>
                <a:spcPct val="90000"/>
              </a:lnSpc>
              <a:defRPr sz="3008">
                <a:solidFill>
                  <a:srgbClr val="1F497D"/>
                </a:solidFill>
              </a:defRPr>
            </a:pPr>
            <a:r>
              <a:rPr dirty="0"/>
              <a:t>How would you follow up?</a:t>
            </a:r>
          </a:p>
          <a:p>
            <a:pPr marL="322325" indent="-322325" defTabSz="859536">
              <a:lnSpc>
                <a:spcPct val="90000"/>
              </a:lnSpc>
              <a:defRPr sz="3008">
                <a:solidFill>
                  <a:srgbClr val="1F497D"/>
                </a:solidFill>
              </a:defRPr>
            </a:pPr>
            <a:r>
              <a:rPr dirty="0"/>
              <a:t>How would you try reintroducing </a:t>
            </a:r>
            <a:r>
              <a:rPr dirty="0" smtClean="0"/>
              <a:t>cows</a:t>
            </a:r>
            <a:r>
              <a:rPr lang="en-GB" dirty="0" smtClean="0"/>
              <a:t>'</a:t>
            </a:r>
            <a:r>
              <a:rPr dirty="0" smtClean="0"/>
              <a:t> </a:t>
            </a:r>
            <a:r>
              <a:rPr dirty="0"/>
              <a:t>milk?</a:t>
            </a:r>
          </a:p>
        </p:txBody>
      </p:sp>
    </p:spTree>
    <p:extLst>
      <p:ext uri="{BB962C8B-B14F-4D97-AF65-F5344CB8AC3E}">
        <p14:creationId xmlns:p14="http://schemas.microsoft.com/office/powerpoint/2010/main" val="2485860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766" y="1412776"/>
            <a:ext cx="2808312" cy="4713387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FFFF00"/>
              </a:gs>
            </a:gsLst>
            <a:lin ang="5400000" scaled="0"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7844" y="1399952"/>
            <a:ext cx="2808312" cy="4713387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5400000" scaled="0"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5922" y="1412776"/>
            <a:ext cx="2808312" cy="4713387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5400000" scaled="0"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Egg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308189" y="1587375"/>
            <a:ext cx="2469114" cy="45259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9455" indent="-219455" defTabSz="585215">
              <a:spcBef>
                <a:spcPts val="400"/>
              </a:spcBef>
              <a:defRPr sz="2048"/>
            </a:pPr>
            <a:r>
              <a:rPr sz="2800" dirty="0" smtClean="0"/>
              <a:t>Cake</a:t>
            </a:r>
            <a:endParaRPr lang="en-GB" sz="2800" dirty="0" smtClean="0"/>
          </a:p>
          <a:p>
            <a:pPr marL="219455" indent="-219455" defTabSz="585215">
              <a:spcBef>
                <a:spcPts val="400"/>
              </a:spcBef>
              <a:defRPr sz="2048"/>
            </a:pPr>
            <a:r>
              <a:rPr lang="en-GB" sz="2800" dirty="0" smtClean="0"/>
              <a:t>Trifle sponge fingers</a:t>
            </a:r>
            <a:endParaRPr sz="2800" dirty="0"/>
          </a:p>
          <a:p>
            <a:pPr marL="219455" indent="-219455" defTabSz="585215">
              <a:spcBef>
                <a:spcPts val="400"/>
              </a:spcBef>
              <a:defRPr sz="2048"/>
            </a:pPr>
            <a:r>
              <a:rPr sz="2800" dirty="0"/>
              <a:t>Yorkshire pudding</a:t>
            </a:r>
          </a:p>
          <a:p>
            <a:pPr marL="219455" indent="-219455" defTabSz="585215">
              <a:spcBef>
                <a:spcPts val="400"/>
              </a:spcBef>
              <a:defRPr sz="2048"/>
            </a:pPr>
            <a:r>
              <a:rPr sz="2800" dirty="0"/>
              <a:t>Pancake</a:t>
            </a:r>
          </a:p>
          <a:p>
            <a:pPr marL="219455" indent="-219455" defTabSz="585215">
              <a:spcBef>
                <a:spcPts val="400"/>
              </a:spcBef>
              <a:defRPr sz="2048"/>
            </a:pPr>
            <a:r>
              <a:rPr sz="2800" dirty="0"/>
              <a:t>Egg pasta</a:t>
            </a:r>
          </a:p>
          <a:p>
            <a:pPr marL="219455" indent="-219455" defTabSz="585215">
              <a:spcBef>
                <a:spcPts val="400"/>
              </a:spcBef>
              <a:defRPr sz="2048"/>
            </a:pPr>
            <a:r>
              <a:rPr sz="2800" dirty="0"/>
              <a:t>Egg </a:t>
            </a:r>
            <a:r>
              <a:rPr sz="2800" dirty="0" smtClean="0"/>
              <a:t>noodles</a:t>
            </a:r>
            <a:endParaRPr lang="en-GB" sz="2800" dirty="0" smtClean="0"/>
          </a:p>
          <a:p>
            <a:pPr marL="219455" indent="-219455" defTabSz="585215">
              <a:spcBef>
                <a:spcPts val="400"/>
              </a:spcBef>
              <a:defRPr sz="2048"/>
            </a:pPr>
            <a:r>
              <a:rPr lang="en-GB" sz="2800" dirty="0" smtClean="0"/>
              <a:t>Sausages</a:t>
            </a:r>
            <a:endParaRPr sz="2800" dirty="0"/>
          </a:p>
          <a:p>
            <a:pPr marL="0" indent="0" defTabSz="585215">
              <a:spcBef>
                <a:spcPts val="400"/>
              </a:spcBef>
              <a:buNone/>
              <a:defRPr sz="2048"/>
            </a:pPr>
            <a:endParaRPr sz="2800" dirty="0"/>
          </a:p>
        </p:txBody>
      </p:sp>
      <p:sp>
        <p:nvSpPr>
          <p:cNvPr id="4" name="Shape 140"/>
          <p:cNvSpPr txBox="1">
            <a:spLocks/>
          </p:cNvSpPr>
          <p:nvPr/>
        </p:nvSpPr>
        <p:spPr>
          <a:xfrm>
            <a:off x="3316855" y="1587375"/>
            <a:ext cx="2469114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19455" indent="-219455" defTabSz="585215">
              <a:spcBef>
                <a:spcPts val="400"/>
              </a:spcBef>
              <a:defRPr sz="2048"/>
            </a:pPr>
            <a:r>
              <a:rPr lang="en-GB" sz="2800" dirty="0" smtClean="0"/>
              <a:t>Flan/quiche</a:t>
            </a:r>
          </a:p>
          <a:p>
            <a:pPr marL="219455" indent="-219455" defTabSz="585215">
              <a:spcBef>
                <a:spcPts val="400"/>
              </a:spcBef>
              <a:defRPr sz="2048"/>
            </a:pPr>
            <a:r>
              <a:rPr lang="en-GB" sz="2800" dirty="0" smtClean="0"/>
              <a:t>Egg fried rice</a:t>
            </a:r>
          </a:p>
          <a:p>
            <a:pPr marL="219455" indent="-219455" defTabSz="585215">
              <a:spcBef>
                <a:spcPts val="400"/>
              </a:spcBef>
              <a:defRPr sz="2048"/>
            </a:pPr>
            <a:r>
              <a:rPr lang="en-GB" sz="2800" dirty="0" smtClean="0"/>
              <a:t>Egg in batter (</a:t>
            </a:r>
            <a:r>
              <a:rPr lang="en-GB" sz="2800" dirty="0" err="1" smtClean="0"/>
              <a:t>eg</a:t>
            </a:r>
            <a:r>
              <a:rPr lang="en-GB" sz="2800" dirty="0" smtClean="0"/>
              <a:t> fish finger)</a:t>
            </a:r>
          </a:p>
          <a:p>
            <a:pPr marL="219455" indent="-219455" defTabSz="585215">
              <a:spcBef>
                <a:spcPts val="400"/>
              </a:spcBef>
              <a:defRPr sz="2048"/>
            </a:pPr>
            <a:r>
              <a:rPr lang="en-GB" sz="2800" dirty="0" smtClean="0"/>
              <a:t>French toast</a:t>
            </a:r>
          </a:p>
          <a:p>
            <a:pPr marL="219455" indent="-219455" defTabSz="585215">
              <a:spcBef>
                <a:spcPts val="400"/>
              </a:spcBef>
              <a:defRPr sz="2048"/>
            </a:pPr>
            <a:endParaRPr lang="en-GB" sz="2800" dirty="0" smtClean="0"/>
          </a:p>
          <a:p>
            <a:pPr marL="219455" indent="-219455" defTabSz="585215">
              <a:spcBef>
                <a:spcPts val="400"/>
              </a:spcBef>
              <a:defRPr sz="2048"/>
            </a:pPr>
            <a:r>
              <a:rPr lang="en-GB" sz="2800" dirty="0"/>
              <a:t>(</a:t>
            </a:r>
            <a:r>
              <a:rPr lang="en-GB" sz="2800" dirty="0" smtClean="0"/>
              <a:t>Hard boiled egg)</a:t>
            </a:r>
          </a:p>
        </p:txBody>
      </p:sp>
      <p:sp>
        <p:nvSpPr>
          <p:cNvPr id="5" name="Shape 140"/>
          <p:cNvSpPr txBox="1">
            <a:spLocks/>
          </p:cNvSpPr>
          <p:nvPr/>
        </p:nvSpPr>
        <p:spPr>
          <a:xfrm>
            <a:off x="6325521" y="1587375"/>
            <a:ext cx="2469114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925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19455" indent="-219455" defTabSz="585215">
              <a:spcBef>
                <a:spcPts val="400"/>
              </a:spcBef>
              <a:defRPr sz="2048"/>
            </a:pPr>
            <a:r>
              <a:rPr lang="en-GB" sz="2800" dirty="0" smtClean="0"/>
              <a:t>Scrambled egg</a:t>
            </a:r>
          </a:p>
          <a:p>
            <a:pPr marL="219455" indent="-219455" defTabSz="585215">
              <a:spcBef>
                <a:spcPts val="400"/>
              </a:spcBef>
              <a:defRPr sz="2048"/>
            </a:pPr>
            <a:r>
              <a:rPr lang="en-GB" sz="2800" dirty="0" smtClean="0"/>
              <a:t>Meringue</a:t>
            </a:r>
          </a:p>
          <a:p>
            <a:pPr marL="219455" indent="-219455" defTabSz="585215">
              <a:spcBef>
                <a:spcPts val="400"/>
              </a:spcBef>
              <a:defRPr sz="2048"/>
            </a:pPr>
            <a:r>
              <a:rPr lang="en-GB" sz="2800" dirty="0" smtClean="0"/>
              <a:t>Mayonnaise</a:t>
            </a:r>
          </a:p>
          <a:p>
            <a:pPr marL="219455" indent="-219455" defTabSz="585215">
              <a:spcBef>
                <a:spcPts val="400"/>
              </a:spcBef>
              <a:defRPr sz="2048"/>
            </a:pPr>
            <a:r>
              <a:rPr lang="en-GB" sz="2800" dirty="0" smtClean="0"/>
              <a:t>Marshmallows</a:t>
            </a:r>
          </a:p>
          <a:p>
            <a:pPr marL="219455" indent="-219455" defTabSz="585215">
              <a:spcBef>
                <a:spcPts val="400"/>
              </a:spcBef>
              <a:defRPr sz="2048"/>
            </a:pPr>
            <a:r>
              <a:rPr lang="en-GB" sz="2800" dirty="0" smtClean="0"/>
              <a:t>Royal icing</a:t>
            </a:r>
          </a:p>
          <a:p>
            <a:pPr marL="219455" indent="-219455" defTabSz="585215">
              <a:spcBef>
                <a:spcPts val="400"/>
              </a:spcBef>
              <a:defRPr sz="2048"/>
            </a:pPr>
            <a:r>
              <a:rPr lang="en-GB" sz="2800" dirty="0" smtClean="0"/>
              <a:t>Teacakes</a:t>
            </a:r>
          </a:p>
          <a:p>
            <a:pPr marL="219455" indent="-219455" defTabSz="585215">
              <a:spcBef>
                <a:spcPts val="400"/>
              </a:spcBef>
              <a:defRPr sz="2048"/>
            </a:pPr>
            <a:endParaRPr lang="en-GB" sz="2800" dirty="0" smtClean="0"/>
          </a:p>
          <a:p>
            <a:pPr marL="219455" indent="-219455" defTabSz="585215">
              <a:spcBef>
                <a:spcPts val="400"/>
              </a:spcBef>
              <a:defRPr sz="2048"/>
            </a:pPr>
            <a:r>
              <a:rPr lang="en-GB" sz="2800" dirty="0" smtClean="0"/>
              <a:t>Raw </a:t>
            </a:r>
            <a:r>
              <a:rPr lang="en-GB" sz="2800" dirty="0"/>
              <a:t>egg in batter</a:t>
            </a:r>
          </a:p>
        </p:txBody>
      </p:sp>
    </p:spTree>
    <p:extLst>
      <p:ext uri="{BB962C8B-B14F-4D97-AF65-F5344CB8AC3E}">
        <p14:creationId xmlns:p14="http://schemas.microsoft.com/office/powerpoint/2010/main" val="392221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the trouble?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4546848" cy="45259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dirty="0"/>
              <a:t>Acute allergy</a:t>
            </a:r>
          </a:p>
          <a:p>
            <a:r>
              <a:rPr dirty="0"/>
              <a:t>Anaphylaxis</a:t>
            </a:r>
          </a:p>
          <a:p>
            <a:r>
              <a:rPr dirty="0" smtClean="0"/>
              <a:t>Dietary restriction</a:t>
            </a:r>
            <a:endParaRPr lang="en-GB" dirty="0" smtClean="0"/>
          </a:p>
          <a:p>
            <a:r>
              <a:rPr lang="en-GB" dirty="0" smtClean="0"/>
              <a:t>Social awkwardness</a:t>
            </a:r>
          </a:p>
          <a:p>
            <a:endParaRPr lang="en-GB" dirty="0" smtClean="0"/>
          </a:p>
          <a:p>
            <a:r>
              <a:rPr lang="en-GB" dirty="0" smtClean="0"/>
              <a:t>Yellow fever vaccination (anaphylaxis)</a:t>
            </a:r>
            <a:endParaRPr lang="en-GB" dirty="0"/>
          </a:p>
          <a:p>
            <a:r>
              <a:rPr lang="en-GB" dirty="0"/>
              <a:t>Peanut </a:t>
            </a:r>
            <a:r>
              <a:rPr lang="en-GB" dirty="0" smtClean="0"/>
              <a:t>allergy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364088" y="1847437"/>
            <a:ext cx="3312368" cy="310854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2800" dirty="0"/>
              <a:t>All children with egg allergy should receive the MMR vaccination as a routine procedure in primary </a:t>
            </a:r>
            <a:r>
              <a:rPr lang="en-GB" sz="2800" dirty="0" smtClean="0"/>
              <a:t>care. </a:t>
            </a:r>
          </a:p>
          <a:p>
            <a:r>
              <a:rPr lang="en-GB" sz="2800" dirty="0" smtClean="0"/>
              <a:t>(Clark </a:t>
            </a:r>
            <a:r>
              <a:rPr lang="en-GB" sz="2800" i="1" dirty="0" smtClean="0"/>
              <a:t>et al. </a:t>
            </a:r>
            <a:r>
              <a:rPr lang="en-GB" sz="2800" dirty="0" smtClean="0"/>
              <a:t>2010)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8180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Influenza vaccination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27584" y="1772816"/>
            <a:ext cx="7848872" cy="4154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2400" dirty="0"/>
              <a:t>JCVI has advised </a:t>
            </a:r>
            <a:r>
              <a:rPr lang="en-GB" sz="2400" dirty="0" smtClean="0"/>
              <a:t>that</a:t>
            </a:r>
            <a:r>
              <a:rPr lang="en-GB" sz="2400" dirty="0"/>
              <a:t>, </a:t>
            </a:r>
            <a:r>
              <a:rPr lang="en-GB" sz="2400" b="1" u="sng" dirty="0"/>
              <a:t>except</a:t>
            </a:r>
            <a:r>
              <a:rPr lang="en-GB" sz="2400" dirty="0"/>
              <a:t> for those with </a:t>
            </a:r>
            <a:r>
              <a:rPr lang="en-GB" sz="2400" b="1" dirty="0"/>
              <a:t>severe anaphylaxis to egg which has previously required </a:t>
            </a:r>
            <a:r>
              <a:rPr lang="en-GB" sz="2400" b="1" u="sng" dirty="0"/>
              <a:t>intensive care</a:t>
            </a:r>
            <a:r>
              <a:rPr lang="en-GB" sz="2400" dirty="0"/>
              <a:t>, children with an egg allergy can be safely vaccinated with </a:t>
            </a:r>
            <a:r>
              <a:rPr lang="en-GB" sz="2400" b="1" dirty="0" err="1"/>
              <a:t>Fluenz</a:t>
            </a:r>
            <a:r>
              <a:rPr lang="en-GB" sz="2400" b="1" dirty="0"/>
              <a:t> Tetra</a:t>
            </a:r>
            <a:r>
              <a:rPr lang="en-GB" sz="2400" dirty="0"/>
              <a:t>® in </a:t>
            </a:r>
            <a:r>
              <a:rPr lang="en-GB" sz="2400" b="1" u="sng" dirty="0"/>
              <a:t>any setting </a:t>
            </a:r>
            <a:r>
              <a:rPr lang="en-GB" sz="2400" dirty="0"/>
              <a:t>(including primary care and schools); those with clinical risk factors that contraindicate </a:t>
            </a:r>
            <a:r>
              <a:rPr lang="en-GB" sz="2400" dirty="0" err="1"/>
              <a:t>Fluenz</a:t>
            </a:r>
            <a:r>
              <a:rPr lang="en-GB" sz="2400" dirty="0"/>
              <a:t> Tetra® should be offered an inactivated influenza vaccine with a very low ovalbumin content (less than 0.12 </a:t>
            </a:r>
            <a:r>
              <a:rPr lang="en-GB" sz="2400" dirty="0" err="1"/>
              <a:t>μg</a:t>
            </a:r>
            <a:r>
              <a:rPr lang="en-GB" sz="2400" dirty="0"/>
              <a:t>/ml).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Egg-allergic </a:t>
            </a:r>
            <a:r>
              <a:rPr lang="en-GB" sz="2400" dirty="0"/>
              <a:t>children with asthma can receive LAIV if their asthma is </a:t>
            </a:r>
            <a:r>
              <a:rPr lang="en-GB" sz="2400" dirty="0" smtClean="0"/>
              <a:t>well controlled.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9389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1.jpeg" descr="http://www.fiery-foods.com/dave2/images/peanut/peanut.jpg"/>
          <p:cNvPicPr>
            <a:picLocks noChangeAspect="1"/>
          </p:cNvPicPr>
          <p:nvPr/>
        </p:nvPicPr>
        <p:blipFill rotWithShape="1">
          <a:blip r:embed="rId2">
            <a:extLst/>
          </a:blip>
          <a:srcRect t="8492"/>
          <a:stretch/>
        </p:blipFill>
        <p:spPr>
          <a:xfrm>
            <a:off x="3923928" y="1297720"/>
            <a:ext cx="4762500" cy="496824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455683" y="1297721"/>
            <a:ext cx="302433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sz="2800" dirty="0"/>
              <a:t>In the UK, as many as 2% of 4 year olds have peanut sensitivity.</a:t>
            </a:r>
          </a:p>
          <a:p>
            <a:endParaRPr sz="2800" dirty="0"/>
          </a:p>
          <a:p>
            <a:r>
              <a:rPr sz="2800" dirty="0"/>
              <a:t>Not all have confirmed allergy.</a:t>
            </a:r>
          </a:p>
          <a:p>
            <a:endParaRPr sz="2800" dirty="0"/>
          </a:p>
          <a:p>
            <a:r>
              <a:rPr sz="2800" dirty="0"/>
              <a:t>Most common in children with eczema and egg allergy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Peanuts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002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r>
              <a:rPr dirty="0"/>
              <a:t>George cried and itched his throat when he was given a peanut butter sandwich at 18 months old</a:t>
            </a:r>
          </a:p>
          <a:p>
            <a:r>
              <a:rPr dirty="0"/>
              <a:t>On helping himself to nuts at age 5, he scratched his throat again</a:t>
            </a:r>
          </a:p>
          <a:p>
            <a:r>
              <a:rPr dirty="0"/>
              <a:t>Having been treated for asthma, age 8, Mum </a:t>
            </a:r>
            <a:r>
              <a:rPr dirty="0" smtClean="0"/>
              <a:t>raise</a:t>
            </a:r>
            <a:r>
              <a:rPr lang="en-GB" dirty="0" smtClean="0"/>
              <a:t>s</a:t>
            </a:r>
            <a:r>
              <a:rPr dirty="0" smtClean="0"/>
              <a:t> </a:t>
            </a:r>
            <a:r>
              <a:rPr dirty="0"/>
              <a:t>the issue of possible nut </a:t>
            </a:r>
            <a:r>
              <a:rPr dirty="0" smtClean="0"/>
              <a:t>allergy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613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marL="318897" indent="-318897" defTabSz="850391">
              <a:defRPr sz="2976"/>
            </a:pPr>
            <a:r>
              <a:t>Mum avoided nuts in pregnancy and infancy</a:t>
            </a:r>
          </a:p>
          <a:p>
            <a:pPr marL="318897" indent="-318897" defTabSz="850391">
              <a:defRPr sz="2976"/>
            </a:pPr>
            <a:r>
              <a:t>Asthma in the past year: cough with exercise and URTIs</a:t>
            </a:r>
          </a:p>
          <a:p>
            <a:pPr marL="318897" indent="-318897" defTabSz="850391">
              <a:defRPr sz="2976"/>
            </a:pPr>
            <a:r>
              <a:t>Eats marzipan and hazelnut without difficulty</a:t>
            </a:r>
          </a:p>
          <a:p>
            <a:pPr marL="318897" indent="-318897" defTabSz="850391">
              <a:defRPr sz="2976"/>
            </a:pPr>
            <a:r>
              <a:t>Never had known tolerance of peanut</a:t>
            </a:r>
          </a:p>
          <a:p>
            <a:pPr marL="318897" indent="-318897" defTabSz="850391">
              <a:defRPr sz="2976"/>
            </a:pPr>
            <a:r>
              <a:t>Never had exposure to Brazil, cashew, walnut</a:t>
            </a:r>
          </a:p>
          <a:p>
            <a:pPr marL="318897" indent="-318897" defTabSz="850391">
              <a:defRPr sz="2976"/>
            </a:pPr>
            <a:r>
              <a:t>Never had difficulty with egg or other foods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903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Milk</a:t>
            </a:r>
          </a:p>
          <a:p>
            <a:r>
              <a:rPr lang="en-GB" dirty="0" smtClean="0"/>
              <a:t>Egg</a:t>
            </a:r>
          </a:p>
          <a:p>
            <a:r>
              <a:rPr lang="en-GB" dirty="0" smtClean="0"/>
              <a:t>Peanut</a:t>
            </a:r>
          </a:p>
          <a:p>
            <a:r>
              <a:rPr lang="en-GB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37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</a:t>
            </a:r>
            <a:endParaRPr lang="en-GB" dirty="0"/>
          </a:p>
        </p:txBody>
      </p:sp>
      <p:sp>
        <p:nvSpPr>
          <p:cNvPr id="206" name="Shape 20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Mild flexural eczema</a:t>
            </a:r>
          </a:p>
          <a:p>
            <a:r>
              <a:t>No wheeze</a:t>
            </a:r>
          </a:p>
        </p:txBody>
      </p:sp>
    </p:spTree>
    <p:extLst>
      <p:ext uri="{BB962C8B-B14F-4D97-AF65-F5344CB8AC3E}">
        <p14:creationId xmlns:p14="http://schemas.microsoft.com/office/powerpoint/2010/main" val="40172937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11"/>
          <p:cNvGrpSpPr/>
          <p:nvPr/>
        </p:nvGrpSpPr>
        <p:grpSpPr>
          <a:xfrm>
            <a:off x="971600" y="1484783"/>
            <a:ext cx="7120409" cy="4392489"/>
            <a:chOff x="0" y="0"/>
            <a:chExt cx="7120409" cy="4392488"/>
          </a:xfrm>
        </p:grpSpPr>
        <p:sp>
          <p:nvSpPr>
            <p:cNvPr id="209" name="Shape 209"/>
            <p:cNvSpPr/>
            <p:nvPr/>
          </p:nvSpPr>
          <p:spPr>
            <a:xfrm>
              <a:off x="0" y="-1"/>
              <a:ext cx="0" cy="4392490"/>
            </a:xfrm>
            <a:prstGeom prst="line">
              <a:avLst/>
            </a:prstGeom>
            <a:noFill/>
            <a:ln w="38100" cap="flat">
              <a:solidFill>
                <a:srgbClr val="4A7EBB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 flipH="1">
              <a:off x="0" y="4392488"/>
              <a:ext cx="7120409" cy="1"/>
            </a:xfrm>
            <a:prstGeom prst="line">
              <a:avLst/>
            </a:prstGeom>
            <a:noFill/>
            <a:ln w="38100" cap="flat">
              <a:solidFill>
                <a:srgbClr val="4A7EBB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212" name="Shape 212"/>
          <p:cNvSpPr/>
          <p:nvPr/>
        </p:nvSpPr>
        <p:spPr>
          <a:xfrm>
            <a:off x="168964" y="1331487"/>
            <a:ext cx="600967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100%</a:t>
            </a:r>
          </a:p>
        </p:txBody>
      </p:sp>
      <p:sp>
        <p:nvSpPr>
          <p:cNvPr id="213" name="Shape 213"/>
          <p:cNvSpPr/>
          <p:nvPr/>
        </p:nvSpPr>
        <p:spPr>
          <a:xfrm>
            <a:off x="285984" y="5692606"/>
            <a:ext cx="361205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2%</a:t>
            </a:r>
          </a:p>
        </p:txBody>
      </p:sp>
      <p:sp>
        <p:nvSpPr>
          <p:cNvPr id="214" name="Shape 214"/>
          <p:cNvSpPr/>
          <p:nvPr/>
        </p:nvSpPr>
        <p:spPr>
          <a:xfrm>
            <a:off x="4283968" y="1988839"/>
            <a:ext cx="0" cy="936105"/>
          </a:xfrm>
          <a:prstGeom prst="line">
            <a:avLst/>
          </a:prstGeom>
          <a:ln w="101600">
            <a:solidFill>
              <a:srgbClr val="4A7EBB"/>
            </a:solidFill>
            <a:bevel/>
            <a:tailEnd type="triangle"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 flipV="1">
            <a:off x="5364088" y="3229381"/>
            <a:ext cx="0" cy="873435"/>
          </a:xfrm>
          <a:prstGeom prst="line">
            <a:avLst/>
          </a:prstGeom>
          <a:ln w="101600">
            <a:solidFill>
              <a:srgbClr val="4A7EBB"/>
            </a:solidFill>
            <a:bevel/>
            <a:tailEnd type="triangle"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971600" y="1484784"/>
            <a:ext cx="7029450" cy="4362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9" extrusionOk="0">
                <a:moveTo>
                  <a:pt x="0" y="21589"/>
                </a:moveTo>
                <a:lnTo>
                  <a:pt x="8810" y="18714"/>
                </a:lnTo>
                <a:cubicBezTo>
                  <a:pt x="8888" y="18635"/>
                  <a:pt x="8976" y="18578"/>
                  <a:pt x="9044" y="18478"/>
                </a:cubicBezTo>
                <a:cubicBezTo>
                  <a:pt x="9153" y="18317"/>
                  <a:pt x="9176" y="18123"/>
                  <a:pt x="9220" y="17912"/>
                </a:cubicBezTo>
                <a:lnTo>
                  <a:pt x="9366" y="17205"/>
                </a:lnTo>
                <a:cubicBezTo>
                  <a:pt x="9376" y="17158"/>
                  <a:pt x="9390" y="17113"/>
                  <a:pt x="9395" y="17064"/>
                </a:cubicBezTo>
                <a:cubicBezTo>
                  <a:pt x="9405" y="16970"/>
                  <a:pt x="9416" y="16876"/>
                  <a:pt x="9424" y="16781"/>
                </a:cubicBezTo>
                <a:cubicBezTo>
                  <a:pt x="9436" y="16656"/>
                  <a:pt x="9440" y="16529"/>
                  <a:pt x="9454" y="16404"/>
                </a:cubicBezTo>
                <a:cubicBezTo>
                  <a:pt x="9459" y="16355"/>
                  <a:pt x="9474" y="16310"/>
                  <a:pt x="9483" y="16263"/>
                </a:cubicBezTo>
                <a:cubicBezTo>
                  <a:pt x="9494" y="16200"/>
                  <a:pt x="9504" y="16138"/>
                  <a:pt x="9512" y="16074"/>
                </a:cubicBezTo>
                <a:cubicBezTo>
                  <a:pt x="9524" y="15980"/>
                  <a:pt x="9527" y="15884"/>
                  <a:pt x="9541" y="15791"/>
                </a:cubicBezTo>
                <a:cubicBezTo>
                  <a:pt x="9556" y="15695"/>
                  <a:pt x="9585" y="15605"/>
                  <a:pt x="9600" y="15508"/>
                </a:cubicBezTo>
                <a:cubicBezTo>
                  <a:pt x="9610" y="15446"/>
                  <a:pt x="9618" y="15382"/>
                  <a:pt x="9629" y="15320"/>
                </a:cubicBezTo>
                <a:cubicBezTo>
                  <a:pt x="9647" y="15225"/>
                  <a:pt x="9678" y="15135"/>
                  <a:pt x="9688" y="15037"/>
                </a:cubicBezTo>
                <a:cubicBezTo>
                  <a:pt x="9698" y="14943"/>
                  <a:pt x="9705" y="14848"/>
                  <a:pt x="9717" y="14754"/>
                </a:cubicBezTo>
                <a:cubicBezTo>
                  <a:pt x="9725" y="14691"/>
                  <a:pt x="9740" y="14630"/>
                  <a:pt x="9746" y="14566"/>
                </a:cubicBezTo>
                <a:cubicBezTo>
                  <a:pt x="9759" y="14441"/>
                  <a:pt x="9765" y="14314"/>
                  <a:pt x="9776" y="14189"/>
                </a:cubicBezTo>
                <a:cubicBezTo>
                  <a:pt x="9794" y="13968"/>
                  <a:pt x="9811" y="13748"/>
                  <a:pt x="9834" y="13529"/>
                </a:cubicBezTo>
                <a:cubicBezTo>
                  <a:pt x="9844" y="13434"/>
                  <a:pt x="9855" y="13340"/>
                  <a:pt x="9863" y="13246"/>
                </a:cubicBezTo>
                <a:cubicBezTo>
                  <a:pt x="9875" y="13120"/>
                  <a:pt x="9882" y="12994"/>
                  <a:pt x="9893" y="12869"/>
                </a:cubicBezTo>
                <a:cubicBezTo>
                  <a:pt x="9901" y="12774"/>
                  <a:pt x="9914" y="12681"/>
                  <a:pt x="9922" y="12586"/>
                </a:cubicBezTo>
                <a:cubicBezTo>
                  <a:pt x="9963" y="12120"/>
                  <a:pt x="9923" y="12345"/>
                  <a:pt x="9980" y="12067"/>
                </a:cubicBezTo>
                <a:cubicBezTo>
                  <a:pt x="9990" y="11957"/>
                  <a:pt x="10001" y="11848"/>
                  <a:pt x="10010" y="11737"/>
                </a:cubicBezTo>
                <a:cubicBezTo>
                  <a:pt x="10021" y="11596"/>
                  <a:pt x="10026" y="11454"/>
                  <a:pt x="10039" y="11313"/>
                </a:cubicBezTo>
                <a:cubicBezTo>
                  <a:pt x="10045" y="11249"/>
                  <a:pt x="10061" y="11188"/>
                  <a:pt x="10068" y="11125"/>
                </a:cubicBezTo>
                <a:cubicBezTo>
                  <a:pt x="10081" y="11015"/>
                  <a:pt x="10089" y="10905"/>
                  <a:pt x="10098" y="10795"/>
                </a:cubicBezTo>
                <a:cubicBezTo>
                  <a:pt x="10163" y="9954"/>
                  <a:pt x="10092" y="10699"/>
                  <a:pt x="10156" y="10135"/>
                </a:cubicBezTo>
                <a:cubicBezTo>
                  <a:pt x="10167" y="10041"/>
                  <a:pt x="10178" y="9947"/>
                  <a:pt x="10185" y="9852"/>
                </a:cubicBezTo>
                <a:cubicBezTo>
                  <a:pt x="10197" y="9711"/>
                  <a:pt x="10197" y="9567"/>
                  <a:pt x="10215" y="9428"/>
                </a:cubicBezTo>
                <a:cubicBezTo>
                  <a:pt x="10227" y="9330"/>
                  <a:pt x="10254" y="9239"/>
                  <a:pt x="10273" y="9145"/>
                </a:cubicBezTo>
                <a:cubicBezTo>
                  <a:pt x="10283" y="9098"/>
                  <a:pt x="10285" y="9045"/>
                  <a:pt x="10302" y="9004"/>
                </a:cubicBezTo>
                <a:lnTo>
                  <a:pt x="10478" y="8579"/>
                </a:lnTo>
                <a:cubicBezTo>
                  <a:pt x="10498" y="8532"/>
                  <a:pt x="10507" y="8469"/>
                  <a:pt x="10537" y="8438"/>
                </a:cubicBezTo>
                <a:cubicBezTo>
                  <a:pt x="10788" y="8168"/>
                  <a:pt x="10470" y="8492"/>
                  <a:pt x="10712" y="8296"/>
                </a:cubicBezTo>
                <a:cubicBezTo>
                  <a:pt x="10990" y="8072"/>
                  <a:pt x="10523" y="8351"/>
                  <a:pt x="10976" y="8108"/>
                </a:cubicBezTo>
                <a:lnTo>
                  <a:pt x="11063" y="8061"/>
                </a:lnTo>
                <a:cubicBezTo>
                  <a:pt x="11093" y="8045"/>
                  <a:pt x="11121" y="8026"/>
                  <a:pt x="11151" y="8014"/>
                </a:cubicBezTo>
                <a:cubicBezTo>
                  <a:pt x="11190" y="7998"/>
                  <a:pt x="11228" y="7970"/>
                  <a:pt x="11268" y="7967"/>
                </a:cubicBezTo>
                <a:cubicBezTo>
                  <a:pt x="11609" y="7938"/>
                  <a:pt x="11951" y="7935"/>
                  <a:pt x="12293" y="7919"/>
                </a:cubicBezTo>
                <a:cubicBezTo>
                  <a:pt x="12447" y="7836"/>
                  <a:pt x="12355" y="7900"/>
                  <a:pt x="12556" y="7684"/>
                </a:cubicBezTo>
                <a:cubicBezTo>
                  <a:pt x="12585" y="7652"/>
                  <a:pt x="12619" y="7629"/>
                  <a:pt x="12644" y="7589"/>
                </a:cubicBezTo>
                <a:cubicBezTo>
                  <a:pt x="12709" y="7485"/>
                  <a:pt x="12749" y="7438"/>
                  <a:pt x="12790" y="7307"/>
                </a:cubicBezTo>
                <a:cubicBezTo>
                  <a:pt x="12804" y="7262"/>
                  <a:pt x="12806" y="7210"/>
                  <a:pt x="12820" y="7165"/>
                </a:cubicBezTo>
                <a:cubicBezTo>
                  <a:pt x="12835" y="7115"/>
                  <a:pt x="12864" y="7076"/>
                  <a:pt x="12878" y="7024"/>
                </a:cubicBezTo>
                <a:cubicBezTo>
                  <a:pt x="12903" y="6933"/>
                  <a:pt x="12902" y="6824"/>
                  <a:pt x="12937" y="6741"/>
                </a:cubicBezTo>
                <a:cubicBezTo>
                  <a:pt x="12956" y="6694"/>
                  <a:pt x="12979" y="6650"/>
                  <a:pt x="12995" y="6600"/>
                </a:cubicBezTo>
                <a:cubicBezTo>
                  <a:pt x="13009" y="6555"/>
                  <a:pt x="13016" y="6506"/>
                  <a:pt x="13024" y="6458"/>
                </a:cubicBezTo>
                <a:cubicBezTo>
                  <a:pt x="13046" y="6333"/>
                  <a:pt x="13057" y="6204"/>
                  <a:pt x="13083" y="6081"/>
                </a:cubicBezTo>
                <a:cubicBezTo>
                  <a:pt x="13102" y="5987"/>
                  <a:pt x="13126" y="5895"/>
                  <a:pt x="13141" y="5798"/>
                </a:cubicBezTo>
                <a:cubicBezTo>
                  <a:pt x="13178" y="5561"/>
                  <a:pt x="13158" y="5671"/>
                  <a:pt x="13200" y="5468"/>
                </a:cubicBezTo>
                <a:cubicBezTo>
                  <a:pt x="13210" y="5343"/>
                  <a:pt x="13220" y="5217"/>
                  <a:pt x="13229" y="5091"/>
                </a:cubicBezTo>
                <a:cubicBezTo>
                  <a:pt x="13240" y="4950"/>
                  <a:pt x="13243" y="4807"/>
                  <a:pt x="13259" y="4667"/>
                </a:cubicBezTo>
                <a:cubicBezTo>
                  <a:pt x="13273" y="4539"/>
                  <a:pt x="13304" y="4418"/>
                  <a:pt x="13317" y="4290"/>
                </a:cubicBezTo>
                <a:cubicBezTo>
                  <a:pt x="13327" y="4196"/>
                  <a:pt x="13332" y="4100"/>
                  <a:pt x="13346" y="4007"/>
                </a:cubicBezTo>
                <a:cubicBezTo>
                  <a:pt x="13361" y="3911"/>
                  <a:pt x="13390" y="3821"/>
                  <a:pt x="13405" y="3724"/>
                </a:cubicBezTo>
                <a:cubicBezTo>
                  <a:pt x="13417" y="3649"/>
                  <a:pt x="13471" y="3276"/>
                  <a:pt x="13493" y="3253"/>
                </a:cubicBezTo>
                <a:lnTo>
                  <a:pt x="13580" y="3159"/>
                </a:lnTo>
                <a:cubicBezTo>
                  <a:pt x="13679" y="2920"/>
                  <a:pt x="13585" y="3084"/>
                  <a:pt x="13727" y="2970"/>
                </a:cubicBezTo>
                <a:cubicBezTo>
                  <a:pt x="13758" y="2945"/>
                  <a:pt x="13782" y="2899"/>
                  <a:pt x="13815" y="2876"/>
                </a:cubicBezTo>
                <a:cubicBezTo>
                  <a:pt x="13871" y="2835"/>
                  <a:pt x="13932" y="2813"/>
                  <a:pt x="13990" y="2781"/>
                </a:cubicBezTo>
                <a:cubicBezTo>
                  <a:pt x="14347" y="2590"/>
                  <a:pt x="14047" y="2736"/>
                  <a:pt x="14927" y="2687"/>
                </a:cubicBezTo>
                <a:cubicBezTo>
                  <a:pt x="14966" y="2672"/>
                  <a:pt x="15007" y="2666"/>
                  <a:pt x="15044" y="2640"/>
                </a:cubicBezTo>
                <a:cubicBezTo>
                  <a:pt x="15115" y="2591"/>
                  <a:pt x="15167" y="2489"/>
                  <a:pt x="15220" y="2404"/>
                </a:cubicBezTo>
                <a:cubicBezTo>
                  <a:pt x="15293" y="2049"/>
                  <a:pt x="15194" y="2487"/>
                  <a:pt x="15307" y="2122"/>
                </a:cubicBezTo>
                <a:cubicBezTo>
                  <a:pt x="15321" y="2077"/>
                  <a:pt x="15323" y="2025"/>
                  <a:pt x="15337" y="1980"/>
                </a:cubicBezTo>
                <a:cubicBezTo>
                  <a:pt x="15360" y="1906"/>
                  <a:pt x="15461" y="1700"/>
                  <a:pt x="15483" y="1650"/>
                </a:cubicBezTo>
                <a:cubicBezTo>
                  <a:pt x="15503" y="1604"/>
                  <a:pt x="15519" y="1552"/>
                  <a:pt x="15541" y="1509"/>
                </a:cubicBezTo>
                <a:cubicBezTo>
                  <a:pt x="15582" y="1430"/>
                  <a:pt x="15656" y="1317"/>
                  <a:pt x="15717" y="1273"/>
                </a:cubicBezTo>
                <a:cubicBezTo>
                  <a:pt x="15842" y="1184"/>
                  <a:pt x="15891" y="1187"/>
                  <a:pt x="16010" y="1132"/>
                </a:cubicBezTo>
                <a:cubicBezTo>
                  <a:pt x="16039" y="1118"/>
                  <a:pt x="16067" y="1092"/>
                  <a:pt x="16098" y="1085"/>
                </a:cubicBezTo>
                <a:cubicBezTo>
                  <a:pt x="16246" y="1048"/>
                  <a:pt x="16684" y="1004"/>
                  <a:pt x="16800" y="990"/>
                </a:cubicBezTo>
                <a:lnTo>
                  <a:pt x="16976" y="802"/>
                </a:lnTo>
                <a:cubicBezTo>
                  <a:pt x="17005" y="770"/>
                  <a:pt x="17030" y="725"/>
                  <a:pt x="17063" y="707"/>
                </a:cubicBezTo>
                <a:cubicBezTo>
                  <a:pt x="17384" y="536"/>
                  <a:pt x="16899" y="810"/>
                  <a:pt x="17239" y="566"/>
                </a:cubicBezTo>
                <a:cubicBezTo>
                  <a:pt x="17295" y="526"/>
                  <a:pt x="17356" y="503"/>
                  <a:pt x="17415" y="472"/>
                </a:cubicBezTo>
                <a:lnTo>
                  <a:pt x="17766" y="283"/>
                </a:lnTo>
                <a:cubicBezTo>
                  <a:pt x="17795" y="268"/>
                  <a:pt x="17823" y="242"/>
                  <a:pt x="17854" y="236"/>
                </a:cubicBezTo>
                <a:lnTo>
                  <a:pt x="18117" y="189"/>
                </a:lnTo>
                <a:cubicBezTo>
                  <a:pt x="18146" y="173"/>
                  <a:pt x="18175" y="154"/>
                  <a:pt x="18205" y="142"/>
                </a:cubicBezTo>
                <a:cubicBezTo>
                  <a:pt x="18354" y="82"/>
                  <a:pt x="18451" y="77"/>
                  <a:pt x="18615" y="48"/>
                </a:cubicBezTo>
                <a:cubicBezTo>
                  <a:pt x="18760" y="-11"/>
                  <a:pt x="18691" y="0"/>
                  <a:pt x="18820" y="0"/>
                </a:cubicBezTo>
                <a:lnTo>
                  <a:pt x="21600" y="0"/>
                </a:lnTo>
              </a:path>
            </a:pathLst>
          </a:custGeom>
          <a:ln w="25400">
            <a:solidFill>
              <a:srgbClr val="3A5E8A"/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Certainty with diagnosis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934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221"/>
          <p:cNvGrpSpPr/>
          <p:nvPr/>
        </p:nvGrpSpPr>
        <p:grpSpPr>
          <a:xfrm>
            <a:off x="971600" y="1484783"/>
            <a:ext cx="7120409" cy="4392489"/>
            <a:chOff x="0" y="0"/>
            <a:chExt cx="7120409" cy="4392488"/>
          </a:xfrm>
        </p:grpSpPr>
        <p:sp>
          <p:nvSpPr>
            <p:cNvPr id="219" name="Shape 219"/>
            <p:cNvSpPr/>
            <p:nvPr/>
          </p:nvSpPr>
          <p:spPr>
            <a:xfrm>
              <a:off x="0" y="-1"/>
              <a:ext cx="0" cy="4392490"/>
            </a:xfrm>
            <a:prstGeom prst="line">
              <a:avLst/>
            </a:prstGeom>
            <a:noFill/>
            <a:ln w="38100" cap="flat">
              <a:solidFill>
                <a:srgbClr val="4A7EBB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flipH="1">
              <a:off x="0" y="4392488"/>
              <a:ext cx="7120409" cy="1"/>
            </a:xfrm>
            <a:prstGeom prst="line">
              <a:avLst/>
            </a:prstGeom>
            <a:noFill/>
            <a:ln w="38100" cap="flat">
              <a:solidFill>
                <a:srgbClr val="4A7EBB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222" name="Shape 222"/>
          <p:cNvSpPr/>
          <p:nvPr/>
        </p:nvSpPr>
        <p:spPr>
          <a:xfrm>
            <a:off x="168964" y="1331487"/>
            <a:ext cx="600967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100%</a:t>
            </a:r>
          </a:p>
        </p:txBody>
      </p:sp>
      <p:sp>
        <p:nvSpPr>
          <p:cNvPr id="223" name="Shape 223"/>
          <p:cNvSpPr/>
          <p:nvPr/>
        </p:nvSpPr>
        <p:spPr>
          <a:xfrm>
            <a:off x="285984" y="5692606"/>
            <a:ext cx="361205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2%</a:t>
            </a:r>
          </a:p>
        </p:txBody>
      </p:sp>
      <p:sp>
        <p:nvSpPr>
          <p:cNvPr id="224" name="Shape 224"/>
          <p:cNvSpPr/>
          <p:nvPr/>
        </p:nvSpPr>
        <p:spPr>
          <a:xfrm>
            <a:off x="971600" y="2026800"/>
            <a:ext cx="7270978" cy="3817952"/>
          </a:xfrm>
          <a:prstGeom prst="rect">
            <a:avLst/>
          </a:prstGeom>
          <a:gradFill>
            <a:gsLst>
              <a:gs pos="0">
                <a:srgbClr val="335A88"/>
              </a:gs>
              <a:gs pos="90000">
                <a:srgbClr val="C0D0ED">
                  <a:alpha val="2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329637" y="2420888"/>
            <a:ext cx="481085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227" name="Shape 227"/>
          <p:cNvSpPr/>
          <p:nvPr/>
        </p:nvSpPr>
        <p:spPr>
          <a:xfrm>
            <a:off x="971600" y="1484784"/>
            <a:ext cx="7029450" cy="4362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9" extrusionOk="0">
                <a:moveTo>
                  <a:pt x="0" y="21589"/>
                </a:moveTo>
                <a:lnTo>
                  <a:pt x="8810" y="18714"/>
                </a:lnTo>
                <a:cubicBezTo>
                  <a:pt x="8888" y="18635"/>
                  <a:pt x="8976" y="18578"/>
                  <a:pt x="9044" y="18478"/>
                </a:cubicBezTo>
                <a:cubicBezTo>
                  <a:pt x="9153" y="18317"/>
                  <a:pt x="9176" y="18123"/>
                  <a:pt x="9220" y="17912"/>
                </a:cubicBezTo>
                <a:lnTo>
                  <a:pt x="9366" y="17205"/>
                </a:lnTo>
                <a:cubicBezTo>
                  <a:pt x="9376" y="17158"/>
                  <a:pt x="9390" y="17113"/>
                  <a:pt x="9395" y="17064"/>
                </a:cubicBezTo>
                <a:cubicBezTo>
                  <a:pt x="9405" y="16970"/>
                  <a:pt x="9416" y="16876"/>
                  <a:pt x="9424" y="16781"/>
                </a:cubicBezTo>
                <a:cubicBezTo>
                  <a:pt x="9436" y="16656"/>
                  <a:pt x="9440" y="16529"/>
                  <a:pt x="9454" y="16404"/>
                </a:cubicBezTo>
                <a:cubicBezTo>
                  <a:pt x="9459" y="16355"/>
                  <a:pt x="9474" y="16310"/>
                  <a:pt x="9483" y="16263"/>
                </a:cubicBezTo>
                <a:cubicBezTo>
                  <a:pt x="9494" y="16200"/>
                  <a:pt x="9504" y="16138"/>
                  <a:pt x="9512" y="16074"/>
                </a:cubicBezTo>
                <a:cubicBezTo>
                  <a:pt x="9524" y="15980"/>
                  <a:pt x="9527" y="15884"/>
                  <a:pt x="9541" y="15791"/>
                </a:cubicBezTo>
                <a:cubicBezTo>
                  <a:pt x="9556" y="15695"/>
                  <a:pt x="9585" y="15605"/>
                  <a:pt x="9600" y="15508"/>
                </a:cubicBezTo>
                <a:cubicBezTo>
                  <a:pt x="9610" y="15446"/>
                  <a:pt x="9618" y="15382"/>
                  <a:pt x="9629" y="15320"/>
                </a:cubicBezTo>
                <a:cubicBezTo>
                  <a:pt x="9647" y="15225"/>
                  <a:pt x="9678" y="15135"/>
                  <a:pt x="9688" y="15037"/>
                </a:cubicBezTo>
                <a:cubicBezTo>
                  <a:pt x="9698" y="14943"/>
                  <a:pt x="9705" y="14848"/>
                  <a:pt x="9717" y="14754"/>
                </a:cubicBezTo>
                <a:cubicBezTo>
                  <a:pt x="9725" y="14691"/>
                  <a:pt x="9740" y="14630"/>
                  <a:pt x="9746" y="14566"/>
                </a:cubicBezTo>
                <a:cubicBezTo>
                  <a:pt x="9759" y="14441"/>
                  <a:pt x="9765" y="14314"/>
                  <a:pt x="9776" y="14189"/>
                </a:cubicBezTo>
                <a:cubicBezTo>
                  <a:pt x="9794" y="13968"/>
                  <a:pt x="9811" y="13748"/>
                  <a:pt x="9834" y="13529"/>
                </a:cubicBezTo>
                <a:cubicBezTo>
                  <a:pt x="9844" y="13434"/>
                  <a:pt x="9855" y="13340"/>
                  <a:pt x="9863" y="13246"/>
                </a:cubicBezTo>
                <a:cubicBezTo>
                  <a:pt x="9875" y="13120"/>
                  <a:pt x="9882" y="12994"/>
                  <a:pt x="9893" y="12869"/>
                </a:cubicBezTo>
                <a:cubicBezTo>
                  <a:pt x="9901" y="12774"/>
                  <a:pt x="9914" y="12681"/>
                  <a:pt x="9922" y="12586"/>
                </a:cubicBezTo>
                <a:cubicBezTo>
                  <a:pt x="9963" y="12120"/>
                  <a:pt x="9923" y="12345"/>
                  <a:pt x="9980" y="12067"/>
                </a:cubicBezTo>
                <a:cubicBezTo>
                  <a:pt x="9990" y="11957"/>
                  <a:pt x="10001" y="11848"/>
                  <a:pt x="10010" y="11737"/>
                </a:cubicBezTo>
                <a:cubicBezTo>
                  <a:pt x="10021" y="11596"/>
                  <a:pt x="10026" y="11454"/>
                  <a:pt x="10039" y="11313"/>
                </a:cubicBezTo>
                <a:cubicBezTo>
                  <a:pt x="10045" y="11249"/>
                  <a:pt x="10061" y="11188"/>
                  <a:pt x="10068" y="11125"/>
                </a:cubicBezTo>
                <a:cubicBezTo>
                  <a:pt x="10081" y="11015"/>
                  <a:pt x="10089" y="10905"/>
                  <a:pt x="10098" y="10795"/>
                </a:cubicBezTo>
                <a:cubicBezTo>
                  <a:pt x="10163" y="9954"/>
                  <a:pt x="10092" y="10699"/>
                  <a:pt x="10156" y="10135"/>
                </a:cubicBezTo>
                <a:cubicBezTo>
                  <a:pt x="10167" y="10041"/>
                  <a:pt x="10178" y="9947"/>
                  <a:pt x="10185" y="9852"/>
                </a:cubicBezTo>
                <a:cubicBezTo>
                  <a:pt x="10197" y="9711"/>
                  <a:pt x="10197" y="9567"/>
                  <a:pt x="10215" y="9428"/>
                </a:cubicBezTo>
                <a:cubicBezTo>
                  <a:pt x="10227" y="9330"/>
                  <a:pt x="10254" y="9239"/>
                  <a:pt x="10273" y="9145"/>
                </a:cubicBezTo>
                <a:cubicBezTo>
                  <a:pt x="10283" y="9098"/>
                  <a:pt x="10285" y="9045"/>
                  <a:pt x="10302" y="9004"/>
                </a:cubicBezTo>
                <a:lnTo>
                  <a:pt x="10478" y="8579"/>
                </a:lnTo>
                <a:cubicBezTo>
                  <a:pt x="10498" y="8532"/>
                  <a:pt x="10507" y="8469"/>
                  <a:pt x="10537" y="8438"/>
                </a:cubicBezTo>
                <a:cubicBezTo>
                  <a:pt x="10788" y="8168"/>
                  <a:pt x="10470" y="8492"/>
                  <a:pt x="10712" y="8296"/>
                </a:cubicBezTo>
                <a:cubicBezTo>
                  <a:pt x="10990" y="8072"/>
                  <a:pt x="10523" y="8351"/>
                  <a:pt x="10976" y="8108"/>
                </a:cubicBezTo>
                <a:lnTo>
                  <a:pt x="11063" y="8061"/>
                </a:lnTo>
                <a:cubicBezTo>
                  <a:pt x="11093" y="8045"/>
                  <a:pt x="11121" y="8026"/>
                  <a:pt x="11151" y="8014"/>
                </a:cubicBezTo>
                <a:cubicBezTo>
                  <a:pt x="11190" y="7998"/>
                  <a:pt x="11228" y="7970"/>
                  <a:pt x="11268" y="7967"/>
                </a:cubicBezTo>
                <a:cubicBezTo>
                  <a:pt x="11609" y="7938"/>
                  <a:pt x="11951" y="7935"/>
                  <a:pt x="12293" y="7919"/>
                </a:cubicBezTo>
                <a:cubicBezTo>
                  <a:pt x="12447" y="7836"/>
                  <a:pt x="12355" y="7900"/>
                  <a:pt x="12556" y="7684"/>
                </a:cubicBezTo>
                <a:cubicBezTo>
                  <a:pt x="12585" y="7652"/>
                  <a:pt x="12619" y="7629"/>
                  <a:pt x="12644" y="7589"/>
                </a:cubicBezTo>
                <a:cubicBezTo>
                  <a:pt x="12709" y="7485"/>
                  <a:pt x="12749" y="7438"/>
                  <a:pt x="12790" y="7307"/>
                </a:cubicBezTo>
                <a:cubicBezTo>
                  <a:pt x="12804" y="7262"/>
                  <a:pt x="12806" y="7210"/>
                  <a:pt x="12820" y="7165"/>
                </a:cubicBezTo>
                <a:cubicBezTo>
                  <a:pt x="12835" y="7115"/>
                  <a:pt x="12864" y="7076"/>
                  <a:pt x="12878" y="7024"/>
                </a:cubicBezTo>
                <a:cubicBezTo>
                  <a:pt x="12903" y="6933"/>
                  <a:pt x="12902" y="6824"/>
                  <a:pt x="12937" y="6741"/>
                </a:cubicBezTo>
                <a:cubicBezTo>
                  <a:pt x="12956" y="6694"/>
                  <a:pt x="12979" y="6650"/>
                  <a:pt x="12995" y="6600"/>
                </a:cubicBezTo>
                <a:cubicBezTo>
                  <a:pt x="13009" y="6555"/>
                  <a:pt x="13016" y="6506"/>
                  <a:pt x="13024" y="6458"/>
                </a:cubicBezTo>
                <a:cubicBezTo>
                  <a:pt x="13046" y="6333"/>
                  <a:pt x="13057" y="6204"/>
                  <a:pt x="13083" y="6081"/>
                </a:cubicBezTo>
                <a:cubicBezTo>
                  <a:pt x="13102" y="5987"/>
                  <a:pt x="13126" y="5895"/>
                  <a:pt x="13141" y="5798"/>
                </a:cubicBezTo>
                <a:cubicBezTo>
                  <a:pt x="13178" y="5561"/>
                  <a:pt x="13158" y="5671"/>
                  <a:pt x="13200" y="5468"/>
                </a:cubicBezTo>
                <a:cubicBezTo>
                  <a:pt x="13210" y="5343"/>
                  <a:pt x="13220" y="5217"/>
                  <a:pt x="13229" y="5091"/>
                </a:cubicBezTo>
                <a:cubicBezTo>
                  <a:pt x="13240" y="4950"/>
                  <a:pt x="13243" y="4807"/>
                  <a:pt x="13259" y="4667"/>
                </a:cubicBezTo>
                <a:cubicBezTo>
                  <a:pt x="13273" y="4539"/>
                  <a:pt x="13304" y="4418"/>
                  <a:pt x="13317" y="4290"/>
                </a:cubicBezTo>
                <a:cubicBezTo>
                  <a:pt x="13327" y="4196"/>
                  <a:pt x="13332" y="4100"/>
                  <a:pt x="13346" y="4007"/>
                </a:cubicBezTo>
                <a:cubicBezTo>
                  <a:pt x="13361" y="3911"/>
                  <a:pt x="13390" y="3821"/>
                  <a:pt x="13405" y="3724"/>
                </a:cubicBezTo>
                <a:cubicBezTo>
                  <a:pt x="13417" y="3649"/>
                  <a:pt x="13471" y="3276"/>
                  <a:pt x="13493" y="3253"/>
                </a:cubicBezTo>
                <a:lnTo>
                  <a:pt x="13580" y="3159"/>
                </a:lnTo>
                <a:cubicBezTo>
                  <a:pt x="13679" y="2920"/>
                  <a:pt x="13585" y="3084"/>
                  <a:pt x="13727" y="2970"/>
                </a:cubicBezTo>
                <a:cubicBezTo>
                  <a:pt x="13758" y="2945"/>
                  <a:pt x="13782" y="2899"/>
                  <a:pt x="13815" y="2876"/>
                </a:cubicBezTo>
                <a:cubicBezTo>
                  <a:pt x="13871" y="2835"/>
                  <a:pt x="13932" y="2813"/>
                  <a:pt x="13990" y="2781"/>
                </a:cubicBezTo>
                <a:cubicBezTo>
                  <a:pt x="14347" y="2590"/>
                  <a:pt x="14047" y="2736"/>
                  <a:pt x="14927" y="2687"/>
                </a:cubicBezTo>
                <a:cubicBezTo>
                  <a:pt x="14966" y="2672"/>
                  <a:pt x="15007" y="2666"/>
                  <a:pt x="15044" y="2640"/>
                </a:cubicBezTo>
                <a:cubicBezTo>
                  <a:pt x="15115" y="2591"/>
                  <a:pt x="15167" y="2489"/>
                  <a:pt x="15220" y="2404"/>
                </a:cubicBezTo>
                <a:cubicBezTo>
                  <a:pt x="15293" y="2049"/>
                  <a:pt x="15194" y="2487"/>
                  <a:pt x="15307" y="2122"/>
                </a:cubicBezTo>
                <a:cubicBezTo>
                  <a:pt x="15321" y="2077"/>
                  <a:pt x="15323" y="2025"/>
                  <a:pt x="15337" y="1980"/>
                </a:cubicBezTo>
                <a:cubicBezTo>
                  <a:pt x="15360" y="1906"/>
                  <a:pt x="15461" y="1700"/>
                  <a:pt x="15483" y="1650"/>
                </a:cubicBezTo>
                <a:cubicBezTo>
                  <a:pt x="15503" y="1604"/>
                  <a:pt x="15519" y="1552"/>
                  <a:pt x="15541" y="1509"/>
                </a:cubicBezTo>
                <a:cubicBezTo>
                  <a:pt x="15582" y="1430"/>
                  <a:pt x="15656" y="1317"/>
                  <a:pt x="15717" y="1273"/>
                </a:cubicBezTo>
                <a:cubicBezTo>
                  <a:pt x="15842" y="1184"/>
                  <a:pt x="15891" y="1187"/>
                  <a:pt x="16010" y="1132"/>
                </a:cubicBezTo>
                <a:cubicBezTo>
                  <a:pt x="16039" y="1118"/>
                  <a:pt x="16067" y="1092"/>
                  <a:pt x="16098" y="1085"/>
                </a:cubicBezTo>
                <a:cubicBezTo>
                  <a:pt x="16246" y="1048"/>
                  <a:pt x="16684" y="1004"/>
                  <a:pt x="16800" y="990"/>
                </a:cubicBezTo>
                <a:lnTo>
                  <a:pt x="16976" y="802"/>
                </a:lnTo>
                <a:cubicBezTo>
                  <a:pt x="17005" y="770"/>
                  <a:pt x="17030" y="725"/>
                  <a:pt x="17063" y="707"/>
                </a:cubicBezTo>
                <a:cubicBezTo>
                  <a:pt x="17384" y="536"/>
                  <a:pt x="16899" y="810"/>
                  <a:pt x="17239" y="566"/>
                </a:cubicBezTo>
                <a:cubicBezTo>
                  <a:pt x="17295" y="526"/>
                  <a:pt x="17356" y="503"/>
                  <a:pt x="17415" y="472"/>
                </a:cubicBezTo>
                <a:lnTo>
                  <a:pt x="17766" y="283"/>
                </a:lnTo>
                <a:cubicBezTo>
                  <a:pt x="17795" y="268"/>
                  <a:pt x="17823" y="242"/>
                  <a:pt x="17854" y="236"/>
                </a:cubicBezTo>
                <a:lnTo>
                  <a:pt x="18117" y="189"/>
                </a:lnTo>
                <a:cubicBezTo>
                  <a:pt x="18146" y="173"/>
                  <a:pt x="18175" y="154"/>
                  <a:pt x="18205" y="142"/>
                </a:cubicBezTo>
                <a:cubicBezTo>
                  <a:pt x="18354" y="82"/>
                  <a:pt x="18451" y="77"/>
                  <a:pt x="18615" y="48"/>
                </a:cubicBezTo>
                <a:cubicBezTo>
                  <a:pt x="18760" y="-11"/>
                  <a:pt x="18691" y="0"/>
                  <a:pt x="18820" y="0"/>
                </a:cubicBezTo>
                <a:lnTo>
                  <a:pt x="21600" y="0"/>
                </a:lnTo>
              </a:path>
            </a:pathLst>
          </a:custGeom>
          <a:ln w="25400">
            <a:solidFill>
              <a:srgbClr val="3A5E8A"/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Certainty with diagnosis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960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232"/>
          <p:cNvGrpSpPr/>
          <p:nvPr/>
        </p:nvGrpSpPr>
        <p:grpSpPr>
          <a:xfrm>
            <a:off x="971600" y="1484783"/>
            <a:ext cx="7120409" cy="4392489"/>
            <a:chOff x="0" y="0"/>
            <a:chExt cx="7120409" cy="4392488"/>
          </a:xfrm>
        </p:grpSpPr>
        <p:sp>
          <p:nvSpPr>
            <p:cNvPr id="230" name="Shape 230"/>
            <p:cNvSpPr/>
            <p:nvPr/>
          </p:nvSpPr>
          <p:spPr>
            <a:xfrm>
              <a:off x="0" y="-1"/>
              <a:ext cx="0" cy="4392490"/>
            </a:xfrm>
            <a:prstGeom prst="line">
              <a:avLst/>
            </a:prstGeom>
            <a:noFill/>
            <a:ln w="38100" cap="flat">
              <a:solidFill>
                <a:srgbClr val="4A7EBB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 flipH="1">
              <a:off x="0" y="4392488"/>
              <a:ext cx="7120409" cy="1"/>
            </a:xfrm>
            <a:prstGeom prst="line">
              <a:avLst/>
            </a:prstGeom>
            <a:noFill/>
            <a:ln w="38100" cap="flat">
              <a:solidFill>
                <a:srgbClr val="4A7EBB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233" name="Shape 233"/>
          <p:cNvSpPr/>
          <p:nvPr/>
        </p:nvSpPr>
        <p:spPr>
          <a:xfrm>
            <a:off x="168964" y="1331487"/>
            <a:ext cx="600967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100%</a:t>
            </a:r>
          </a:p>
        </p:txBody>
      </p:sp>
      <p:sp>
        <p:nvSpPr>
          <p:cNvPr id="234" name="Shape 234"/>
          <p:cNvSpPr/>
          <p:nvPr/>
        </p:nvSpPr>
        <p:spPr>
          <a:xfrm>
            <a:off x="285984" y="5692606"/>
            <a:ext cx="361205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2%</a:t>
            </a:r>
          </a:p>
        </p:txBody>
      </p:sp>
      <p:sp>
        <p:nvSpPr>
          <p:cNvPr id="235" name="Shape 235"/>
          <p:cNvSpPr/>
          <p:nvPr/>
        </p:nvSpPr>
        <p:spPr>
          <a:xfrm>
            <a:off x="971600" y="1700819"/>
            <a:ext cx="7270978" cy="4176452"/>
          </a:xfrm>
          <a:prstGeom prst="rect">
            <a:avLst/>
          </a:prstGeom>
          <a:gradFill>
            <a:gsLst>
              <a:gs pos="0">
                <a:srgbClr val="335A88"/>
              </a:gs>
              <a:gs pos="90000">
                <a:srgbClr val="C0D0ED">
                  <a:alpha val="2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1331640" y="1772816"/>
            <a:ext cx="481085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95%</a:t>
            </a:r>
          </a:p>
        </p:txBody>
      </p:sp>
      <p:sp>
        <p:nvSpPr>
          <p:cNvPr id="237" name="Shape 237"/>
          <p:cNvSpPr/>
          <p:nvPr/>
        </p:nvSpPr>
        <p:spPr>
          <a:xfrm>
            <a:off x="971600" y="1484784"/>
            <a:ext cx="7029450" cy="4362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9" extrusionOk="0">
                <a:moveTo>
                  <a:pt x="0" y="21589"/>
                </a:moveTo>
                <a:lnTo>
                  <a:pt x="8810" y="18714"/>
                </a:lnTo>
                <a:cubicBezTo>
                  <a:pt x="8888" y="18635"/>
                  <a:pt x="8976" y="18578"/>
                  <a:pt x="9044" y="18478"/>
                </a:cubicBezTo>
                <a:cubicBezTo>
                  <a:pt x="9153" y="18317"/>
                  <a:pt x="9176" y="18123"/>
                  <a:pt x="9220" y="17912"/>
                </a:cubicBezTo>
                <a:lnTo>
                  <a:pt x="9366" y="17205"/>
                </a:lnTo>
                <a:cubicBezTo>
                  <a:pt x="9376" y="17158"/>
                  <a:pt x="9390" y="17113"/>
                  <a:pt x="9395" y="17064"/>
                </a:cubicBezTo>
                <a:cubicBezTo>
                  <a:pt x="9405" y="16970"/>
                  <a:pt x="9416" y="16876"/>
                  <a:pt x="9424" y="16781"/>
                </a:cubicBezTo>
                <a:cubicBezTo>
                  <a:pt x="9436" y="16656"/>
                  <a:pt x="9440" y="16529"/>
                  <a:pt x="9454" y="16404"/>
                </a:cubicBezTo>
                <a:cubicBezTo>
                  <a:pt x="9459" y="16355"/>
                  <a:pt x="9474" y="16310"/>
                  <a:pt x="9483" y="16263"/>
                </a:cubicBezTo>
                <a:cubicBezTo>
                  <a:pt x="9494" y="16200"/>
                  <a:pt x="9504" y="16138"/>
                  <a:pt x="9512" y="16074"/>
                </a:cubicBezTo>
                <a:cubicBezTo>
                  <a:pt x="9524" y="15980"/>
                  <a:pt x="9527" y="15884"/>
                  <a:pt x="9541" y="15791"/>
                </a:cubicBezTo>
                <a:cubicBezTo>
                  <a:pt x="9556" y="15695"/>
                  <a:pt x="9585" y="15605"/>
                  <a:pt x="9600" y="15508"/>
                </a:cubicBezTo>
                <a:cubicBezTo>
                  <a:pt x="9610" y="15446"/>
                  <a:pt x="9618" y="15382"/>
                  <a:pt x="9629" y="15320"/>
                </a:cubicBezTo>
                <a:cubicBezTo>
                  <a:pt x="9647" y="15225"/>
                  <a:pt x="9678" y="15135"/>
                  <a:pt x="9688" y="15037"/>
                </a:cubicBezTo>
                <a:cubicBezTo>
                  <a:pt x="9698" y="14943"/>
                  <a:pt x="9705" y="14848"/>
                  <a:pt x="9717" y="14754"/>
                </a:cubicBezTo>
                <a:cubicBezTo>
                  <a:pt x="9725" y="14691"/>
                  <a:pt x="9740" y="14630"/>
                  <a:pt x="9746" y="14566"/>
                </a:cubicBezTo>
                <a:cubicBezTo>
                  <a:pt x="9759" y="14441"/>
                  <a:pt x="9765" y="14314"/>
                  <a:pt x="9776" y="14189"/>
                </a:cubicBezTo>
                <a:cubicBezTo>
                  <a:pt x="9794" y="13968"/>
                  <a:pt x="9811" y="13748"/>
                  <a:pt x="9834" y="13529"/>
                </a:cubicBezTo>
                <a:cubicBezTo>
                  <a:pt x="9844" y="13434"/>
                  <a:pt x="9855" y="13340"/>
                  <a:pt x="9863" y="13246"/>
                </a:cubicBezTo>
                <a:cubicBezTo>
                  <a:pt x="9875" y="13120"/>
                  <a:pt x="9882" y="12994"/>
                  <a:pt x="9893" y="12869"/>
                </a:cubicBezTo>
                <a:cubicBezTo>
                  <a:pt x="9901" y="12774"/>
                  <a:pt x="9914" y="12681"/>
                  <a:pt x="9922" y="12586"/>
                </a:cubicBezTo>
                <a:cubicBezTo>
                  <a:pt x="9963" y="12120"/>
                  <a:pt x="9923" y="12345"/>
                  <a:pt x="9980" y="12067"/>
                </a:cubicBezTo>
                <a:cubicBezTo>
                  <a:pt x="9990" y="11957"/>
                  <a:pt x="10001" y="11848"/>
                  <a:pt x="10010" y="11737"/>
                </a:cubicBezTo>
                <a:cubicBezTo>
                  <a:pt x="10021" y="11596"/>
                  <a:pt x="10026" y="11454"/>
                  <a:pt x="10039" y="11313"/>
                </a:cubicBezTo>
                <a:cubicBezTo>
                  <a:pt x="10045" y="11249"/>
                  <a:pt x="10061" y="11188"/>
                  <a:pt x="10068" y="11125"/>
                </a:cubicBezTo>
                <a:cubicBezTo>
                  <a:pt x="10081" y="11015"/>
                  <a:pt x="10089" y="10905"/>
                  <a:pt x="10098" y="10795"/>
                </a:cubicBezTo>
                <a:cubicBezTo>
                  <a:pt x="10163" y="9954"/>
                  <a:pt x="10092" y="10699"/>
                  <a:pt x="10156" y="10135"/>
                </a:cubicBezTo>
                <a:cubicBezTo>
                  <a:pt x="10167" y="10041"/>
                  <a:pt x="10178" y="9947"/>
                  <a:pt x="10185" y="9852"/>
                </a:cubicBezTo>
                <a:cubicBezTo>
                  <a:pt x="10197" y="9711"/>
                  <a:pt x="10197" y="9567"/>
                  <a:pt x="10215" y="9428"/>
                </a:cubicBezTo>
                <a:cubicBezTo>
                  <a:pt x="10227" y="9330"/>
                  <a:pt x="10254" y="9239"/>
                  <a:pt x="10273" y="9145"/>
                </a:cubicBezTo>
                <a:cubicBezTo>
                  <a:pt x="10283" y="9098"/>
                  <a:pt x="10285" y="9045"/>
                  <a:pt x="10302" y="9004"/>
                </a:cubicBezTo>
                <a:lnTo>
                  <a:pt x="10478" y="8579"/>
                </a:lnTo>
                <a:cubicBezTo>
                  <a:pt x="10498" y="8532"/>
                  <a:pt x="10507" y="8469"/>
                  <a:pt x="10537" y="8438"/>
                </a:cubicBezTo>
                <a:cubicBezTo>
                  <a:pt x="10788" y="8168"/>
                  <a:pt x="10470" y="8492"/>
                  <a:pt x="10712" y="8296"/>
                </a:cubicBezTo>
                <a:cubicBezTo>
                  <a:pt x="10990" y="8072"/>
                  <a:pt x="10523" y="8351"/>
                  <a:pt x="10976" y="8108"/>
                </a:cubicBezTo>
                <a:lnTo>
                  <a:pt x="11063" y="8061"/>
                </a:lnTo>
                <a:cubicBezTo>
                  <a:pt x="11093" y="8045"/>
                  <a:pt x="11121" y="8026"/>
                  <a:pt x="11151" y="8014"/>
                </a:cubicBezTo>
                <a:cubicBezTo>
                  <a:pt x="11190" y="7998"/>
                  <a:pt x="11228" y="7970"/>
                  <a:pt x="11268" y="7967"/>
                </a:cubicBezTo>
                <a:cubicBezTo>
                  <a:pt x="11609" y="7938"/>
                  <a:pt x="11951" y="7935"/>
                  <a:pt x="12293" y="7919"/>
                </a:cubicBezTo>
                <a:cubicBezTo>
                  <a:pt x="12447" y="7836"/>
                  <a:pt x="12355" y="7900"/>
                  <a:pt x="12556" y="7684"/>
                </a:cubicBezTo>
                <a:cubicBezTo>
                  <a:pt x="12585" y="7652"/>
                  <a:pt x="12619" y="7629"/>
                  <a:pt x="12644" y="7589"/>
                </a:cubicBezTo>
                <a:cubicBezTo>
                  <a:pt x="12709" y="7485"/>
                  <a:pt x="12749" y="7438"/>
                  <a:pt x="12790" y="7307"/>
                </a:cubicBezTo>
                <a:cubicBezTo>
                  <a:pt x="12804" y="7262"/>
                  <a:pt x="12806" y="7210"/>
                  <a:pt x="12820" y="7165"/>
                </a:cubicBezTo>
                <a:cubicBezTo>
                  <a:pt x="12835" y="7115"/>
                  <a:pt x="12864" y="7076"/>
                  <a:pt x="12878" y="7024"/>
                </a:cubicBezTo>
                <a:cubicBezTo>
                  <a:pt x="12903" y="6933"/>
                  <a:pt x="12902" y="6824"/>
                  <a:pt x="12937" y="6741"/>
                </a:cubicBezTo>
                <a:cubicBezTo>
                  <a:pt x="12956" y="6694"/>
                  <a:pt x="12979" y="6650"/>
                  <a:pt x="12995" y="6600"/>
                </a:cubicBezTo>
                <a:cubicBezTo>
                  <a:pt x="13009" y="6555"/>
                  <a:pt x="13016" y="6506"/>
                  <a:pt x="13024" y="6458"/>
                </a:cubicBezTo>
                <a:cubicBezTo>
                  <a:pt x="13046" y="6333"/>
                  <a:pt x="13057" y="6204"/>
                  <a:pt x="13083" y="6081"/>
                </a:cubicBezTo>
                <a:cubicBezTo>
                  <a:pt x="13102" y="5987"/>
                  <a:pt x="13126" y="5895"/>
                  <a:pt x="13141" y="5798"/>
                </a:cubicBezTo>
                <a:cubicBezTo>
                  <a:pt x="13178" y="5561"/>
                  <a:pt x="13158" y="5671"/>
                  <a:pt x="13200" y="5468"/>
                </a:cubicBezTo>
                <a:cubicBezTo>
                  <a:pt x="13210" y="5343"/>
                  <a:pt x="13220" y="5217"/>
                  <a:pt x="13229" y="5091"/>
                </a:cubicBezTo>
                <a:cubicBezTo>
                  <a:pt x="13240" y="4950"/>
                  <a:pt x="13243" y="4807"/>
                  <a:pt x="13259" y="4667"/>
                </a:cubicBezTo>
                <a:cubicBezTo>
                  <a:pt x="13273" y="4539"/>
                  <a:pt x="13304" y="4418"/>
                  <a:pt x="13317" y="4290"/>
                </a:cubicBezTo>
                <a:cubicBezTo>
                  <a:pt x="13327" y="4196"/>
                  <a:pt x="13332" y="4100"/>
                  <a:pt x="13346" y="4007"/>
                </a:cubicBezTo>
                <a:cubicBezTo>
                  <a:pt x="13361" y="3911"/>
                  <a:pt x="13390" y="3821"/>
                  <a:pt x="13405" y="3724"/>
                </a:cubicBezTo>
                <a:cubicBezTo>
                  <a:pt x="13417" y="3649"/>
                  <a:pt x="13471" y="3276"/>
                  <a:pt x="13493" y="3253"/>
                </a:cubicBezTo>
                <a:lnTo>
                  <a:pt x="13580" y="3159"/>
                </a:lnTo>
                <a:cubicBezTo>
                  <a:pt x="13679" y="2920"/>
                  <a:pt x="13585" y="3084"/>
                  <a:pt x="13727" y="2970"/>
                </a:cubicBezTo>
                <a:cubicBezTo>
                  <a:pt x="13758" y="2945"/>
                  <a:pt x="13782" y="2899"/>
                  <a:pt x="13815" y="2876"/>
                </a:cubicBezTo>
                <a:cubicBezTo>
                  <a:pt x="13871" y="2835"/>
                  <a:pt x="13932" y="2813"/>
                  <a:pt x="13990" y="2781"/>
                </a:cubicBezTo>
                <a:cubicBezTo>
                  <a:pt x="14347" y="2590"/>
                  <a:pt x="14047" y="2736"/>
                  <a:pt x="14927" y="2687"/>
                </a:cubicBezTo>
                <a:cubicBezTo>
                  <a:pt x="14966" y="2672"/>
                  <a:pt x="15007" y="2666"/>
                  <a:pt x="15044" y="2640"/>
                </a:cubicBezTo>
                <a:cubicBezTo>
                  <a:pt x="15115" y="2591"/>
                  <a:pt x="15167" y="2489"/>
                  <a:pt x="15220" y="2404"/>
                </a:cubicBezTo>
                <a:cubicBezTo>
                  <a:pt x="15293" y="2049"/>
                  <a:pt x="15194" y="2487"/>
                  <a:pt x="15307" y="2122"/>
                </a:cubicBezTo>
                <a:cubicBezTo>
                  <a:pt x="15321" y="2077"/>
                  <a:pt x="15323" y="2025"/>
                  <a:pt x="15337" y="1980"/>
                </a:cubicBezTo>
                <a:cubicBezTo>
                  <a:pt x="15360" y="1906"/>
                  <a:pt x="15461" y="1700"/>
                  <a:pt x="15483" y="1650"/>
                </a:cubicBezTo>
                <a:cubicBezTo>
                  <a:pt x="15503" y="1604"/>
                  <a:pt x="15519" y="1552"/>
                  <a:pt x="15541" y="1509"/>
                </a:cubicBezTo>
                <a:cubicBezTo>
                  <a:pt x="15582" y="1430"/>
                  <a:pt x="15656" y="1317"/>
                  <a:pt x="15717" y="1273"/>
                </a:cubicBezTo>
                <a:cubicBezTo>
                  <a:pt x="15842" y="1184"/>
                  <a:pt x="15891" y="1187"/>
                  <a:pt x="16010" y="1132"/>
                </a:cubicBezTo>
                <a:cubicBezTo>
                  <a:pt x="16039" y="1118"/>
                  <a:pt x="16067" y="1092"/>
                  <a:pt x="16098" y="1085"/>
                </a:cubicBezTo>
                <a:cubicBezTo>
                  <a:pt x="16246" y="1048"/>
                  <a:pt x="16684" y="1004"/>
                  <a:pt x="16800" y="990"/>
                </a:cubicBezTo>
                <a:lnTo>
                  <a:pt x="16976" y="802"/>
                </a:lnTo>
                <a:cubicBezTo>
                  <a:pt x="17005" y="770"/>
                  <a:pt x="17030" y="725"/>
                  <a:pt x="17063" y="707"/>
                </a:cubicBezTo>
                <a:cubicBezTo>
                  <a:pt x="17384" y="536"/>
                  <a:pt x="16899" y="810"/>
                  <a:pt x="17239" y="566"/>
                </a:cubicBezTo>
                <a:cubicBezTo>
                  <a:pt x="17295" y="526"/>
                  <a:pt x="17356" y="503"/>
                  <a:pt x="17415" y="472"/>
                </a:cubicBezTo>
                <a:lnTo>
                  <a:pt x="17766" y="283"/>
                </a:lnTo>
                <a:cubicBezTo>
                  <a:pt x="17795" y="268"/>
                  <a:pt x="17823" y="242"/>
                  <a:pt x="17854" y="236"/>
                </a:cubicBezTo>
                <a:lnTo>
                  <a:pt x="18117" y="189"/>
                </a:lnTo>
                <a:cubicBezTo>
                  <a:pt x="18146" y="173"/>
                  <a:pt x="18175" y="154"/>
                  <a:pt x="18205" y="142"/>
                </a:cubicBezTo>
                <a:cubicBezTo>
                  <a:pt x="18354" y="82"/>
                  <a:pt x="18451" y="77"/>
                  <a:pt x="18615" y="48"/>
                </a:cubicBezTo>
                <a:cubicBezTo>
                  <a:pt x="18760" y="-11"/>
                  <a:pt x="18691" y="0"/>
                  <a:pt x="18820" y="0"/>
                </a:cubicBezTo>
                <a:lnTo>
                  <a:pt x="21600" y="0"/>
                </a:lnTo>
              </a:path>
            </a:pathLst>
          </a:custGeom>
          <a:ln w="25400">
            <a:solidFill>
              <a:srgbClr val="3A5E8A"/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Certainty with diagnosis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235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roup 242"/>
          <p:cNvGrpSpPr/>
          <p:nvPr/>
        </p:nvGrpSpPr>
        <p:grpSpPr>
          <a:xfrm>
            <a:off x="971600" y="1484783"/>
            <a:ext cx="7120409" cy="4392489"/>
            <a:chOff x="0" y="0"/>
            <a:chExt cx="7120409" cy="4392488"/>
          </a:xfrm>
        </p:grpSpPr>
        <p:sp>
          <p:nvSpPr>
            <p:cNvPr id="240" name="Shape 240"/>
            <p:cNvSpPr/>
            <p:nvPr/>
          </p:nvSpPr>
          <p:spPr>
            <a:xfrm>
              <a:off x="0" y="-1"/>
              <a:ext cx="0" cy="4392490"/>
            </a:xfrm>
            <a:prstGeom prst="line">
              <a:avLst/>
            </a:prstGeom>
            <a:noFill/>
            <a:ln w="38100" cap="flat">
              <a:solidFill>
                <a:srgbClr val="4A7EBB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 flipH="1">
              <a:off x="0" y="4392488"/>
              <a:ext cx="7120409" cy="1"/>
            </a:xfrm>
            <a:prstGeom prst="line">
              <a:avLst/>
            </a:prstGeom>
            <a:noFill/>
            <a:ln w="38100" cap="flat">
              <a:solidFill>
                <a:srgbClr val="4A7EBB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243" name="Shape 243"/>
          <p:cNvSpPr/>
          <p:nvPr/>
        </p:nvSpPr>
        <p:spPr>
          <a:xfrm>
            <a:off x="168964" y="1331487"/>
            <a:ext cx="600967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100%</a:t>
            </a:r>
          </a:p>
        </p:txBody>
      </p:sp>
      <p:sp>
        <p:nvSpPr>
          <p:cNvPr id="244" name="Shape 244"/>
          <p:cNvSpPr/>
          <p:nvPr/>
        </p:nvSpPr>
        <p:spPr>
          <a:xfrm>
            <a:off x="285984" y="5692606"/>
            <a:ext cx="361205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2%</a:t>
            </a:r>
          </a:p>
        </p:txBody>
      </p:sp>
      <p:sp>
        <p:nvSpPr>
          <p:cNvPr id="245" name="Shape 245"/>
          <p:cNvSpPr/>
          <p:nvPr/>
        </p:nvSpPr>
        <p:spPr>
          <a:xfrm>
            <a:off x="971600" y="1412776"/>
            <a:ext cx="7270978" cy="4434640"/>
          </a:xfrm>
          <a:prstGeom prst="rect">
            <a:avLst/>
          </a:prstGeom>
          <a:gradFill>
            <a:gsLst>
              <a:gs pos="0">
                <a:srgbClr val="335A88"/>
              </a:gs>
              <a:gs pos="90000">
                <a:srgbClr val="C0D0ED">
                  <a:alpha val="2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971600" y="1484784"/>
            <a:ext cx="7029450" cy="4362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9" extrusionOk="0">
                <a:moveTo>
                  <a:pt x="0" y="21589"/>
                </a:moveTo>
                <a:lnTo>
                  <a:pt x="8810" y="18714"/>
                </a:lnTo>
                <a:cubicBezTo>
                  <a:pt x="8888" y="18635"/>
                  <a:pt x="8976" y="18578"/>
                  <a:pt x="9044" y="18478"/>
                </a:cubicBezTo>
                <a:cubicBezTo>
                  <a:pt x="9153" y="18317"/>
                  <a:pt x="9176" y="18123"/>
                  <a:pt x="9220" y="17912"/>
                </a:cubicBezTo>
                <a:lnTo>
                  <a:pt x="9366" y="17205"/>
                </a:lnTo>
                <a:cubicBezTo>
                  <a:pt x="9376" y="17158"/>
                  <a:pt x="9390" y="17113"/>
                  <a:pt x="9395" y="17064"/>
                </a:cubicBezTo>
                <a:cubicBezTo>
                  <a:pt x="9405" y="16970"/>
                  <a:pt x="9416" y="16876"/>
                  <a:pt x="9424" y="16781"/>
                </a:cubicBezTo>
                <a:cubicBezTo>
                  <a:pt x="9436" y="16656"/>
                  <a:pt x="9440" y="16529"/>
                  <a:pt x="9454" y="16404"/>
                </a:cubicBezTo>
                <a:cubicBezTo>
                  <a:pt x="9459" y="16355"/>
                  <a:pt x="9474" y="16310"/>
                  <a:pt x="9483" y="16263"/>
                </a:cubicBezTo>
                <a:cubicBezTo>
                  <a:pt x="9494" y="16200"/>
                  <a:pt x="9504" y="16138"/>
                  <a:pt x="9512" y="16074"/>
                </a:cubicBezTo>
                <a:cubicBezTo>
                  <a:pt x="9524" y="15980"/>
                  <a:pt x="9527" y="15884"/>
                  <a:pt x="9541" y="15791"/>
                </a:cubicBezTo>
                <a:cubicBezTo>
                  <a:pt x="9556" y="15695"/>
                  <a:pt x="9585" y="15605"/>
                  <a:pt x="9600" y="15508"/>
                </a:cubicBezTo>
                <a:cubicBezTo>
                  <a:pt x="9610" y="15446"/>
                  <a:pt x="9618" y="15382"/>
                  <a:pt x="9629" y="15320"/>
                </a:cubicBezTo>
                <a:cubicBezTo>
                  <a:pt x="9647" y="15225"/>
                  <a:pt x="9678" y="15135"/>
                  <a:pt x="9688" y="15037"/>
                </a:cubicBezTo>
                <a:cubicBezTo>
                  <a:pt x="9698" y="14943"/>
                  <a:pt x="9705" y="14848"/>
                  <a:pt x="9717" y="14754"/>
                </a:cubicBezTo>
                <a:cubicBezTo>
                  <a:pt x="9725" y="14691"/>
                  <a:pt x="9740" y="14630"/>
                  <a:pt x="9746" y="14566"/>
                </a:cubicBezTo>
                <a:cubicBezTo>
                  <a:pt x="9759" y="14441"/>
                  <a:pt x="9765" y="14314"/>
                  <a:pt x="9776" y="14189"/>
                </a:cubicBezTo>
                <a:cubicBezTo>
                  <a:pt x="9794" y="13968"/>
                  <a:pt x="9811" y="13748"/>
                  <a:pt x="9834" y="13529"/>
                </a:cubicBezTo>
                <a:cubicBezTo>
                  <a:pt x="9844" y="13434"/>
                  <a:pt x="9855" y="13340"/>
                  <a:pt x="9863" y="13246"/>
                </a:cubicBezTo>
                <a:cubicBezTo>
                  <a:pt x="9875" y="13120"/>
                  <a:pt x="9882" y="12994"/>
                  <a:pt x="9893" y="12869"/>
                </a:cubicBezTo>
                <a:cubicBezTo>
                  <a:pt x="9901" y="12774"/>
                  <a:pt x="9914" y="12681"/>
                  <a:pt x="9922" y="12586"/>
                </a:cubicBezTo>
                <a:cubicBezTo>
                  <a:pt x="9963" y="12120"/>
                  <a:pt x="9923" y="12345"/>
                  <a:pt x="9980" y="12067"/>
                </a:cubicBezTo>
                <a:cubicBezTo>
                  <a:pt x="9990" y="11957"/>
                  <a:pt x="10001" y="11848"/>
                  <a:pt x="10010" y="11737"/>
                </a:cubicBezTo>
                <a:cubicBezTo>
                  <a:pt x="10021" y="11596"/>
                  <a:pt x="10026" y="11454"/>
                  <a:pt x="10039" y="11313"/>
                </a:cubicBezTo>
                <a:cubicBezTo>
                  <a:pt x="10045" y="11249"/>
                  <a:pt x="10061" y="11188"/>
                  <a:pt x="10068" y="11125"/>
                </a:cubicBezTo>
                <a:cubicBezTo>
                  <a:pt x="10081" y="11015"/>
                  <a:pt x="10089" y="10905"/>
                  <a:pt x="10098" y="10795"/>
                </a:cubicBezTo>
                <a:cubicBezTo>
                  <a:pt x="10163" y="9954"/>
                  <a:pt x="10092" y="10699"/>
                  <a:pt x="10156" y="10135"/>
                </a:cubicBezTo>
                <a:cubicBezTo>
                  <a:pt x="10167" y="10041"/>
                  <a:pt x="10178" y="9947"/>
                  <a:pt x="10185" y="9852"/>
                </a:cubicBezTo>
                <a:cubicBezTo>
                  <a:pt x="10197" y="9711"/>
                  <a:pt x="10197" y="9567"/>
                  <a:pt x="10215" y="9428"/>
                </a:cubicBezTo>
                <a:cubicBezTo>
                  <a:pt x="10227" y="9330"/>
                  <a:pt x="10254" y="9239"/>
                  <a:pt x="10273" y="9145"/>
                </a:cubicBezTo>
                <a:cubicBezTo>
                  <a:pt x="10283" y="9098"/>
                  <a:pt x="10285" y="9045"/>
                  <a:pt x="10302" y="9004"/>
                </a:cubicBezTo>
                <a:lnTo>
                  <a:pt x="10478" y="8579"/>
                </a:lnTo>
                <a:cubicBezTo>
                  <a:pt x="10498" y="8532"/>
                  <a:pt x="10507" y="8469"/>
                  <a:pt x="10537" y="8438"/>
                </a:cubicBezTo>
                <a:cubicBezTo>
                  <a:pt x="10788" y="8168"/>
                  <a:pt x="10470" y="8492"/>
                  <a:pt x="10712" y="8296"/>
                </a:cubicBezTo>
                <a:cubicBezTo>
                  <a:pt x="10990" y="8072"/>
                  <a:pt x="10523" y="8351"/>
                  <a:pt x="10976" y="8108"/>
                </a:cubicBezTo>
                <a:lnTo>
                  <a:pt x="11063" y="8061"/>
                </a:lnTo>
                <a:cubicBezTo>
                  <a:pt x="11093" y="8045"/>
                  <a:pt x="11121" y="8026"/>
                  <a:pt x="11151" y="8014"/>
                </a:cubicBezTo>
                <a:cubicBezTo>
                  <a:pt x="11190" y="7998"/>
                  <a:pt x="11228" y="7970"/>
                  <a:pt x="11268" y="7967"/>
                </a:cubicBezTo>
                <a:cubicBezTo>
                  <a:pt x="11609" y="7938"/>
                  <a:pt x="11951" y="7935"/>
                  <a:pt x="12293" y="7919"/>
                </a:cubicBezTo>
                <a:cubicBezTo>
                  <a:pt x="12447" y="7836"/>
                  <a:pt x="12355" y="7900"/>
                  <a:pt x="12556" y="7684"/>
                </a:cubicBezTo>
                <a:cubicBezTo>
                  <a:pt x="12585" y="7652"/>
                  <a:pt x="12619" y="7629"/>
                  <a:pt x="12644" y="7589"/>
                </a:cubicBezTo>
                <a:cubicBezTo>
                  <a:pt x="12709" y="7485"/>
                  <a:pt x="12749" y="7438"/>
                  <a:pt x="12790" y="7307"/>
                </a:cubicBezTo>
                <a:cubicBezTo>
                  <a:pt x="12804" y="7262"/>
                  <a:pt x="12806" y="7210"/>
                  <a:pt x="12820" y="7165"/>
                </a:cubicBezTo>
                <a:cubicBezTo>
                  <a:pt x="12835" y="7115"/>
                  <a:pt x="12864" y="7076"/>
                  <a:pt x="12878" y="7024"/>
                </a:cubicBezTo>
                <a:cubicBezTo>
                  <a:pt x="12903" y="6933"/>
                  <a:pt x="12902" y="6824"/>
                  <a:pt x="12937" y="6741"/>
                </a:cubicBezTo>
                <a:cubicBezTo>
                  <a:pt x="12956" y="6694"/>
                  <a:pt x="12979" y="6650"/>
                  <a:pt x="12995" y="6600"/>
                </a:cubicBezTo>
                <a:cubicBezTo>
                  <a:pt x="13009" y="6555"/>
                  <a:pt x="13016" y="6506"/>
                  <a:pt x="13024" y="6458"/>
                </a:cubicBezTo>
                <a:cubicBezTo>
                  <a:pt x="13046" y="6333"/>
                  <a:pt x="13057" y="6204"/>
                  <a:pt x="13083" y="6081"/>
                </a:cubicBezTo>
                <a:cubicBezTo>
                  <a:pt x="13102" y="5987"/>
                  <a:pt x="13126" y="5895"/>
                  <a:pt x="13141" y="5798"/>
                </a:cubicBezTo>
                <a:cubicBezTo>
                  <a:pt x="13178" y="5561"/>
                  <a:pt x="13158" y="5671"/>
                  <a:pt x="13200" y="5468"/>
                </a:cubicBezTo>
                <a:cubicBezTo>
                  <a:pt x="13210" y="5343"/>
                  <a:pt x="13220" y="5217"/>
                  <a:pt x="13229" y="5091"/>
                </a:cubicBezTo>
                <a:cubicBezTo>
                  <a:pt x="13240" y="4950"/>
                  <a:pt x="13243" y="4807"/>
                  <a:pt x="13259" y="4667"/>
                </a:cubicBezTo>
                <a:cubicBezTo>
                  <a:pt x="13273" y="4539"/>
                  <a:pt x="13304" y="4418"/>
                  <a:pt x="13317" y="4290"/>
                </a:cubicBezTo>
                <a:cubicBezTo>
                  <a:pt x="13327" y="4196"/>
                  <a:pt x="13332" y="4100"/>
                  <a:pt x="13346" y="4007"/>
                </a:cubicBezTo>
                <a:cubicBezTo>
                  <a:pt x="13361" y="3911"/>
                  <a:pt x="13390" y="3821"/>
                  <a:pt x="13405" y="3724"/>
                </a:cubicBezTo>
                <a:cubicBezTo>
                  <a:pt x="13417" y="3649"/>
                  <a:pt x="13471" y="3276"/>
                  <a:pt x="13493" y="3253"/>
                </a:cubicBezTo>
                <a:lnTo>
                  <a:pt x="13580" y="3159"/>
                </a:lnTo>
                <a:cubicBezTo>
                  <a:pt x="13679" y="2920"/>
                  <a:pt x="13585" y="3084"/>
                  <a:pt x="13727" y="2970"/>
                </a:cubicBezTo>
                <a:cubicBezTo>
                  <a:pt x="13758" y="2945"/>
                  <a:pt x="13782" y="2899"/>
                  <a:pt x="13815" y="2876"/>
                </a:cubicBezTo>
                <a:cubicBezTo>
                  <a:pt x="13871" y="2835"/>
                  <a:pt x="13932" y="2813"/>
                  <a:pt x="13990" y="2781"/>
                </a:cubicBezTo>
                <a:cubicBezTo>
                  <a:pt x="14347" y="2590"/>
                  <a:pt x="14047" y="2736"/>
                  <a:pt x="14927" y="2687"/>
                </a:cubicBezTo>
                <a:cubicBezTo>
                  <a:pt x="14966" y="2672"/>
                  <a:pt x="15007" y="2666"/>
                  <a:pt x="15044" y="2640"/>
                </a:cubicBezTo>
                <a:cubicBezTo>
                  <a:pt x="15115" y="2591"/>
                  <a:pt x="15167" y="2489"/>
                  <a:pt x="15220" y="2404"/>
                </a:cubicBezTo>
                <a:cubicBezTo>
                  <a:pt x="15293" y="2049"/>
                  <a:pt x="15194" y="2487"/>
                  <a:pt x="15307" y="2122"/>
                </a:cubicBezTo>
                <a:cubicBezTo>
                  <a:pt x="15321" y="2077"/>
                  <a:pt x="15323" y="2025"/>
                  <a:pt x="15337" y="1980"/>
                </a:cubicBezTo>
                <a:cubicBezTo>
                  <a:pt x="15360" y="1906"/>
                  <a:pt x="15461" y="1700"/>
                  <a:pt x="15483" y="1650"/>
                </a:cubicBezTo>
                <a:cubicBezTo>
                  <a:pt x="15503" y="1604"/>
                  <a:pt x="15519" y="1552"/>
                  <a:pt x="15541" y="1509"/>
                </a:cubicBezTo>
                <a:cubicBezTo>
                  <a:pt x="15582" y="1430"/>
                  <a:pt x="15656" y="1317"/>
                  <a:pt x="15717" y="1273"/>
                </a:cubicBezTo>
                <a:cubicBezTo>
                  <a:pt x="15842" y="1184"/>
                  <a:pt x="15891" y="1187"/>
                  <a:pt x="16010" y="1132"/>
                </a:cubicBezTo>
                <a:cubicBezTo>
                  <a:pt x="16039" y="1118"/>
                  <a:pt x="16067" y="1092"/>
                  <a:pt x="16098" y="1085"/>
                </a:cubicBezTo>
                <a:cubicBezTo>
                  <a:pt x="16246" y="1048"/>
                  <a:pt x="16684" y="1004"/>
                  <a:pt x="16800" y="990"/>
                </a:cubicBezTo>
                <a:lnTo>
                  <a:pt x="16976" y="802"/>
                </a:lnTo>
                <a:cubicBezTo>
                  <a:pt x="17005" y="770"/>
                  <a:pt x="17030" y="725"/>
                  <a:pt x="17063" y="707"/>
                </a:cubicBezTo>
                <a:cubicBezTo>
                  <a:pt x="17384" y="536"/>
                  <a:pt x="16899" y="810"/>
                  <a:pt x="17239" y="566"/>
                </a:cubicBezTo>
                <a:cubicBezTo>
                  <a:pt x="17295" y="526"/>
                  <a:pt x="17356" y="503"/>
                  <a:pt x="17415" y="472"/>
                </a:cubicBezTo>
                <a:lnTo>
                  <a:pt x="17766" y="283"/>
                </a:lnTo>
                <a:cubicBezTo>
                  <a:pt x="17795" y="268"/>
                  <a:pt x="17823" y="242"/>
                  <a:pt x="17854" y="236"/>
                </a:cubicBezTo>
                <a:lnTo>
                  <a:pt x="18117" y="189"/>
                </a:lnTo>
                <a:cubicBezTo>
                  <a:pt x="18146" y="173"/>
                  <a:pt x="18175" y="154"/>
                  <a:pt x="18205" y="142"/>
                </a:cubicBezTo>
                <a:cubicBezTo>
                  <a:pt x="18354" y="82"/>
                  <a:pt x="18451" y="77"/>
                  <a:pt x="18615" y="48"/>
                </a:cubicBezTo>
                <a:cubicBezTo>
                  <a:pt x="18760" y="-11"/>
                  <a:pt x="18691" y="0"/>
                  <a:pt x="18820" y="0"/>
                </a:cubicBezTo>
                <a:lnTo>
                  <a:pt x="21600" y="0"/>
                </a:lnTo>
              </a:path>
            </a:pathLst>
          </a:custGeom>
          <a:ln w="25400">
            <a:solidFill>
              <a:srgbClr val="3A5E8A"/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Certainty with diagnosis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023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Skin prick tests</a:t>
            </a:r>
            <a:endParaRPr lang="en-GB" dirty="0"/>
          </a:p>
        </p:txBody>
      </p:sp>
      <p:sp>
        <p:nvSpPr>
          <p:cNvPr id="249" name="Shape 249"/>
          <p:cNvSpPr>
            <a:spLocks noGrp="1"/>
          </p:cNvSpPr>
          <p:nvPr>
            <p:ph type="body" idx="4294967295"/>
          </p:nvPr>
        </p:nvSpPr>
        <p:spPr>
          <a:xfrm>
            <a:off x="188640" y="1628800"/>
            <a:ext cx="8694712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tabLst>
                <a:tab pos="1524000" algn="l"/>
                <a:tab pos="2781300" algn="l"/>
                <a:tab pos="4038600" algn="l"/>
                <a:tab pos="5105400" algn="l"/>
                <a:tab pos="6362700" algn="l"/>
              </a:tabLst>
            </a:pPr>
            <a:endParaRPr sz="2400" dirty="0"/>
          </a:p>
          <a:p>
            <a:pPr marL="0" indent="0">
              <a:spcBef>
                <a:spcPts val="600"/>
              </a:spcBef>
              <a:buSzTx/>
              <a:buNone/>
              <a:tabLst>
                <a:tab pos="1790700" algn="l"/>
                <a:tab pos="3225800" algn="l"/>
                <a:tab pos="4572000" algn="l"/>
                <a:tab pos="5740400" algn="l"/>
                <a:tab pos="7264400" algn="l"/>
              </a:tabLst>
            </a:pPr>
            <a:r>
              <a:rPr sz="2800" dirty="0"/>
              <a:t>Histamine	Control	Peanut	Brazil	Cashew	Walnut</a:t>
            </a:r>
          </a:p>
          <a:p>
            <a:pPr marL="0" indent="0">
              <a:spcBef>
                <a:spcPts val="600"/>
              </a:spcBef>
              <a:buSzTx/>
              <a:buNone/>
              <a:tabLst>
                <a:tab pos="1790700" algn="l"/>
                <a:tab pos="3225800" algn="l"/>
                <a:tab pos="4572000" algn="l"/>
                <a:tab pos="5740400" algn="l"/>
                <a:tab pos="7264400" algn="l"/>
              </a:tabLst>
            </a:pPr>
            <a:r>
              <a:rPr sz="2800" dirty="0"/>
              <a:t>8mm	0	12mm	0	0	0</a:t>
            </a:r>
          </a:p>
        </p:txBody>
      </p:sp>
      <p:pic>
        <p:nvPicPr>
          <p:cNvPr id="250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3728" y="3284984"/>
            <a:ext cx="4824536" cy="32264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88820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r>
              <a:rPr dirty="0"/>
              <a:t>We think George has peanut allergy</a:t>
            </a:r>
          </a:p>
          <a:p>
            <a:r>
              <a:rPr dirty="0"/>
              <a:t>In </a:t>
            </a:r>
            <a:r>
              <a:rPr lang="en-GB" dirty="0" smtClean="0"/>
              <a:t>the allergy </a:t>
            </a:r>
            <a:r>
              <a:rPr dirty="0" smtClean="0"/>
              <a:t>consultation</a:t>
            </a:r>
            <a:r>
              <a:rPr dirty="0"/>
              <a:t>, life-long strategies are established to preserve well-being</a:t>
            </a:r>
          </a:p>
          <a:p>
            <a:r>
              <a:rPr dirty="0"/>
              <a:t>Future risks to be managed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rPr dirty="0"/>
              <a:t>Accidental exposure and allergy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rPr dirty="0"/>
              <a:t>Accidental exposure and severe allergy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rPr dirty="0"/>
              <a:t>Avoidable exposures vs. Prohibitive restrictions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Relief or delight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424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Strategies</a:t>
            </a:r>
            <a:endParaRPr lang="en-GB" dirty="0"/>
          </a:p>
        </p:txBody>
      </p:sp>
      <p:sp>
        <p:nvSpPr>
          <p:cNvPr id="256" name="Shape 256"/>
          <p:cNvSpPr>
            <a:spLocks noGrp="1"/>
          </p:cNvSpPr>
          <p:nvPr>
            <p:ph type="body" sz="half" idx="4294967295"/>
          </p:nvPr>
        </p:nvSpPr>
        <p:spPr>
          <a:xfrm>
            <a:off x="5029200" y="1600200"/>
            <a:ext cx="4114800" cy="4525963"/>
          </a:xfrm>
          <a:prstGeom prst="rect">
            <a:avLst/>
          </a:prstGeom>
        </p:spPr>
        <p:txBody>
          <a:bodyPr/>
          <a:lstStyle/>
          <a:p>
            <a:pPr marL="483488" indent="-483488" defTabSz="859536">
              <a:lnSpc>
                <a:spcPct val="90000"/>
              </a:lnSpc>
              <a:buFontTx/>
              <a:buAutoNum type="arabicPeriod"/>
              <a:defRPr sz="3008"/>
            </a:pPr>
            <a:r>
              <a:t>Avoidance (peanuts, Crunchy nut cornflakes, Snickers, Celebrations)…</a:t>
            </a:r>
          </a:p>
          <a:p>
            <a:pPr marL="483488" indent="-483488" defTabSz="859536">
              <a:lnSpc>
                <a:spcPct val="90000"/>
              </a:lnSpc>
              <a:buFontTx/>
              <a:buAutoNum type="arabicPeriod"/>
              <a:defRPr sz="3008"/>
            </a:pPr>
            <a:r>
              <a:t>Labelling</a:t>
            </a:r>
          </a:p>
          <a:p>
            <a:pPr marL="483488" indent="-483488" defTabSz="859536">
              <a:lnSpc>
                <a:spcPct val="90000"/>
              </a:lnSpc>
              <a:buFontTx/>
              <a:buAutoNum type="arabicPeriod"/>
              <a:defRPr sz="3008"/>
            </a:pPr>
            <a:r>
              <a:t>Restaurants and Delis</a:t>
            </a:r>
          </a:p>
          <a:p>
            <a:pPr marL="483488" indent="-483488" defTabSz="859536">
              <a:lnSpc>
                <a:spcPct val="90000"/>
              </a:lnSpc>
              <a:buFontTx/>
              <a:buAutoNum type="arabicPeriod"/>
              <a:defRPr sz="3008"/>
            </a:pPr>
            <a:r>
              <a:t>Action plan</a:t>
            </a:r>
          </a:p>
          <a:p>
            <a:pPr marL="483488" indent="-483488" defTabSz="859536">
              <a:lnSpc>
                <a:spcPct val="90000"/>
              </a:lnSpc>
              <a:buFontTx/>
              <a:buAutoNum type="arabicPeriod"/>
              <a:defRPr sz="3008"/>
            </a:pPr>
            <a:r>
              <a:t>Medication</a:t>
            </a:r>
          </a:p>
        </p:txBody>
      </p:sp>
      <p:pic>
        <p:nvPicPr>
          <p:cNvPr id="257" name="image10.jpeg" descr="http://www.nutmums.com/wp-content/uploads/2014/01/may_contain.jpg"/>
          <p:cNvPicPr>
            <a:picLocks noChangeAspect="1"/>
          </p:cNvPicPr>
          <p:nvPr/>
        </p:nvPicPr>
        <p:blipFill>
          <a:blip r:embed="rId2">
            <a:extLst/>
          </a:blip>
          <a:srcRect r="723"/>
          <a:stretch>
            <a:fillRect/>
          </a:stretch>
        </p:blipFill>
        <p:spPr>
          <a:xfrm>
            <a:off x="176086" y="1628800"/>
            <a:ext cx="2275635" cy="2571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11.jpeg" descr="P:\20150929_145845.jpg"/>
          <p:cNvPicPr>
            <a:picLocks noChangeAspect="1"/>
          </p:cNvPicPr>
          <p:nvPr/>
        </p:nvPicPr>
        <p:blipFill>
          <a:blip r:embed="rId3">
            <a:extLst/>
          </a:blip>
          <a:srcRect r="22500" b="42014"/>
          <a:stretch>
            <a:fillRect/>
          </a:stretch>
        </p:blipFill>
        <p:spPr>
          <a:xfrm>
            <a:off x="176064" y="4365104"/>
            <a:ext cx="4314212" cy="19367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4702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body" sz="half" idx="1"/>
          </p:nvPr>
        </p:nvSpPr>
        <p:spPr>
          <a:xfrm>
            <a:off x="5076056" y="1600199"/>
            <a:ext cx="3610744" cy="4525964"/>
          </a:xfrm>
          <a:prstGeom prst="rect">
            <a:avLst/>
          </a:prstGeom>
        </p:spPr>
        <p:txBody>
          <a:bodyPr/>
          <a:lstStyle/>
          <a:p>
            <a:r>
              <a:t>Age (teenagers)</a:t>
            </a:r>
          </a:p>
          <a:p>
            <a:r>
              <a:t>Gender (M&gt;F)</a:t>
            </a:r>
          </a:p>
          <a:p>
            <a:r>
              <a:t>Asthma (++)</a:t>
            </a:r>
          </a:p>
          <a:p>
            <a:r>
              <a:t>Poor control (+++)</a:t>
            </a:r>
          </a:p>
          <a:p>
            <a:r>
              <a:t>Action plan (+++)</a:t>
            </a:r>
          </a:p>
          <a:p>
            <a:r>
              <a:t>Drugs</a:t>
            </a:r>
          </a:p>
        </p:txBody>
      </p:sp>
      <p:pic>
        <p:nvPicPr>
          <p:cNvPr id="262" name="image12.jpeg" descr="http://d1vzuwdl7rxiz0.cloudfront.net/content/ehj/24/11/987/F3.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1844824"/>
            <a:ext cx="4423529" cy="396044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calculator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31828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build="p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body" sz="half" idx="1"/>
          </p:nvPr>
        </p:nvSpPr>
        <p:spPr>
          <a:xfrm>
            <a:off x="5076056" y="1600199"/>
            <a:ext cx="3610744" cy="4525964"/>
          </a:xfrm>
          <a:prstGeom prst="rect">
            <a:avLst/>
          </a:prstGeom>
        </p:spPr>
        <p:txBody>
          <a:bodyPr/>
          <a:lstStyle/>
          <a:p>
            <a:r>
              <a:rPr dirty="0"/>
              <a:t>Age (teenagers)</a:t>
            </a:r>
          </a:p>
          <a:p>
            <a:r>
              <a:rPr dirty="0"/>
              <a:t>Gender (M&gt;F)</a:t>
            </a:r>
          </a:p>
          <a:p>
            <a:r>
              <a:rPr dirty="0"/>
              <a:t>Asthma </a:t>
            </a:r>
            <a:r>
              <a:rPr dirty="0" smtClean="0"/>
              <a:t>(++)</a:t>
            </a:r>
            <a:endParaRPr dirty="0"/>
          </a:p>
          <a:p>
            <a:r>
              <a:rPr dirty="0"/>
              <a:t>Poor control (+++)</a:t>
            </a:r>
          </a:p>
          <a:p>
            <a:r>
              <a:rPr dirty="0"/>
              <a:t>Action plan</a:t>
            </a:r>
          </a:p>
          <a:p>
            <a:r>
              <a:rPr dirty="0"/>
              <a:t>Drugs</a:t>
            </a:r>
          </a:p>
        </p:txBody>
      </p:sp>
      <p:sp>
        <p:nvSpPr>
          <p:cNvPr id="266" name="Shape 266"/>
          <p:cNvSpPr/>
          <p:nvPr/>
        </p:nvSpPr>
        <p:spPr>
          <a:xfrm>
            <a:off x="897355" y="4725144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897355" y="3953833"/>
            <a:ext cx="1368152" cy="72008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897355" y="3182524"/>
            <a:ext cx="1368152" cy="72008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897355" y="2411216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2423071" y="4722100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2431566" y="3958254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2423071" y="3181002"/>
            <a:ext cx="1368152" cy="72008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2431566" y="2410455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179511" y="4870975"/>
            <a:ext cx="427843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1-4</a:t>
            </a:r>
          </a:p>
        </p:txBody>
      </p:sp>
      <p:sp>
        <p:nvSpPr>
          <p:cNvPr id="275" name="Shape 275"/>
          <p:cNvSpPr/>
          <p:nvPr/>
        </p:nvSpPr>
        <p:spPr>
          <a:xfrm>
            <a:off x="179511" y="4107050"/>
            <a:ext cx="54772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5-12</a:t>
            </a:r>
          </a:p>
        </p:txBody>
      </p:sp>
      <p:sp>
        <p:nvSpPr>
          <p:cNvPr id="276" name="Shape 276"/>
          <p:cNvSpPr/>
          <p:nvPr/>
        </p:nvSpPr>
        <p:spPr>
          <a:xfrm>
            <a:off x="179511" y="3343128"/>
            <a:ext cx="667605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12-19</a:t>
            </a:r>
          </a:p>
        </p:txBody>
      </p:sp>
      <p:sp>
        <p:nvSpPr>
          <p:cNvPr id="277" name="Shape 277"/>
          <p:cNvSpPr/>
          <p:nvPr/>
        </p:nvSpPr>
        <p:spPr>
          <a:xfrm>
            <a:off x="179511" y="2579204"/>
            <a:ext cx="667605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20-64</a:t>
            </a:r>
          </a:p>
        </p:txBody>
      </p:sp>
      <p:sp>
        <p:nvSpPr>
          <p:cNvPr id="278" name="Shape 278"/>
          <p:cNvSpPr/>
          <p:nvPr/>
        </p:nvSpPr>
        <p:spPr>
          <a:xfrm>
            <a:off x="179512" y="1815281"/>
            <a:ext cx="463784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&gt;65</a:t>
            </a:r>
          </a:p>
        </p:txBody>
      </p:sp>
      <p:sp>
        <p:nvSpPr>
          <p:cNvPr id="279" name="Shape 279"/>
          <p:cNvSpPr/>
          <p:nvPr/>
        </p:nvSpPr>
        <p:spPr>
          <a:xfrm>
            <a:off x="897355" y="1639907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2423071" y="1639907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3107146" y="4722100"/>
            <a:ext cx="684077" cy="72008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3449184" y="4722100"/>
            <a:ext cx="342039" cy="720080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3449184" y="4722100"/>
            <a:ext cx="342039" cy="360040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3115642" y="3958254"/>
            <a:ext cx="684076" cy="72008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3115642" y="2410455"/>
            <a:ext cx="684076" cy="72008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3107146" y="1639907"/>
            <a:ext cx="684077" cy="72008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3457680" y="3958254"/>
            <a:ext cx="342038" cy="720080"/>
          </a:xfrm>
          <a:prstGeom prst="rect">
            <a:avLst/>
          </a:prstGeom>
          <a:solidFill>
            <a:srgbClr val="FFDC3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3107147" y="3188972"/>
            <a:ext cx="692572" cy="720081"/>
          </a:xfrm>
          <a:prstGeom prst="rect">
            <a:avLst/>
          </a:prstGeom>
          <a:solidFill>
            <a:srgbClr val="FFDC3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3457680" y="2410455"/>
            <a:ext cx="342038" cy="720080"/>
          </a:xfrm>
          <a:prstGeom prst="rect">
            <a:avLst/>
          </a:prstGeom>
          <a:solidFill>
            <a:srgbClr val="FFDC3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3457680" y="1639908"/>
            <a:ext cx="342038" cy="360040"/>
          </a:xfrm>
          <a:prstGeom prst="rect">
            <a:avLst/>
          </a:prstGeom>
          <a:solidFill>
            <a:srgbClr val="FFDC3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3457680" y="3188972"/>
            <a:ext cx="342038" cy="360041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2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9022" y="1117937"/>
            <a:ext cx="476250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6603" y="1118987"/>
            <a:ext cx="475200" cy="47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 rot="16200000">
            <a:off x="2999862" y="5589240"/>
            <a:ext cx="925784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Asthma</a:t>
            </a:r>
          </a:p>
          <a:p>
            <a:r>
              <a:rPr dirty="0"/>
              <a:t>OOCA</a:t>
            </a:r>
          </a:p>
        </p:txBody>
      </p:sp>
      <p:sp>
        <p:nvSpPr>
          <p:cNvPr id="295" name="Shape 295"/>
          <p:cNvSpPr/>
          <p:nvPr/>
        </p:nvSpPr>
        <p:spPr>
          <a:xfrm>
            <a:off x="897355" y="3527792"/>
            <a:ext cx="1368152" cy="37481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1024227" y="3158460"/>
            <a:ext cx="88370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Doesn’t</a:t>
            </a:r>
          </a:p>
        </p:txBody>
      </p:sp>
      <p:sp>
        <p:nvSpPr>
          <p:cNvPr id="297" name="Shape 297"/>
          <p:cNvSpPr/>
          <p:nvPr/>
        </p:nvSpPr>
        <p:spPr>
          <a:xfrm>
            <a:off x="1032212" y="3531751"/>
            <a:ext cx="1163983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Has a plan</a:t>
            </a:r>
          </a:p>
        </p:txBody>
      </p:sp>
      <p:sp>
        <p:nvSpPr>
          <p:cNvPr id="298" name="Shape 298"/>
          <p:cNvSpPr/>
          <p:nvPr/>
        </p:nvSpPr>
        <p:spPr>
          <a:xfrm>
            <a:off x="2435040" y="3549012"/>
            <a:ext cx="1368152" cy="37481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2431566" y="4303523"/>
            <a:ext cx="1368152" cy="37481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2427512" y="5082140"/>
            <a:ext cx="1368152" cy="36004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2431567" y="1999948"/>
            <a:ext cx="1368152" cy="360039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2431566" y="2770496"/>
            <a:ext cx="1368152" cy="360039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calculator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176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Milk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5915000" cy="45259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tabLst>
                <a:tab pos="5651500" algn="r"/>
              </a:tabLst>
            </a:pPr>
            <a:r>
              <a:rPr lang="en-GB" dirty="0" smtClean="0"/>
              <a:t>	 </a:t>
            </a:r>
            <a:endParaRPr dirty="0" smtClean="0"/>
          </a:p>
          <a:p>
            <a:r>
              <a:rPr dirty="0" smtClean="0"/>
              <a:t>Immediate </a:t>
            </a:r>
            <a:endParaRPr lang="en-GB" dirty="0" smtClean="0"/>
          </a:p>
          <a:p>
            <a:r>
              <a:rPr dirty="0" smtClean="0"/>
              <a:t>IgE related</a:t>
            </a:r>
            <a:endParaRPr lang="en-GB" dirty="0" smtClean="0"/>
          </a:p>
          <a:p>
            <a:endParaRPr lang="en-GB" dirty="0"/>
          </a:p>
          <a:p>
            <a:endParaRPr dirty="0"/>
          </a:p>
        </p:txBody>
      </p:sp>
      <p:sp>
        <p:nvSpPr>
          <p:cNvPr id="6" name="Shape 116"/>
          <p:cNvSpPr txBox="1">
            <a:spLocks/>
          </p:cNvSpPr>
          <p:nvPr/>
        </p:nvSpPr>
        <p:spPr>
          <a:xfrm>
            <a:off x="4716016" y="1600198"/>
            <a:ext cx="3970784" cy="4997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Delayed </a:t>
            </a:r>
          </a:p>
          <a:p>
            <a:r>
              <a:rPr lang="en-GB" dirty="0" smtClean="0"/>
              <a:t>(non IgE) 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Combined</a:t>
            </a:r>
          </a:p>
          <a:p>
            <a:r>
              <a:rPr lang="en-GB" dirty="0" smtClean="0"/>
              <a:t>Lactose intolerance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86017"/>
            <a:ext cx="2201418" cy="310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2276873"/>
            <a:ext cx="2072723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93196" y="6066000"/>
            <a:ext cx="3893604" cy="90000"/>
          </a:xfrm>
          <a:prstGeom prst="rect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288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5134516" y="4725144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5134516" y="3953833"/>
            <a:ext cx="1368152" cy="72008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5134516" y="3182524"/>
            <a:ext cx="1368152" cy="72008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5134516" y="2411216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6660232" y="4722100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6660232" y="3951551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6660232" y="3181002"/>
            <a:ext cx="1368152" cy="72008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6660232" y="2410455"/>
            <a:ext cx="1368152" cy="72008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4416673" y="4870975"/>
            <a:ext cx="427841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1-4</a:t>
            </a:r>
          </a:p>
        </p:txBody>
      </p:sp>
      <p:sp>
        <p:nvSpPr>
          <p:cNvPr id="314" name="Shape 314"/>
          <p:cNvSpPr/>
          <p:nvPr/>
        </p:nvSpPr>
        <p:spPr>
          <a:xfrm>
            <a:off x="4416673" y="4107050"/>
            <a:ext cx="54772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5-12</a:t>
            </a:r>
          </a:p>
        </p:txBody>
      </p:sp>
      <p:sp>
        <p:nvSpPr>
          <p:cNvPr id="315" name="Shape 315"/>
          <p:cNvSpPr/>
          <p:nvPr/>
        </p:nvSpPr>
        <p:spPr>
          <a:xfrm>
            <a:off x="4416673" y="3343128"/>
            <a:ext cx="667604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12-19</a:t>
            </a:r>
          </a:p>
        </p:txBody>
      </p:sp>
      <p:sp>
        <p:nvSpPr>
          <p:cNvPr id="316" name="Shape 316"/>
          <p:cNvSpPr/>
          <p:nvPr/>
        </p:nvSpPr>
        <p:spPr>
          <a:xfrm>
            <a:off x="4416673" y="2579204"/>
            <a:ext cx="667604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20-64</a:t>
            </a:r>
          </a:p>
        </p:txBody>
      </p:sp>
      <p:sp>
        <p:nvSpPr>
          <p:cNvPr id="317" name="Shape 317"/>
          <p:cNvSpPr/>
          <p:nvPr/>
        </p:nvSpPr>
        <p:spPr>
          <a:xfrm>
            <a:off x="4416673" y="1815281"/>
            <a:ext cx="463783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&gt;65</a:t>
            </a:r>
          </a:p>
        </p:txBody>
      </p:sp>
      <p:sp>
        <p:nvSpPr>
          <p:cNvPr id="318" name="Shape 318"/>
          <p:cNvSpPr/>
          <p:nvPr/>
        </p:nvSpPr>
        <p:spPr>
          <a:xfrm>
            <a:off x="5134516" y="1639907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6660232" y="1639907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7344308" y="2410455"/>
            <a:ext cx="684077" cy="72008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6660232" y="1639907"/>
            <a:ext cx="1368152" cy="72008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6660232" y="2410455"/>
            <a:ext cx="1376647" cy="720080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6660232" y="1639908"/>
            <a:ext cx="1376647" cy="360040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6660232" y="3188972"/>
            <a:ext cx="1376647" cy="36004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6660232" y="2396885"/>
            <a:ext cx="1376647" cy="36004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6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6183" y="1117937"/>
            <a:ext cx="476251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93764" y="1118987"/>
            <a:ext cx="475200" cy="475200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/>
          <p:cNvSpPr/>
          <p:nvPr/>
        </p:nvSpPr>
        <p:spPr>
          <a:xfrm rot="16200000">
            <a:off x="7237024" y="5589240"/>
            <a:ext cx="996662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Shelters</a:t>
            </a:r>
          </a:p>
          <a:p>
            <a:r>
              <a:rPr dirty="0"/>
              <a:t>Doesn’t</a:t>
            </a:r>
          </a:p>
        </p:txBody>
      </p:sp>
      <p:sp>
        <p:nvSpPr>
          <p:cNvPr id="329" name="Shape 329"/>
          <p:cNvSpPr/>
          <p:nvPr/>
        </p:nvSpPr>
        <p:spPr>
          <a:xfrm>
            <a:off x="5134516" y="3527792"/>
            <a:ext cx="1368152" cy="37481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5261388" y="3158460"/>
            <a:ext cx="108261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Plays golf</a:t>
            </a:r>
          </a:p>
        </p:txBody>
      </p:sp>
      <p:sp>
        <p:nvSpPr>
          <p:cNvPr id="331" name="Shape 331"/>
          <p:cNvSpPr/>
          <p:nvPr/>
        </p:nvSpPr>
        <p:spPr>
          <a:xfrm>
            <a:off x="5269373" y="3531751"/>
            <a:ext cx="883702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Doesn’t</a:t>
            </a:r>
          </a:p>
        </p:txBody>
      </p:sp>
      <p:sp>
        <p:nvSpPr>
          <p:cNvPr id="332" name="Shape 332"/>
          <p:cNvSpPr/>
          <p:nvPr/>
        </p:nvSpPr>
        <p:spPr>
          <a:xfrm>
            <a:off x="7686346" y="3541043"/>
            <a:ext cx="350533" cy="36004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7686346" y="2756925"/>
            <a:ext cx="350533" cy="37361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7686346" y="1639907"/>
            <a:ext cx="350533" cy="73151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7686346" y="3951551"/>
            <a:ext cx="350533" cy="72008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686346" y="4722100"/>
            <a:ext cx="350533" cy="72008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7" name="image1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51644" y="4045559"/>
            <a:ext cx="1680596" cy="2579716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897355" y="4725144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97355" y="3953833"/>
            <a:ext cx="1368152" cy="72008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897355" y="3182524"/>
            <a:ext cx="1368152" cy="72008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897355" y="2411216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423071" y="4722100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2431566" y="3958254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2423071" y="3181002"/>
            <a:ext cx="1368152" cy="72008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2431566" y="2410455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179511" y="4870975"/>
            <a:ext cx="427843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1-4</a:t>
            </a:r>
          </a:p>
        </p:txBody>
      </p:sp>
      <p:sp>
        <p:nvSpPr>
          <p:cNvPr id="347" name="Shape 347"/>
          <p:cNvSpPr/>
          <p:nvPr/>
        </p:nvSpPr>
        <p:spPr>
          <a:xfrm>
            <a:off x="179511" y="4107050"/>
            <a:ext cx="54772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5-12</a:t>
            </a:r>
          </a:p>
        </p:txBody>
      </p:sp>
      <p:sp>
        <p:nvSpPr>
          <p:cNvPr id="348" name="Shape 348"/>
          <p:cNvSpPr/>
          <p:nvPr/>
        </p:nvSpPr>
        <p:spPr>
          <a:xfrm>
            <a:off x="179511" y="3343128"/>
            <a:ext cx="667605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12-19</a:t>
            </a:r>
          </a:p>
        </p:txBody>
      </p:sp>
      <p:sp>
        <p:nvSpPr>
          <p:cNvPr id="349" name="Shape 349"/>
          <p:cNvSpPr/>
          <p:nvPr/>
        </p:nvSpPr>
        <p:spPr>
          <a:xfrm>
            <a:off x="179511" y="2579204"/>
            <a:ext cx="667605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20-64</a:t>
            </a:r>
          </a:p>
        </p:txBody>
      </p:sp>
      <p:sp>
        <p:nvSpPr>
          <p:cNvPr id="350" name="Shape 350"/>
          <p:cNvSpPr/>
          <p:nvPr/>
        </p:nvSpPr>
        <p:spPr>
          <a:xfrm>
            <a:off x="179512" y="1815281"/>
            <a:ext cx="463784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&gt;65</a:t>
            </a:r>
          </a:p>
        </p:txBody>
      </p:sp>
      <p:sp>
        <p:nvSpPr>
          <p:cNvPr id="351" name="Shape 351"/>
          <p:cNvSpPr/>
          <p:nvPr/>
        </p:nvSpPr>
        <p:spPr>
          <a:xfrm>
            <a:off x="897355" y="1639907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2423071" y="1639907"/>
            <a:ext cx="1368152" cy="72008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3107146" y="4722100"/>
            <a:ext cx="684077" cy="72008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3449184" y="4722100"/>
            <a:ext cx="342039" cy="720080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3449184" y="4722100"/>
            <a:ext cx="342039" cy="360040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3115642" y="3958254"/>
            <a:ext cx="684076" cy="72008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3115642" y="2410455"/>
            <a:ext cx="684076" cy="72008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3107146" y="1639907"/>
            <a:ext cx="684077" cy="72008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3457680" y="3958254"/>
            <a:ext cx="342038" cy="720080"/>
          </a:xfrm>
          <a:prstGeom prst="rect">
            <a:avLst/>
          </a:prstGeom>
          <a:solidFill>
            <a:srgbClr val="FFDC3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3107147" y="3188972"/>
            <a:ext cx="692572" cy="720081"/>
          </a:xfrm>
          <a:prstGeom prst="rect">
            <a:avLst/>
          </a:prstGeom>
          <a:solidFill>
            <a:srgbClr val="FFDC3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3457680" y="2410455"/>
            <a:ext cx="342038" cy="720080"/>
          </a:xfrm>
          <a:prstGeom prst="rect">
            <a:avLst/>
          </a:prstGeom>
          <a:solidFill>
            <a:srgbClr val="FFDC3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3457680" y="1639908"/>
            <a:ext cx="342038" cy="360040"/>
          </a:xfrm>
          <a:prstGeom prst="rect">
            <a:avLst/>
          </a:prstGeom>
          <a:solidFill>
            <a:srgbClr val="FFDC3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3457680" y="3188972"/>
            <a:ext cx="342038" cy="360041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64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9022" y="1117937"/>
            <a:ext cx="476250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6603" y="1118987"/>
            <a:ext cx="475200" cy="475200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/>
        </p:nvSpPr>
        <p:spPr>
          <a:xfrm rot="16200000">
            <a:off x="2999862" y="5589240"/>
            <a:ext cx="925784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Asthma</a:t>
            </a:r>
          </a:p>
          <a:p>
            <a:r>
              <a:rPr dirty="0"/>
              <a:t>OOCA</a:t>
            </a:r>
          </a:p>
        </p:txBody>
      </p:sp>
      <p:sp>
        <p:nvSpPr>
          <p:cNvPr id="367" name="Shape 367"/>
          <p:cNvSpPr/>
          <p:nvPr/>
        </p:nvSpPr>
        <p:spPr>
          <a:xfrm>
            <a:off x="897355" y="3527792"/>
            <a:ext cx="1368152" cy="37481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1024227" y="3158460"/>
            <a:ext cx="88370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Doesn’t</a:t>
            </a:r>
          </a:p>
        </p:txBody>
      </p:sp>
      <p:sp>
        <p:nvSpPr>
          <p:cNvPr id="369" name="Shape 369"/>
          <p:cNvSpPr/>
          <p:nvPr/>
        </p:nvSpPr>
        <p:spPr>
          <a:xfrm>
            <a:off x="1032212" y="3531751"/>
            <a:ext cx="1163983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Has a plan</a:t>
            </a:r>
          </a:p>
        </p:txBody>
      </p:sp>
      <p:sp>
        <p:nvSpPr>
          <p:cNvPr id="370" name="Shape 370"/>
          <p:cNvSpPr/>
          <p:nvPr/>
        </p:nvSpPr>
        <p:spPr>
          <a:xfrm>
            <a:off x="2435040" y="3549012"/>
            <a:ext cx="1368152" cy="37481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2431566" y="4303523"/>
            <a:ext cx="1368152" cy="37481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2427512" y="5082140"/>
            <a:ext cx="1368152" cy="36004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2431567" y="1999948"/>
            <a:ext cx="1368152" cy="360039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2431566" y="2770496"/>
            <a:ext cx="1368152" cy="360039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5" name="image16.png" descr="http://www.medicaljournals.se/acta/content/files/web/4071-web-resources/image/4071fig1_fmt.png"/>
          <p:cNvPicPr>
            <a:picLocks noChangeAspect="1"/>
          </p:cNvPicPr>
          <p:nvPr/>
        </p:nvPicPr>
        <p:blipFill>
          <a:blip r:embed="rId5">
            <a:extLst/>
          </a:blip>
          <a:srcRect l="3625" t="4303" r="5156" b="5002"/>
          <a:stretch>
            <a:fillRect/>
          </a:stretch>
        </p:blipFill>
        <p:spPr>
          <a:xfrm>
            <a:off x="209565" y="4553205"/>
            <a:ext cx="2346872" cy="207206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calculator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36463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LEAP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5770563" cy="4525963"/>
          </a:xfrm>
          <a:prstGeom prst="rect">
            <a:avLst/>
          </a:prstGeom>
        </p:spPr>
        <p:txBody>
          <a:bodyPr/>
          <a:lstStyle/>
          <a:p>
            <a:r>
              <a:rPr dirty="0"/>
              <a:t>Giving </a:t>
            </a:r>
            <a:r>
              <a:rPr lang="en-GB" dirty="0" smtClean="0"/>
              <a:t>peanut</a:t>
            </a:r>
            <a:r>
              <a:rPr dirty="0" smtClean="0"/>
              <a:t> </a:t>
            </a:r>
            <a:r>
              <a:rPr lang="en-GB" dirty="0" err="1" smtClean="0"/>
              <a:t>tolerises</a:t>
            </a: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668344" cy="421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734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can we do?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Giving peanut </a:t>
            </a:r>
            <a:r>
              <a:rPr lang="en-GB" dirty="0" err="1" smtClean="0"/>
              <a:t>tolerises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Peanut desensitisation will become standard, after a few more clinical trials…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148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dirty="0"/>
              <a:t>Peanut vs. Nut allergy</a:t>
            </a:r>
          </a:p>
          <a:p>
            <a:r>
              <a:rPr dirty="0"/>
              <a:t>Peanut is a life-long allergy</a:t>
            </a:r>
          </a:p>
          <a:p>
            <a:r>
              <a:rPr dirty="0"/>
              <a:t>Exposure predicts reactions </a:t>
            </a:r>
          </a:p>
          <a:p>
            <a:r>
              <a:rPr dirty="0"/>
              <a:t>Anaphylaxis is rare</a:t>
            </a:r>
          </a:p>
          <a:p>
            <a:r>
              <a:rPr dirty="0"/>
              <a:t>Risk calculation is difficult for </a:t>
            </a:r>
            <a:r>
              <a:rPr dirty="0" smtClean="0"/>
              <a:t>families</a:t>
            </a:r>
            <a:endParaRPr lang="en-GB" dirty="0" smtClean="0"/>
          </a:p>
          <a:p>
            <a:r>
              <a:rPr lang="en-GB" dirty="0" smtClean="0"/>
              <a:t>Desensitisation for those with allergy is still a research procedure</a:t>
            </a:r>
          </a:p>
          <a:p>
            <a:r>
              <a:rPr lang="en-GB" dirty="0" smtClean="0"/>
              <a:t>Desensitisation for those before allergy develops is a priority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home messages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106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Strawberry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058964" cy="448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697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1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Protecting the vulnerable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/>
                </a:solidFill>
              </a:rPr>
              <a:t>With vaccines, antimicrobials, hygiene and anxiety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6850"/>
            <a:ext cx="45370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875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" r="10704" b="88565"/>
          <a:stretch>
            <a:fillRect/>
          </a:stretch>
        </p:blipFill>
        <p:spPr bwMode="auto">
          <a:xfrm>
            <a:off x="0" y="6462713"/>
            <a:ext cx="91170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6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Protecting the vulnerable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Vaccination safely primes the immune system to ‘see’ the target germ and generate immunity, thereby protecting the host from subsequent infection.</a:t>
            </a:r>
          </a:p>
          <a:p>
            <a:pPr marL="0" indent="0"/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Immune deficient patients have high risk of infection, potential for benefit, but also vaccine failure.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0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7083425" cy="922337"/>
          </a:xfrm>
        </p:spPr>
        <p:txBody>
          <a:bodyPr/>
          <a:lstStyle/>
          <a:p>
            <a:r>
              <a:rPr lang="en-GB" smtClean="0"/>
              <a:t>What is suppressed?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4D0876-DACA-4E3E-9D53-E7422073BA78}" type="slidenum">
              <a:rPr lang="en-GB" smtClean="0"/>
              <a:pPr eaLnBrk="1" hangingPunct="1"/>
              <a:t>38</a:t>
            </a:fld>
            <a:endParaRPr lang="en-GB" smtClean="0"/>
          </a:p>
        </p:txBody>
      </p:sp>
      <p:graphicFrame>
        <p:nvGraphicFramePr>
          <p:cNvPr id="7172" name="Chart 5"/>
          <p:cNvGraphicFramePr>
            <a:graphicFrameLocks/>
          </p:cNvGraphicFramePr>
          <p:nvPr/>
        </p:nvGraphicFramePr>
        <p:xfrm>
          <a:off x="1641475" y="1433513"/>
          <a:ext cx="5843588" cy="471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r:id="rId3" imgW="5846571" imgH="4712616" progId="Excel.Chart.8">
                  <p:embed/>
                </p:oleObj>
              </mc:Choice>
              <mc:Fallback>
                <p:oleObj r:id="rId3" imgW="5846571" imgH="471261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1433513"/>
                        <a:ext cx="5843588" cy="4713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1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7083425" cy="922337"/>
          </a:xfrm>
        </p:spPr>
        <p:txBody>
          <a:bodyPr/>
          <a:lstStyle/>
          <a:p>
            <a:r>
              <a:rPr lang="en-GB" smtClean="0"/>
              <a:t>Whose patients?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B01D40-59C4-4964-A035-C9BDE049A701}" type="slidenum">
              <a:rPr lang="en-GB" smtClean="0"/>
              <a:pPr eaLnBrk="1" hangingPunct="1"/>
              <a:t>39</a:t>
            </a:fld>
            <a:endParaRPr lang="en-GB" smtClean="0"/>
          </a:p>
        </p:txBody>
      </p:sp>
      <p:graphicFrame>
        <p:nvGraphicFramePr>
          <p:cNvPr id="8196" name="Chart 5"/>
          <p:cNvGraphicFramePr>
            <a:graphicFrameLocks/>
          </p:cNvGraphicFramePr>
          <p:nvPr/>
        </p:nvGraphicFramePr>
        <p:xfrm>
          <a:off x="1425575" y="1793875"/>
          <a:ext cx="6510338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r:id="rId3" imgW="6511092" imgH="4566300" progId="Excel.Chart.8">
                  <p:embed/>
                </p:oleObj>
              </mc:Choice>
              <mc:Fallback>
                <p:oleObj r:id="rId3" imgW="6511092" imgH="45663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793875"/>
                        <a:ext cx="6510338" cy="456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7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happens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80-90% of CMA children </a:t>
            </a:r>
            <a:r>
              <a:rPr lang="en-GB" b="1" dirty="0" smtClean="0"/>
              <a:t>outgrow</a:t>
            </a:r>
            <a:r>
              <a:rPr lang="en-GB" dirty="0" smtClean="0"/>
              <a:t> their allergy by 3</a:t>
            </a:r>
          </a:p>
          <a:p>
            <a:endParaRPr lang="en-GB" dirty="0" smtClean="0"/>
          </a:p>
          <a:p>
            <a:r>
              <a:rPr lang="en-GB" dirty="0" smtClean="0"/>
              <a:t>Some maintain their allergy into adulthood</a:t>
            </a:r>
          </a:p>
          <a:p>
            <a:endParaRPr lang="en-GB" dirty="0" smtClean="0"/>
          </a:p>
          <a:p>
            <a:r>
              <a:rPr lang="en-GB" dirty="0" smtClean="0"/>
              <a:t>IgE mediated CMA slower to develop tolerance</a:t>
            </a:r>
          </a:p>
          <a:p>
            <a:endParaRPr lang="en-GB" dirty="0"/>
          </a:p>
          <a:p>
            <a:r>
              <a:rPr lang="en-GB" dirty="0" smtClean="0"/>
              <a:t>More allergic problems may accumulate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68751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7083425" cy="922337"/>
          </a:xfrm>
        </p:spPr>
        <p:txBody>
          <a:bodyPr/>
          <a:lstStyle/>
          <a:p>
            <a:r>
              <a:rPr lang="en-GB" smtClean="0"/>
              <a:t>What is suppressed?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640F88-8414-4A86-B985-6B8B936C8454}" type="slidenum">
              <a:rPr lang="en-GB" smtClean="0"/>
              <a:pPr eaLnBrk="1" hangingPunct="1"/>
              <a:t>40</a:t>
            </a:fld>
            <a:endParaRPr lang="en-GB" smtClean="0"/>
          </a:p>
        </p:txBody>
      </p:sp>
      <p:graphicFrame>
        <p:nvGraphicFramePr>
          <p:cNvPr id="15364" name="Chart 5"/>
          <p:cNvGraphicFramePr>
            <a:graphicFrameLocks/>
          </p:cNvGraphicFramePr>
          <p:nvPr/>
        </p:nvGraphicFramePr>
        <p:xfrm>
          <a:off x="1641475" y="1433513"/>
          <a:ext cx="5843588" cy="471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r:id="rId3" imgW="5846571" imgH="4712616" progId="Excel.Chart.8">
                  <p:embed/>
                </p:oleObj>
              </mc:Choice>
              <mc:Fallback>
                <p:oleObj r:id="rId3" imgW="5846571" imgH="471261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1433513"/>
                        <a:ext cx="5843588" cy="4713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e 2"/>
          <p:cNvSpPr/>
          <p:nvPr/>
        </p:nvSpPr>
        <p:spPr>
          <a:xfrm>
            <a:off x="2484438" y="1646238"/>
            <a:ext cx="4175125" cy="4249737"/>
          </a:xfrm>
          <a:prstGeom prst="pie">
            <a:avLst>
              <a:gd name="adj1" fmla="val 1263013"/>
              <a:gd name="adj2" fmla="val 6281603"/>
            </a:avLst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GB" dirty="0">
                <a:solidFill>
                  <a:schemeClr val="tx1"/>
                </a:solidFill>
              </a:rPr>
              <a:t>Chemotherapy</a:t>
            </a:r>
          </a:p>
        </p:txBody>
      </p:sp>
      <p:sp>
        <p:nvSpPr>
          <p:cNvPr id="7" name="Pie 6"/>
          <p:cNvSpPr/>
          <p:nvPr/>
        </p:nvSpPr>
        <p:spPr>
          <a:xfrm>
            <a:off x="2484438" y="1646238"/>
            <a:ext cx="4175125" cy="4249737"/>
          </a:xfrm>
          <a:prstGeom prst="pie">
            <a:avLst>
              <a:gd name="adj1" fmla="val 21510023"/>
              <a:gd name="adj2" fmla="val 6374494"/>
            </a:avLst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GB" dirty="0">
                <a:solidFill>
                  <a:schemeClr val="tx1"/>
                </a:solidFill>
              </a:rPr>
              <a:t>Chemotherapy</a:t>
            </a:r>
          </a:p>
        </p:txBody>
      </p:sp>
      <p:sp>
        <p:nvSpPr>
          <p:cNvPr id="8" name="Pie 7"/>
          <p:cNvSpPr/>
          <p:nvPr/>
        </p:nvSpPr>
        <p:spPr>
          <a:xfrm>
            <a:off x="2484438" y="1646238"/>
            <a:ext cx="4175125" cy="4249737"/>
          </a:xfrm>
          <a:prstGeom prst="pie">
            <a:avLst>
              <a:gd name="adj1" fmla="val 17913877"/>
              <a:gd name="adj2" fmla="val 1532270"/>
            </a:avLst>
          </a:prstGeom>
          <a:solidFill>
            <a:srgbClr val="91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dirty="0">
                <a:solidFill>
                  <a:schemeClr val="tx1"/>
                </a:solidFill>
              </a:rPr>
              <a:t>Steroids</a:t>
            </a:r>
          </a:p>
        </p:txBody>
      </p:sp>
      <p:sp>
        <p:nvSpPr>
          <p:cNvPr id="9" name="Pie 8"/>
          <p:cNvSpPr/>
          <p:nvPr/>
        </p:nvSpPr>
        <p:spPr>
          <a:xfrm>
            <a:off x="2484438" y="1646238"/>
            <a:ext cx="4175125" cy="4249737"/>
          </a:xfrm>
          <a:prstGeom prst="pie">
            <a:avLst>
              <a:gd name="adj1" fmla="val 6297282"/>
              <a:gd name="adj2" fmla="val 1092820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GB" dirty="0">
                <a:solidFill>
                  <a:schemeClr val="tx1"/>
                </a:solidFill>
              </a:rPr>
              <a:t>Chemotherapy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1800" y="38610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Constitutional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889828" y="1999343"/>
            <a:ext cx="313872" cy="580572"/>
          </a:xfrm>
          <a:custGeom>
            <a:avLst/>
            <a:gdLst>
              <a:gd name="connsiteX0" fmla="*/ 152400 w 317500"/>
              <a:gd name="connsiteY0" fmla="*/ 0 h 533400"/>
              <a:gd name="connsiteX1" fmla="*/ 317500 w 317500"/>
              <a:gd name="connsiteY1" fmla="*/ 533400 h 533400"/>
              <a:gd name="connsiteX2" fmla="*/ 0 w 317500"/>
              <a:gd name="connsiteY2" fmla="*/ 76200 h 533400"/>
              <a:gd name="connsiteX3" fmla="*/ 152400 w 317500"/>
              <a:gd name="connsiteY3" fmla="*/ 0 h 533400"/>
              <a:gd name="connsiteX0" fmla="*/ 166914 w 317500"/>
              <a:gd name="connsiteY0" fmla="*/ 0 h 540657"/>
              <a:gd name="connsiteX1" fmla="*/ 317500 w 317500"/>
              <a:gd name="connsiteY1" fmla="*/ 540657 h 540657"/>
              <a:gd name="connsiteX2" fmla="*/ 0 w 317500"/>
              <a:gd name="connsiteY2" fmla="*/ 83457 h 540657"/>
              <a:gd name="connsiteX3" fmla="*/ 166914 w 317500"/>
              <a:gd name="connsiteY3" fmla="*/ 0 h 540657"/>
              <a:gd name="connsiteX0" fmla="*/ 166914 w 317500"/>
              <a:gd name="connsiteY0" fmla="*/ 0 h 580572"/>
              <a:gd name="connsiteX1" fmla="*/ 317500 w 317500"/>
              <a:gd name="connsiteY1" fmla="*/ 580572 h 580572"/>
              <a:gd name="connsiteX2" fmla="*/ 0 w 317500"/>
              <a:gd name="connsiteY2" fmla="*/ 83457 h 580572"/>
              <a:gd name="connsiteX3" fmla="*/ 166914 w 317500"/>
              <a:gd name="connsiteY3" fmla="*/ 0 h 580572"/>
              <a:gd name="connsiteX0" fmla="*/ 163286 w 313872"/>
              <a:gd name="connsiteY0" fmla="*/ 0 h 580572"/>
              <a:gd name="connsiteX1" fmla="*/ 313872 w 313872"/>
              <a:gd name="connsiteY1" fmla="*/ 580572 h 580572"/>
              <a:gd name="connsiteX2" fmla="*/ 0 w 313872"/>
              <a:gd name="connsiteY2" fmla="*/ 50800 h 580572"/>
              <a:gd name="connsiteX3" fmla="*/ 163286 w 313872"/>
              <a:gd name="connsiteY3" fmla="*/ 0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872" h="580572">
                <a:moveTo>
                  <a:pt x="163286" y="0"/>
                </a:moveTo>
                <a:lnTo>
                  <a:pt x="313872" y="580572"/>
                </a:lnTo>
                <a:lnTo>
                  <a:pt x="0" y="50800"/>
                </a:lnTo>
                <a:lnTo>
                  <a:pt x="163286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4341461" y="1920461"/>
            <a:ext cx="196648" cy="511629"/>
          </a:xfrm>
          <a:custGeom>
            <a:avLst/>
            <a:gdLst>
              <a:gd name="connsiteX0" fmla="*/ 152400 w 317500"/>
              <a:gd name="connsiteY0" fmla="*/ 0 h 533400"/>
              <a:gd name="connsiteX1" fmla="*/ 317500 w 317500"/>
              <a:gd name="connsiteY1" fmla="*/ 533400 h 533400"/>
              <a:gd name="connsiteX2" fmla="*/ 0 w 317500"/>
              <a:gd name="connsiteY2" fmla="*/ 76200 h 533400"/>
              <a:gd name="connsiteX3" fmla="*/ 152400 w 317500"/>
              <a:gd name="connsiteY3" fmla="*/ 0 h 533400"/>
              <a:gd name="connsiteX0" fmla="*/ 166914 w 317500"/>
              <a:gd name="connsiteY0" fmla="*/ 0 h 540657"/>
              <a:gd name="connsiteX1" fmla="*/ 317500 w 317500"/>
              <a:gd name="connsiteY1" fmla="*/ 540657 h 540657"/>
              <a:gd name="connsiteX2" fmla="*/ 0 w 317500"/>
              <a:gd name="connsiteY2" fmla="*/ 83457 h 540657"/>
              <a:gd name="connsiteX3" fmla="*/ 166914 w 317500"/>
              <a:gd name="connsiteY3" fmla="*/ 0 h 540657"/>
              <a:gd name="connsiteX0" fmla="*/ 166914 w 317500"/>
              <a:gd name="connsiteY0" fmla="*/ 0 h 580572"/>
              <a:gd name="connsiteX1" fmla="*/ 317500 w 317500"/>
              <a:gd name="connsiteY1" fmla="*/ 580572 h 580572"/>
              <a:gd name="connsiteX2" fmla="*/ 0 w 317500"/>
              <a:gd name="connsiteY2" fmla="*/ 83457 h 580572"/>
              <a:gd name="connsiteX3" fmla="*/ 166914 w 317500"/>
              <a:gd name="connsiteY3" fmla="*/ 0 h 580572"/>
              <a:gd name="connsiteX0" fmla="*/ 163286 w 313872"/>
              <a:gd name="connsiteY0" fmla="*/ 0 h 580572"/>
              <a:gd name="connsiteX1" fmla="*/ 313872 w 313872"/>
              <a:gd name="connsiteY1" fmla="*/ 580572 h 580572"/>
              <a:gd name="connsiteX2" fmla="*/ 0 w 313872"/>
              <a:gd name="connsiteY2" fmla="*/ 50800 h 580572"/>
              <a:gd name="connsiteX3" fmla="*/ 163286 w 313872"/>
              <a:gd name="connsiteY3" fmla="*/ 0 h 580572"/>
              <a:gd name="connsiteX0" fmla="*/ 163286 w 194129"/>
              <a:gd name="connsiteY0" fmla="*/ 0 h 870858"/>
              <a:gd name="connsiteX1" fmla="*/ 194129 w 194129"/>
              <a:gd name="connsiteY1" fmla="*/ 870858 h 870858"/>
              <a:gd name="connsiteX2" fmla="*/ 0 w 194129"/>
              <a:gd name="connsiteY2" fmla="*/ 50800 h 870858"/>
              <a:gd name="connsiteX3" fmla="*/ 163286 w 194129"/>
              <a:gd name="connsiteY3" fmla="*/ 0 h 870858"/>
              <a:gd name="connsiteX0" fmla="*/ 181429 w 194129"/>
              <a:gd name="connsiteY0" fmla="*/ 0 h 867229"/>
              <a:gd name="connsiteX1" fmla="*/ 194129 w 194129"/>
              <a:gd name="connsiteY1" fmla="*/ 867229 h 867229"/>
              <a:gd name="connsiteX2" fmla="*/ 0 w 194129"/>
              <a:gd name="connsiteY2" fmla="*/ 47171 h 867229"/>
              <a:gd name="connsiteX3" fmla="*/ 181429 w 194129"/>
              <a:gd name="connsiteY3" fmla="*/ 0 h 867229"/>
              <a:gd name="connsiteX0" fmla="*/ 195943 w 208643"/>
              <a:gd name="connsiteY0" fmla="*/ 0 h 867229"/>
              <a:gd name="connsiteX1" fmla="*/ 208643 w 208643"/>
              <a:gd name="connsiteY1" fmla="*/ 867229 h 867229"/>
              <a:gd name="connsiteX2" fmla="*/ 0 w 208643"/>
              <a:gd name="connsiteY2" fmla="*/ 10885 h 867229"/>
              <a:gd name="connsiteX3" fmla="*/ 195943 w 208643"/>
              <a:gd name="connsiteY3" fmla="*/ 0 h 867229"/>
              <a:gd name="connsiteX0" fmla="*/ 195943 w 205014"/>
              <a:gd name="connsiteY0" fmla="*/ 0 h 994229"/>
              <a:gd name="connsiteX1" fmla="*/ 205014 w 205014"/>
              <a:gd name="connsiteY1" fmla="*/ 994229 h 994229"/>
              <a:gd name="connsiteX2" fmla="*/ 0 w 205014"/>
              <a:gd name="connsiteY2" fmla="*/ 10885 h 994229"/>
              <a:gd name="connsiteX3" fmla="*/ 195943 w 205014"/>
              <a:gd name="connsiteY3" fmla="*/ 0 h 994229"/>
              <a:gd name="connsiteX0" fmla="*/ 195943 w 205014"/>
              <a:gd name="connsiteY0" fmla="*/ 0 h 511629"/>
              <a:gd name="connsiteX1" fmla="*/ 205014 w 205014"/>
              <a:gd name="connsiteY1" fmla="*/ 511629 h 511629"/>
              <a:gd name="connsiteX2" fmla="*/ 0 w 205014"/>
              <a:gd name="connsiteY2" fmla="*/ 10885 h 511629"/>
              <a:gd name="connsiteX3" fmla="*/ 195943 w 205014"/>
              <a:gd name="connsiteY3" fmla="*/ 0 h 511629"/>
              <a:gd name="connsiteX0" fmla="*/ 195943 w 196648"/>
              <a:gd name="connsiteY0" fmla="*/ 0 h 511629"/>
              <a:gd name="connsiteX1" fmla="*/ 194128 w 196648"/>
              <a:gd name="connsiteY1" fmla="*/ 511629 h 511629"/>
              <a:gd name="connsiteX2" fmla="*/ 0 w 196648"/>
              <a:gd name="connsiteY2" fmla="*/ 10885 h 511629"/>
              <a:gd name="connsiteX3" fmla="*/ 195943 w 196648"/>
              <a:gd name="connsiteY3" fmla="*/ 0 h 5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48" h="511629">
                <a:moveTo>
                  <a:pt x="195943" y="0"/>
                </a:moveTo>
                <a:cubicBezTo>
                  <a:pt x="198967" y="331410"/>
                  <a:pt x="191104" y="180219"/>
                  <a:pt x="194128" y="511629"/>
                </a:cubicBezTo>
                <a:lnTo>
                  <a:pt x="0" y="10885"/>
                </a:lnTo>
                <a:lnTo>
                  <a:pt x="195943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3456158" y="2188355"/>
            <a:ext cx="440872" cy="522514"/>
          </a:xfrm>
          <a:custGeom>
            <a:avLst/>
            <a:gdLst>
              <a:gd name="connsiteX0" fmla="*/ 152400 w 317500"/>
              <a:gd name="connsiteY0" fmla="*/ 0 h 533400"/>
              <a:gd name="connsiteX1" fmla="*/ 317500 w 317500"/>
              <a:gd name="connsiteY1" fmla="*/ 533400 h 533400"/>
              <a:gd name="connsiteX2" fmla="*/ 0 w 317500"/>
              <a:gd name="connsiteY2" fmla="*/ 76200 h 533400"/>
              <a:gd name="connsiteX3" fmla="*/ 152400 w 317500"/>
              <a:gd name="connsiteY3" fmla="*/ 0 h 533400"/>
              <a:gd name="connsiteX0" fmla="*/ 166914 w 317500"/>
              <a:gd name="connsiteY0" fmla="*/ 0 h 540657"/>
              <a:gd name="connsiteX1" fmla="*/ 317500 w 317500"/>
              <a:gd name="connsiteY1" fmla="*/ 540657 h 540657"/>
              <a:gd name="connsiteX2" fmla="*/ 0 w 317500"/>
              <a:gd name="connsiteY2" fmla="*/ 83457 h 540657"/>
              <a:gd name="connsiteX3" fmla="*/ 166914 w 317500"/>
              <a:gd name="connsiteY3" fmla="*/ 0 h 540657"/>
              <a:gd name="connsiteX0" fmla="*/ 166914 w 317500"/>
              <a:gd name="connsiteY0" fmla="*/ 0 h 580572"/>
              <a:gd name="connsiteX1" fmla="*/ 317500 w 317500"/>
              <a:gd name="connsiteY1" fmla="*/ 580572 h 580572"/>
              <a:gd name="connsiteX2" fmla="*/ 0 w 317500"/>
              <a:gd name="connsiteY2" fmla="*/ 83457 h 580572"/>
              <a:gd name="connsiteX3" fmla="*/ 166914 w 317500"/>
              <a:gd name="connsiteY3" fmla="*/ 0 h 580572"/>
              <a:gd name="connsiteX0" fmla="*/ 163286 w 313872"/>
              <a:gd name="connsiteY0" fmla="*/ 0 h 580572"/>
              <a:gd name="connsiteX1" fmla="*/ 313872 w 313872"/>
              <a:gd name="connsiteY1" fmla="*/ 580572 h 580572"/>
              <a:gd name="connsiteX2" fmla="*/ 0 w 313872"/>
              <a:gd name="connsiteY2" fmla="*/ 50800 h 580572"/>
              <a:gd name="connsiteX3" fmla="*/ 163286 w 313872"/>
              <a:gd name="connsiteY3" fmla="*/ 0 h 580572"/>
              <a:gd name="connsiteX0" fmla="*/ 163286 w 488043"/>
              <a:gd name="connsiteY0" fmla="*/ 0 h 518886"/>
              <a:gd name="connsiteX1" fmla="*/ 488043 w 488043"/>
              <a:gd name="connsiteY1" fmla="*/ 518886 h 518886"/>
              <a:gd name="connsiteX2" fmla="*/ 0 w 488043"/>
              <a:gd name="connsiteY2" fmla="*/ 50800 h 518886"/>
              <a:gd name="connsiteX3" fmla="*/ 163286 w 488043"/>
              <a:gd name="connsiteY3" fmla="*/ 0 h 518886"/>
              <a:gd name="connsiteX0" fmla="*/ 181429 w 488043"/>
              <a:gd name="connsiteY0" fmla="*/ 0 h 518886"/>
              <a:gd name="connsiteX1" fmla="*/ 488043 w 488043"/>
              <a:gd name="connsiteY1" fmla="*/ 518886 h 518886"/>
              <a:gd name="connsiteX2" fmla="*/ 0 w 488043"/>
              <a:gd name="connsiteY2" fmla="*/ 50800 h 518886"/>
              <a:gd name="connsiteX3" fmla="*/ 181429 w 488043"/>
              <a:gd name="connsiteY3" fmla="*/ 0 h 518886"/>
              <a:gd name="connsiteX0" fmla="*/ 148772 w 455386"/>
              <a:gd name="connsiteY0" fmla="*/ 0 h 518886"/>
              <a:gd name="connsiteX1" fmla="*/ 455386 w 455386"/>
              <a:gd name="connsiteY1" fmla="*/ 518886 h 518886"/>
              <a:gd name="connsiteX2" fmla="*/ 0 w 455386"/>
              <a:gd name="connsiteY2" fmla="*/ 87085 h 518886"/>
              <a:gd name="connsiteX3" fmla="*/ 148772 w 455386"/>
              <a:gd name="connsiteY3" fmla="*/ 0 h 518886"/>
              <a:gd name="connsiteX0" fmla="*/ 145144 w 451758"/>
              <a:gd name="connsiteY0" fmla="*/ 0 h 518886"/>
              <a:gd name="connsiteX1" fmla="*/ 451758 w 451758"/>
              <a:gd name="connsiteY1" fmla="*/ 518886 h 518886"/>
              <a:gd name="connsiteX2" fmla="*/ 0 w 451758"/>
              <a:gd name="connsiteY2" fmla="*/ 87085 h 518886"/>
              <a:gd name="connsiteX3" fmla="*/ 145144 w 451758"/>
              <a:gd name="connsiteY3" fmla="*/ 0 h 518886"/>
              <a:gd name="connsiteX0" fmla="*/ 145144 w 451758"/>
              <a:gd name="connsiteY0" fmla="*/ 0 h 518886"/>
              <a:gd name="connsiteX1" fmla="*/ 451758 w 451758"/>
              <a:gd name="connsiteY1" fmla="*/ 518886 h 518886"/>
              <a:gd name="connsiteX2" fmla="*/ 0 w 451758"/>
              <a:gd name="connsiteY2" fmla="*/ 101599 h 518886"/>
              <a:gd name="connsiteX3" fmla="*/ 145144 w 451758"/>
              <a:gd name="connsiteY3" fmla="*/ 0 h 518886"/>
              <a:gd name="connsiteX0" fmla="*/ 145144 w 440872"/>
              <a:gd name="connsiteY0" fmla="*/ 0 h 522514"/>
              <a:gd name="connsiteX1" fmla="*/ 440872 w 440872"/>
              <a:gd name="connsiteY1" fmla="*/ 522514 h 522514"/>
              <a:gd name="connsiteX2" fmla="*/ 0 w 440872"/>
              <a:gd name="connsiteY2" fmla="*/ 101599 h 522514"/>
              <a:gd name="connsiteX3" fmla="*/ 145144 w 440872"/>
              <a:gd name="connsiteY3" fmla="*/ 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72" h="522514">
                <a:moveTo>
                  <a:pt x="145144" y="0"/>
                </a:moveTo>
                <a:lnTo>
                  <a:pt x="440872" y="522514"/>
                </a:lnTo>
                <a:lnTo>
                  <a:pt x="0" y="101599"/>
                </a:lnTo>
                <a:lnTo>
                  <a:pt x="145144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500663" y="3093232"/>
            <a:ext cx="942183" cy="633775"/>
          </a:xfrm>
          <a:custGeom>
            <a:avLst/>
            <a:gdLst>
              <a:gd name="connsiteX0" fmla="*/ 152400 w 317500"/>
              <a:gd name="connsiteY0" fmla="*/ 0 h 533400"/>
              <a:gd name="connsiteX1" fmla="*/ 317500 w 317500"/>
              <a:gd name="connsiteY1" fmla="*/ 533400 h 533400"/>
              <a:gd name="connsiteX2" fmla="*/ 0 w 317500"/>
              <a:gd name="connsiteY2" fmla="*/ 76200 h 533400"/>
              <a:gd name="connsiteX3" fmla="*/ 152400 w 317500"/>
              <a:gd name="connsiteY3" fmla="*/ 0 h 533400"/>
              <a:gd name="connsiteX0" fmla="*/ 166914 w 317500"/>
              <a:gd name="connsiteY0" fmla="*/ 0 h 540657"/>
              <a:gd name="connsiteX1" fmla="*/ 317500 w 317500"/>
              <a:gd name="connsiteY1" fmla="*/ 540657 h 540657"/>
              <a:gd name="connsiteX2" fmla="*/ 0 w 317500"/>
              <a:gd name="connsiteY2" fmla="*/ 83457 h 540657"/>
              <a:gd name="connsiteX3" fmla="*/ 166914 w 317500"/>
              <a:gd name="connsiteY3" fmla="*/ 0 h 540657"/>
              <a:gd name="connsiteX0" fmla="*/ 166914 w 317500"/>
              <a:gd name="connsiteY0" fmla="*/ 0 h 580572"/>
              <a:gd name="connsiteX1" fmla="*/ 317500 w 317500"/>
              <a:gd name="connsiteY1" fmla="*/ 580572 h 580572"/>
              <a:gd name="connsiteX2" fmla="*/ 0 w 317500"/>
              <a:gd name="connsiteY2" fmla="*/ 83457 h 580572"/>
              <a:gd name="connsiteX3" fmla="*/ 166914 w 317500"/>
              <a:gd name="connsiteY3" fmla="*/ 0 h 580572"/>
              <a:gd name="connsiteX0" fmla="*/ 163286 w 313872"/>
              <a:gd name="connsiteY0" fmla="*/ 0 h 580572"/>
              <a:gd name="connsiteX1" fmla="*/ 313872 w 313872"/>
              <a:gd name="connsiteY1" fmla="*/ 580572 h 580572"/>
              <a:gd name="connsiteX2" fmla="*/ 0 w 313872"/>
              <a:gd name="connsiteY2" fmla="*/ 50800 h 580572"/>
              <a:gd name="connsiteX3" fmla="*/ 163286 w 313872"/>
              <a:gd name="connsiteY3" fmla="*/ 0 h 580572"/>
              <a:gd name="connsiteX0" fmla="*/ 163286 w 488043"/>
              <a:gd name="connsiteY0" fmla="*/ 0 h 518886"/>
              <a:gd name="connsiteX1" fmla="*/ 488043 w 488043"/>
              <a:gd name="connsiteY1" fmla="*/ 518886 h 518886"/>
              <a:gd name="connsiteX2" fmla="*/ 0 w 488043"/>
              <a:gd name="connsiteY2" fmla="*/ 50800 h 518886"/>
              <a:gd name="connsiteX3" fmla="*/ 163286 w 488043"/>
              <a:gd name="connsiteY3" fmla="*/ 0 h 518886"/>
              <a:gd name="connsiteX0" fmla="*/ 181429 w 488043"/>
              <a:gd name="connsiteY0" fmla="*/ 0 h 518886"/>
              <a:gd name="connsiteX1" fmla="*/ 488043 w 488043"/>
              <a:gd name="connsiteY1" fmla="*/ 518886 h 518886"/>
              <a:gd name="connsiteX2" fmla="*/ 0 w 488043"/>
              <a:gd name="connsiteY2" fmla="*/ 50800 h 518886"/>
              <a:gd name="connsiteX3" fmla="*/ 181429 w 488043"/>
              <a:gd name="connsiteY3" fmla="*/ 0 h 518886"/>
              <a:gd name="connsiteX0" fmla="*/ 148772 w 455386"/>
              <a:gd name="connsiteY0" fmla="*/ 0 h 518886"/>
              <a:gd name="connsiteX1" fmla="*/ 455386 w 455386"/>
              <a:gd name="connsiteY1" fmla="*/ 518886 h 518886"/>
              <a:gd name="connsiteX2" fmla="*/ 0 w 455386"/>
              <a:gd name="connsiteY2" fmla="*/ 87085 h 518886"/>
              <a:gd name="connsiteX3" fmla="*/ 148772 w 455386"/>
              <a:gd name="connsiteY3" fmla="*/ 0 h 518886"/>
              <a:gd name="connsiteX0" fmla="*/ 145144 w 451758"/>
              <a:gd name="connsiteY0" fmla="*/ 0 h 518886"/>
              <a:gd name="connsiteX1" fmla="*/ 451758 w 451758"/>
              <a:gd name="connsiteY1" fmla="*/ 518886 h 518886"/>
              <a:gd name="connsiteX2" fmla="*/ 0 w 451758"/>
              <a:gd name="connsiteY2" fmla="*/ 87085 h 518886"/>
              <a:gd name="connsiteX3" fmla="*/ 145144 w 451758"/>
              <a:gd name="connsiteY3" fmla="*/ 0 h 518886"/>
              <a:gd name="connsiteX0" fmla="*/ 145144 w 451758"/>
              <a:gd name="connsiteY0" fmla="*/ 0 h 518886"/>
              <a:gd name="connsiteX1" fmla="*/ 451758 w 451758"/>
              <a:gd name="connsiteY1" fmla="*/ 518886 h 518886"/>
              <a:gd name="connsiteX2" fmla="*/ 0 w 451758"/>
              <a:gd name="connsiteY2" fmla="*/ 101599 h 518886"/>
              <a:gd name="connsiteX3" fmla="*/ 145144 w 451758"/>
              <a:gd name="connsiteY3" fmla="*/ 0 h 518886"/>
              <a:gd name="connsiteX0" fmla="*/ 145144 w 440872"/>
              <a:gd name="connsiteY0" fmla="*/ 0 h 522514"/>
              <a:gd name="connsiteX1" fmla="*/ 440872 w 440872"/>
              <a:gd name="connsiteY1" fmla="*/ 522514 h 522514"/>
              <a:gd name="connsiteX2" fmla="*/ 0 w 440872"/>
              <a:gd name="connsiteY2" fmla="*/ 101599 h 522514"/>
              <a:gd name="connsiteX3" fmla="*/ 145144 w 440872"/>
              <a:gd name="connsiteY3" fmla="*/ 0 h 522514"/>
              <a:gd name="connsiteX0" fmla="*/ 627744 w 923472"/>
              <a:gd name="connsiteY0" fmla="*/ 0 h 522514"/>
              <a:gd name="connsiteX1" fmla="*/ 923472 w 923472"/>
              <a:gd name="connsiteY1" fmla="*/ 522514 h 522514"/>
              <a:gd name="connsiteX2" fmla="*/ 0 w 923472"/>
              <a:gd name="connsiteY2" fmla="*/ 272142 h 522514"/>
              <a:gd name="connsiteX3" fmla="*/ 627744 w 923472"/>
              <a:gd name="connsiteY3" fmla="*/ 0 h 522514"/>
              <a:gd name="connsiteX0" fmla="*/ 301173 w 923472"/>
              <a:gd name="connsiteY0" fmla="*/ 0 h 642257"/>
              <a:gd name="connsiteX1" fmla="*/ 923472 w 923472"/>
              <a:gd name="connsiteY1" fmla="*/ 642257 h 642257"/>
              <a:gd name="connsiteX2" fmla="*/ 0 w 923472"/>
              <a:gd name="connsiteY2" fmla="*/ 391885 h 642257"/>
              <a:gd name="connsiteX3" fmla="*/ 301173 w 923472"/>
              <a:gd name="connsiteY3" fmla="*/ 0 h 642257"/>
              <a:gd name="connsiteX0" fmla="*/ 301173 w 818243"/>
              <a:gd name="connsiteY0" fmla="*/ 0 h 584199"/>
              <a:gd name="connsiteX1" fmla="*/ 818243 w 818243"/>
              <a:gd name="connsiteY1" fmla="*/ 584199 h 584199"/>
              <a:gd name="connsiteX2" fmla="*/ 0 w 818243"/>
              <a:gd name="connsiteY2" fmla="*/ 391885 h 584199"/>
              <a:gd name="connsiteX3" fmla="*/ 301173 w 818243"/>
              <a:gd name="connsiteY3" fmla="*/ 0 h 584199"/>
              <a:gd name="connsiteX0" fmla="*/ 301173 w 942183"/>
              <a:gd name="connsiteY0" fmla="*/ 0 h 633775"/>
              <a:gd name="connsiteX1" fmla="*/ 942183 w 942183"/>
              <a:gd name="connsiteY1" fmla="*/ 633775 h 633775"/>
              <a:gd name="connsiteX2" fmla="*/ 0 w 942183"/>
              <a:gd name="connsiteY2" fmla="*/ 391885 h 633775"/>
              <a:gd name="connsiteX3" fmla="*/ 301173 w 942183"/>
              <a:gd name="connsiteY3" fmla="*/ 0 h 63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183" h="633775">
                <a:moveTo>
                  <a:pt x="301173" y="0"/>
                </a:moveTo>
                <a:lnTo>
                  <a:pt x="942183" y="633775"/>
                </a:lnTo>
                <a:lnTo>
                  <a:pt x="0" y="391885"/>
                </a:lnTo>
                <a:lnTo>
                  <a:pt x="301173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1" animBg="1"/>
      <p:bldP spid="2" grpId="0"/>
      <p:bldP spid="4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84472"/>
            <a:ext cx="7772400" cy="4612005"/>
          </a:xfrm>
        </p:spPr>
        <p:txBody>
          <a:bodyPr/>
          <a:lstStyle/>
          <a:p>
            <a:pPr eaLnBrk="1" hangingPunct="1"/>
            <a:r>
              <a:rPr lang="en-GB" smtClean="0"/>
              <a:t>8 year old girl attends with a funny rash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/>
          <a:stretch>
            <a:fillRect/>
          </a:stretch>
        </p:blipFill>
        <p:spPr bwMode="auto">
          <a:xfrm>
            <a:off x="472917" y="2283143"/>
            <a:ext cx="5459253" cy="295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291965"/>
            <a:ext cx="3987642" cy="235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Meningococcal disease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5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Septicaemic shock</a:t>
            </a:r>
          </a:p>
          <a:p>
            <a:pPr eaLnBrk="1" hangingPunct="1"/>
            <a:r>
              <a:rPr lang="en-GB" smtClean="0"/>
              <a:t>Ischaemia</a:t>
            </a:r>
          </a:p>
          <a:p>
            <a:pPr eaLnBrk="1" hangingPunct="1"/>
            <a:r>
              <a:rPr lang="en-GB" smtClean="0"/>
              <a:t>DIC</a:t>
            </a:r>
          </a:p>
          <a:p>
            <a:pPr eaLnBrk="1" hangingPunct="1"/>
            <a:r>
              <a:rPr lang="en-GB" smtClean="0"/>
              <a:t>Multi-organ failure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Deafness  Brain damage  Amputations  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/>
          <a:stretch>
            <a:fillRect/>
          </a:stretch>
        </p:blipFill>
        <p:spPr bwMode="auto">
          <a:xfrm>
            <a:off x="7005162" y="1191578"/>
            <a:ext cx="1990248" cy="10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48" y="2320290"/>
            <a:ext cx="1993107" cy="117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Meningococcal disease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2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0029" y="1981677"/>
            <a:ext cx="8228171" cy="4114800"/>
          </a:xfrm>
        </p:spPr>
        <p:txBody>
          <a:bodyPr/>
          <a:lstStyle/>
          <a:p>
            <a:pPr eaLnBrk="1" hangingPunct="1"/>
            <a:r>
              <a:rPr lang="en-GB" smtClean="0"/>
              <a:t>Who gets Meningococcal infection</a:t>
            </a:r>
          </a:p>
          <a:p>
            <a:pPr eaLnBrk="1" hangingPunct="1"/>
            <a:r>
              <a:rPr lang="en-GB" smtClean="0">
                <a:solidFill>
                  <a:schemeClr val="bg2"/>
                </a:solidFill>
              </a:rPr>
              <a:t>1500/yr				3/100,000</a:t>
            </a:r>
          </a:p>
          <a:p>
            <a:pPr eaLnBrk="1" hangingPunct="1"/>
            <a:r>
              <a:rPr lang="en-GB" smtClean="0">
                <a:solidFill>
                  <a:schemeClr val="bg2"/>
                </a:solidFill>
              </a:rPr>
              <a:t>Young				x 20</a:t>
            </a:r>
          </a:p>
          <a:p>
            <a:pPr eaLnBrk="1" hangingPunct="1"/>
            <a:r>
              <a:rPr lang="en-GB" smtClean="0">
                <a:solidFill>
                  <a:schemeClr val="bg2"/>
                </a:solidFill>
              </a:rPr>
              <a:t>Complement deficient	x 7000</a:t>
            </a:r>
          </a:p>
          <a:p>
            <a:pPr eaLnBrk="1" hangingPunct="1"/>
            <a:r>
              <a:rPr lang="en-GB" smtClean="0">
                <a:solidFill>
                  <a:schemeClr val="bg2"/>
                </a:solidFill>
              </a:rPr>
              <a:t>Asplenic			x 1.3</a:t>
            </a:r>
          </a:p>
          <a:p>
            <a:pPr eaLnBrk="1" hangingPunct="1"/>
            <a:r>
              <a:rPr lang="en-GB" smtClean="0">
                <a:solidFill>
                  <a:schemeClr val="bg2"/>
                </a:solidFill>
              </a:rPr>
              <a:t>Immune suppressed	x 1.5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/>
          <a:stretch>
            <a:fillRect/>
          </a:stretch>
        </p:blipFill>
        <p:spPr bwMode="auto">
          <a:xfrm>
            <a:off x="7005162" y="1191578"/>
            <a:ext cx="1990248" cy="10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48" y="2320290"/>
            <a:ext cx="1993107" cy="117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Meningococcal disease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0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Meningococcal disease</a:t>
            </a:r>
            <a:endParaRPr lang="en-GB" dirty="0"/>
          </a:p>
        </p:txBody>
      </p:sp>
      <p:sp>
        <p:nvSpPr>
          <p:cNvPr id="10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6051550" cy="4114800"/>
          </a:xfrm>
        </p:spPr>
        <p:txBody>
          <a:bodyPr/>
          <a:lstStyle/>
          <a:p>
            <a:pPr eaLnBrk="1" hangingPunct="1"/>
            <a:r>
              <a:rPr lang="en-GB" sz="2800"/>
              <a:t>Who gets Meningococcal infection?</a:t>
            </a:r>
          </a:p>
          <a:p>
            <a:pPr eaLnBrk="1" hangingPunct="1"/>
            <a:endParaRPr lang="en-GB" sz="2800">
              <a:solidFill>
                <a:schemeClr val="bg2"/>
              </a:solidFill>
            </a:endParaRPr>
          </a:p>
        </p:txBody>
      </p:sp>
      <p:grpSp>
        <p:nvGrpSpPr>
          <p:cNvPr id="3" name="Content Placeholder 207878"/>
          <p:cNvGrpSpPr>
            <a:grpSpLocks/>
          </p:cNvGrpSpPr>
          <p:nvPr/>
        </p:nvGrpSpPr>
        <p:grpSpPr bwMode="auto">
          <a:xfrm>
            <a:off x="0" y="1708150"/>
            <a:ext cx="4714875" cy="5014913"/>
            <a:chOff x="1176" y="457"/>
            <a:chExt cx="3408" cy="3409"/>
          </a:xfrm>
        </p:grpSpPr>
        <p:sp>
          <p:nvSpPr>
            <p:cNvPr id="4" name="_s18436"/>
            <p:cNvSpPr>
              <a:spLocks noChangeArrowheads="1" noTextEdit="1"/>
            </p:cNvSpPr>
            <p:nvPr/>
          </p:nvSpPr>
          <p:spPr bwMode="auto">
            <a:xfrm>
              <a:off x="3076" y="963"/>
              <a:ext cx="954" cy="95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_s18437"/>
            <p:cNvSpPr>
              <a:spLocks noChangeArrowheads="1"/>
            </p:cNvSpPr>
            <p:nvPr/>
          </p:nvSpPr>
          <p:spPr bwMode="auto">
            <a:xfrm>
              <a:off x="3233" y="1088"/>
              <a:ext cx="66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016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ヒラギノ角ゴ ProN W3" pitchFamily="-48" charset="-128"/>
                </a:rPr>
                <a:t>15-19</a:t>
              </a:r>
            </a:p>
          </p:txBody>
        </p:sp>
        <p:sp>
          <p:nvSpPr>
            <p:cNvPr id="6" name="_s18438"/>
            <p:cNvSpPr>
              <a:spLocks noChangeArrowheads="1" noTextEdit="1"/>
            </p:cNvSpPr>
            <p:nvPr/>
          </p:nvSpPr>
          <p:spPr bwMode="auto">
            <a:xfrm>
              <a:off x="3466" y="1894"/>
              <a:ext cx="483" cy="510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_s18439"/>
            <p:cNvSpPr>
              <a:spLocks noChangeArrowheads="1"/>
            </p:cNvSpPr>
            <p:nvPr/>
          </p:nvSpPr>
          <p:spPr bwMode="auto">
            <a:xfrm>
              <a:off x="3539" y="2377"/>
              <a:ext cx="66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016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ヒラギノ角ゴ ProN W3" pitchFamily="-48" charset="-128"/>
                </a:rPr>
                <a:t>Other</a:t>
              </a:r>
            </a:p>
          </p:txBody>
        </p:sp>
        <p:sp>
          <p:nvSpPr>
            <p:cNvPr id="8" name="_s18440"/>
            <p:cNvSpPr>
              <a:spLocks noChangeArrowheads="1" noTextEdit="1"/>
            </p:cNvSpPr>
            <p:nvPr/>
          </p:nvSpPr>
          <p:spPr bwMode="auto">
            <a:xfrm>
              <a:off x="1458" y="1456"/>
              <a:ext cx="2022" cy="1932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_s18441"/>
            <p:cNvSpPr>
              <a:spLocks noChangeArrowheads="1"/>
            </p:cNvSpPr>
            <p:nvPr/>
          </p:nvSpPr>
          <p:spPr bwMode="auto">
            <a:xfrm>
              <a:off x="1518" y="2628"/>
              <a:ext cx="66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016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ヒラギノ角ゴ ProN W3" pitchFamily="-48" charset="-128"/>
                </a:rPr>
                <a:t>1-4yr</a:t>
              </a:r>
            </a:p>
          </p:txBody>
        </p:sp>
      </p:grpSp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/>
          <a:stretch>
            <a:fillRect/>
          </a:stretch>
        </p:blipFill>
        <p:spPr bwMode="auto">
          <a:xfrm>
            <a:off x="7005162" y="1191578"/>
            <a:ext cx="1990248" cy="10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48" y="2320290"/>
            <a:ext cx="1993107" cy="117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7888" name="Group 16"/>
          <p:cNvGrpSpPr>
            <a:grpSpLocks/>
          </p:cNvGrpSpPr>
          <p:nvPr/>
        </p:nvGrpSpPr>
        <p:grpSpPr bwMode="auto">
          <a:xfrm>
            <a:off x="2845803" y="3496152"/>
            <a:ext cx="3863669" cy="2119152"/>
            <a:chOff x="2892" y="2224"/>
            <a:chExt cx="2433" cy="1335"/>
          </a:xfrm>
        </p:grpSpPr>
        <p:sp>
          <p:nvSpPr>
            <p:cNvPr id="1045" name="Oval 17"/>
            <p:cNvSpPr>
              <a:spLocks noChangeArrowheads="1"/>
            </p:cNvSpPr>
            <p:nvPr/>
          </p:nvSpPr>
          <p:spPr bwMode="auto">
            <a:xfrm>
              <a:off x="2892" y="2224"/>
              <a:ext cx="582" cy="555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4699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6" name="Line 18"/>
            <p:cNvSpPr>
              <a:spLocks noChangeShapeType="1"/>
            </p:cNvSpPr>
            <p:nvPr/>
          </p:nvSpPr>
          <p:spPr bwMode="auto">
            <a:xfrm flipH="1" flipV="1">
              <a:off x="3418" y="2649"/>
              <a:ext cx="1034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7" name="Text Box 19"/>
            <p:cNvSpPr txBox="1">
              <a:spLocks noChangeArrowheads="1"/>
            </p:cNvSpPr>
            <p:nvPr/>
          </p:nvSpPr>
          <p:spPr bwMode="auto">
            <a:xfrm>
              <a:off x="4550" y="3145"/>
              <a:ext cx="775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599" tIns="50799" rIns="101599" bIns="50799">
              <a:spAutoFit/>
            </a:bodyPr>
            <a:lstStyle>
              <a:lvl1pPr defTabSz="1016000" eaLnBrk="0" hangingPunct="0"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1pPr>
              <a:lvl2pPr marL="742950" indent="-285750" defTabSz="1016000" eaLnBrk="0" hangingPunct="0"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2pPr>
              <a:lvl3pPr marL="1143000" indent="-228600" defTabSz="1016000" eaLnBrk="0" hangingPunct="0"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3pPr>
              <a:lvl4pPr marL="1600200" indent="-228600" defTabSz="1016000" eaLnBrk="0" hangingPunct="0"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4pPr>
              <a:lvl5pPr marL="2057400" indent="-228600" defTabSz="1016000" eaLnBrk="0" hangingPunct="0"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5pPr>
              <a:lvl6pPr marL="2514600" indent="-228600" algn="ctr" defTabSz="1016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6pPr>
              <a:lvl7pPr marL="2971800" indent="-228600" algn="ctr" defTabSz="1016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7pPr>
              <a:lvl8pPr marL="3429000" indent="-228600" algn="ctr" defTabSz="1016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8pPr>
              <a:lvl9pPr marL="3886200" indent="-228600" algn="ctr" defTabSz="1016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9pPr>
            </a:lstStyle>
            <a:p>
              <a:pPr algn="l" eaLnBrk="1" hangingPunct="1"/>
              <a:r>
                <a:rPr lang="en-GB" sz="1800">
                  <a:solidFill>
                    <a:schemeClr val="tx1"/>
                  </a:solidFill>
                  <a:latin typeface="Arial" pitchFamily="34" charset="0"/>
                </a:rPr>
                <a:t>Immune </a:t>
              </a:r>
            </a:p>
            <a:p>
              <a:pPr algn="l" eaLnBrk="1" hangingPunct="1"/>
              <a:r>
                <a:rPr lang="en-GB" sz="1800">
                  <a:solidFill>
                    <a:schemeClr val="tx1"/>
                  </a:solidFill>
                  <a:latin typeface="Arial" pitchFamily="34" charset="0"/>
                </a:rPr>
                <a:t>deficiency</a:t>
              </a:r>
            </a:p>
          </p:txBody>
        </p:sp>
      </p:grpSp>
      <p:grpSp>
        <p:nvGrpSpPr>
          <p:cNvPr id="207892" name="Group 20"/>
          <p:cNvGrpSpPr>
            <a:grpSpLocks/>
          </p:cNvGrpSpPr>
          <p:nvPr/>
        </p:nvGrpSpPr>
        <p:grpSpPr bwMode="auto">
          <a:xfrm>
            <a:off x="2904381" y="3600451"/>
            <a:ext cx="4151166" cy="1303197"/>
            <a:chOff x="2929" y="2290"/>
            <a:chExt cx="2614" cy="820"/>
          </a:xfrm>
        </p:grpSpPr>
        <p:sp>
          <p:nvSpPr>
            <p:cNvPr id="1042" name="Oval 21"/>
            <p:cNvSpPr>
              <a:spLocks noChangeArrowheads="1"/>
            </p:cNvSpPr>
            <p:nvPr/>
          </p:nvSpPr>
          <p:spPr bwMode="auto">
            <a:xfrm>
              <a:off x="2929" y="2290"/>
              <a:ext cx="437" cy="437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4699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3" name="Line 22"/>
            <p:cNvSpPr>
              <a:spLocks noChangeShapeType="1"/>
            </p:cNvSpPr>
            <p:nvPr/>
          </p:nvSpPr>
          <p:spPr bwMode="auto">
            <a:xfrm flipH="1" flipV="1">
              <a:off x="3338" y="2554"/>
              <a:ext cx="1138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4" name="Text Box 23"/>
            <p:cNvSpPr txBox="1">
              <a:spLocks noChangeArrowheads="1"/>
            </p:cNvSpPr>
            <p:nvPr/>
          </p:nvSpPr>
          <p:spPr bwMode="auto">
            <a:xfrm>
              <a:off x="4550" y="2697"/>
              <a:ext cx="993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599" tIns="50799" rIns="101599" bIns="50799">
              <a:spAutoFit/>
            </a:bodyPr>
            <a:lstStyle>
              <a:lvl1pPr defTabSz="1016000" eaLnBrk="0" hangingPunct="0"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1pPr>
              <a:lvl2pPr marL="742950" indent="-285750" defTabSz="1016000" eaLnBrk="0" hangingPunct="0"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2pPr>
              <a:lvl3pPr marL="1143000" indent="-228600" defTabSz="1016000" eaLnBrk="0" hangingPunct="0"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3pPr>
              <a:lvl4pPr marL="1600200" indent="-228600" defTabSz="1016000" eaLnBrk="0" hangingPunct="0"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4pPr>
              <a:lvl5pPr marL="2057400" indent="-228600" defTabSz="1016000" eaLnBrk="0" hangingPunct="0"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5pPr>
              <a:lvl6pPr marL="2514600" indent="-228600" algn="ctr" defTabSz="1016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6pPr>
              <a:lvl7pPr marL="2971800" indent="-228600" algn="ctr" defTabSz="1016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7pPr>
              <a:lvl8pPr marL="3429000" indent="-228600" algn="ctr" defTabSz="1016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8pPr>
              <a:lvl9pPr marL="3886200" indent="-228600" algn="ctr" defTabSz="1016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pitchFamily="-48" charset="0"/>
                  <a:ea typeface="ヒラギノ角ゴ ProN W3" pitchFamily="-48" charset="-128"/>
                  <a:sym typeface="Gill Sans" pitchFamily="-48" charset="0"/>
                </a:defRPr>
              </a:lvl9pPr>
            </a:lstStyle>
            <a:p>
              <a:pPr algn="l" eaLnBrk="1" hangingPunct="1"/>
              <a:r>
                <a:rPr lang="en-GB" sz="1800">
                  <a:solidFill>
                    <a:schemeClr val="tx1"/>
                  </a:solidFill>
                  <a:latin typeface="Arial" pitchFamily="34" charset="0"/>
                </a:rPr>
                <a:t>Complement </a:t>
              </a:r>
            </a:p>
            <a:p>
              <a:pPr algn="l" eaLnBrk="1" hangingPunct="1"/>
              <a:r>
                <a:rPr lang="en-GB" sz="1800">
                  <a:solidFill>
                    <a:schemeClr val="tx1"/>
                  </a:solidFill>
                  <a:latin typeface="Arial" pitchFamily="34" charset="0"/>
                </a:rPr>
                <a:t>deficiency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6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Meningococcal disease</a:t>
            </a:r>
            <a:endParaRPr lang="en-GB" dirty="0"/>
          </a:p>
        </p:txBody>
      </p:sp>
      <p:sp>
        <p:nvSpPr>
          <p:cNvPr id="2060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36675"/>
            <a:ext cx="7086600" cy="5178425"/>
          </a:xfrm>
        </p:spPr>
        <p:txBody>
          <a:bodyPr/>
          <a:lstStyle/>
          <a:p>
            <a:pPr eaLnBrk="1" hangingPunct="1"/>
            <a:r>
              <a:rPr lang="en-GB" sz="2800"/>
              <a:t>Who gets which vaccines?</a:t>
            </a:r>
          </a:p>
          <a:p>
            <a:pPr eaLnBrk="1" hangingPunct="1"/>
            <a:endParaRPr lang="en-GB" sz="2800"/>
          </a:p>
          <a:p>
            <a:pPr eaLnBrk="1" hangingPunct="1"/>
            <a:endParaRPr lang="en-GB" sz="2800"/>
          </a:p>
          <a:p>
            <a:pPr eaLnBrk="1" hangingPunct="1"/>
            <a:endParaRPr lang="en-GB" sz="2800"/>
          </a:p>
          <a:p>
            <a:pPr eaLnBrk="1" hangingPunct="1"/>
            <a:r>
              <a:rPr lang="en-GB" sz="2800"/>
              <a:t>Young</a:t>
            </a:r>
          </a:p>
          <a:p>
            <a:pPr eaLnBrk="1" hangingPunct="1"/>
            <a:r>
              <a:rPr lang="en-GB" sz="2800"/>
              <a:t>Adolescent</a:t>
            </a:r>
          </a:p>
          <a:p>
            <a:pPr eaLnBrk="1" hangingPunct="1"/>
            <a:r>
              <a:rPr lang="en-GB" sz="2800"/>
              <a:t>At high risk</a:t>
            </a:r>
          </a:p>
          <a:p>
            <a:pPr eaLnBrk="1" hangingPunct="1"/>
            <a:r>
              <a:rPr lang="en-GB" sz="2800"/>
              <a:t>	Complement deficient</a:t>
            </a:r>
          </a:p>
          <a:p>
            <a:pPr eaLnBrk="1" hangingPunct="1"/>
            <a:r>
              <a:rPr lang="en-GB" sz="2800"/>
              <a:t>	Hyposplenic</a:t>
            </a:r>
          </a:p>
          <a:p>
            <a:pPr eaLnBrk="1" hangingPunct="1"/>
            <a:r>
              <a:rPr lang="en-GB" sz="2800"/>
              <a:t>	Those travelling to high risk locations</a:t>
            </a:r>
            <a:endParaRPr lang="en-GB" sz="2800">
              <a:solidFill>
                <a:schemeClr val="bg2"/>
              </a:solidFill>
            </a:endParaRPr>
          </a:p>
        </p:txBody>
      </p:sp>
      <p:pic>
        <p:nvPicPr>
          <p:cNvPr id="2061" name="Picture 1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/>
          <a:stretch>
            <a:fillRect/>
          </a:stretch>
        </p:blipFill>
        <p:spPr bwMode="auto">
          <a:xfrm>
            <a:off x="7005162" y="1191578"/>
            <a:ext cx="1990248" cy="10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0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48" y="2320290"/>
            <a:ext cx="1993107" cy="117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64" name="Group 1032"/>
          <p:cNvGrpSpPr>
            <a:grpSpLocks/>
          </p:cNvGrpSpPr>
          <p:nvPr/>
        </p:nvGrpSpPr>
        <p:grpSpPr bwMode="auto">
          <a:xfrm>
            <a:off x="2706053" y="418624"/>
            <a:ext cx="4714875" cy="5014913"/>
            <a:chOff x="1101" y="1076"/>
            <a:chExt cx="2970" cy="3159"/>
          </a:xfrm>
        </p:grpSpPr>
        <p:grpSp>
          <p:nvGrpSpPr>
            <p:cNvPr id="3" name="Diagram 4"/>
            <p:cNvGrpSpPr>
              <a:grpSpLocks/>
            </p:cNvGrpSpPr>
            <p:nvPr/>
          </p:nvGrpSpPr>
          <p:grpSpPr bwMode="auto">
            <a:xfrm>
              <a:off x="1101" y="1076"/>
              <a:ext cx="2970" cy="3159"/>
              <a:chOff x="1176" y="457"/>
              <a:chExt cx="3408" cy="3409"/>
            </a:xfrm>
          </p:grpSpPr>
          <p:sp>
            <p:nvSpPr>
              <p:cNvPr id="4" name="_s19460"/>
              <p:cNvSpPr>
                <a:spLocks noChangeArrowheads="1" noTextEdit="1"/>
              </p:cNvSpPr>
              <p:nvPr/>
            </p:nvSpPr>
            <p:spPr bwMode="auto">
              <a:xfrm>
                <a:off x="3076" y="963"/>
                <a:ext cx="954" cy="954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467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" name="_s19461"/>
              <p:cNvSpPr>
                <a:spLocks noChangeArrowheads="1"/>
              </p:cNvSpPr>
              <p:nvPr/>
            </p:nvSpPr>
            <p:spPr bwMode="auto">
              <a:xfrm>
                <a:off x="3233" y="1088"/>
                <a:ext cx="665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0160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ヒラギノ角ゴ ProN W3" pitchFamily="-48" charset="-128"/>
                  </a:rPr>
                  <a:t>15-19</a:t>
                </a:r>
              </a:p>
            </p:txBody>
          </p:sp>
          <p:sp>
            <p:nvSpPr>
              <p:cNvPr id="6" name="_s19462"/>
              <p:cNvSpPr>
                <a:spLocks noChangeArrowheads="1" noTextEdit="1"/>
              </p:cNvSpPr>
              <p:nvPr/>
            </p:nvSpPr>
            <p:spPr bwMode="auto">
              <a:xfrm>
                <a:off x="3466" y="1894"/>
                <a:ext cx="483" cy="510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467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" name="_s19463"/>
              <p:cNvSpPr>
                <a:spLocks noChangeArrowheads="1"/>
              </p:cNvSpPr>
              <p:nvPr/>
            </p:nvSpPr>
            <p:spPr bwMode="auto">
              <a:xfrm>
                <a:off x="3539" y="2377"/>
                <a:ext cx="664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0160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ヒラギノ角ゴ ProN W3" pitchFamily="-48" charset="-128"/>
                  </a:rPr>
                  <a:t>Other</a:t>
                </a:r>
              </a:p>
            </p:txBody>
          </p:sp>
          <p:sp>
            <p:nvSpPr>
              <p:cNvPr id="8" name="_s19464"/>
              <p:cNvSpPr>
                <a:spLocks noChangeArrowheads="1" noTextEdit="1"/>
              </p:cNvSpPr>
              <p:nvPr/>
            </p:nvSpPr>
            <p:spPr bwMode="auto">
              <a:xfrm>
                <a:off x="1458" y="1456"/>
                <a:ext cx="2022" cy="1932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467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_s19465"/>
              <p:cNvSpPr>
                <a:spLocks noChangeArrowheads="1"/>
              </p:cNvSpPr>
              <p:nvPr/>
            </p:nvSpPr>
            <p:spPr bwMode="auto">
              <a:xfrm>
                <a:off x="1518" y="2628"/>
                <a:ext cx="664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0160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ヒラギノ角ゴ ProN W3" pitchFamily="-48" charset="-128"/>
                  </a:rPr>
                  <a:t>1-4yr</a:t>
                </a:r>
              </a:p>
            </p:txBody>
          </p:sp>
        </p:grpSp>
        <p:sp>
          <p:nvSpPr>
            <p:cNvPr id="2065" name="Oval 1041"/>
            <p:cNvSpPr>
              <a:spLocks noChangeArrowheads="1"/>
            </p:cNvSpPr>
            <p:nvPr/>
          </p:nvSpPr>
          <p:spPr bwMode="auto">
            <a:xfrm>
              <a:off x="2892" y="2224"/>
              <a:ext cx="582" cy="555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4699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6" name="Oval 1042"/>
            <p:cNvSpPr>
              <a:spLocks noChangeArrowheads="1"/>
            </p:cNvSpPr>
            <p:nvPr/>
          </p:nvSpPr>
          <p:spPr bwMode="auto">
            <a:xfrm>
              <a:off x="2929" y="2290"/>
              <a:ext cx="437" cy="437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4699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700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Meningococcal disease</a:t>
            </a:r>
            <a:endParaRPr lang="en-GB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36675"/>
            <a:ext cx="8148638" cy="5178425"/>
          </a:xfrm>
        </p:spPr>
        <p:txBody>
          <a:bodyPr/>
          <a:lstStyle/>
          <a:p>
            <a:pPr eaLnBrk="1" hangingPunct="1"/>
            <a:r>
              <a:rPr lang="en-GB" sz="2800" dirty="0"/>
              <a:t> What are the options for vaccination?</a:t>
            </a:r>
          </a:p>
          <a:p>
            <a:pPr eaLnBrk="1" hangingPunct="1"/>
            <a:endParaRPr lang="en-GB" sz="2800" dirty="0"/>
          </a:p>
          <a:p>
            <a:pPr eaLnBrk="1" hangingPunct="1"/>
            <a:r>
              <a:rPr lang="en-GB" sz="2800" dirty="0"/>
              <a:t> What is the current schedule?</a:t>
            </a:r>
          </a:p>
          <a:p>
            <a:pPr eaLnBrk="1" hangingPunct="1"/>
            <a:endParaRPr lang="en-GB" sz="2800" dirty="0"/>
          </a:p>
          <a:p>
            <a:pPr eaLnBrk="1" hangingPunct="1"/>
            <a:r>
              <a:rPr lang="en-GB" sz="2800" dirty="0"/>
              <a:t> Who is allowed additional vaccines?</a:t>
            </a:r>
          </a:p>
          <a:p>
            <a:pPr eaLnBrk="1" hangingPunct="1"/>
            <a:endParaRPr lang="en-GB" sz="2800" dirty="0"/>
          </a:p>
          <a:p>
            <a:pPr eaLnBrk="1" hangingPunct="1"/>
            <a:r>
              <a:rPr lang="en-GB" sz="2800" dirty="0"/>
              <a:t> How do these vaccines work?</a:t>
            </a:r>
          </a:p>
          <a:p>
            <a:pPr eaLnBrk="1" hangingPunct="1"/>
            <a:endParaRPr lang="en-GB" sz="2800" dirty="0"/>
          </a:p>
          <a:p>
            <a:pPr eaLnBrk="1" hangingPunct="1"/>
            <a:r>
              <a:rPr lang="en-GB" sz="2800" dirty="0"/>
              <a:t> How long do they work for?</a:t>
            </a:r>
          </a:p>
          <a:p>
            <a:pPr eaLnBrk="1" hangingPunct="1"/>
            <a:endParaRPr lang="en-GB" sz="2800" dirty="0">
              <a:solidFill>
                <a:schemeClr val="bg2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/>
          <a:stretch>
            <a:fillRect/>
          </a:stretch>
        </p:blipFill>
        <p:spPr bwMode="auto">
          <a:xfrm>
            <a:off x="7005162" y="1191578"/>
            <a:ext cx="1990248" cy="10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48" y="2320290"/>
            <a:ext cx="1993107" cy="117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3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Influenza virus vaccine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b="1" dirty="0" smtClean="0"/>
              <a:t>Inactivated vaccines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dirty="0" smtClean="0"/>
              <a:t>Egg-free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dirty="0" smtClean="0"/>
              <a:t>Low egg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dirty="0" smtClean="0"/>
              <a:t>Who cares about egg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GB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b="1" dirty="0" smtClean="0"/>
              <a:t>Live attenuated vaccines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err="1" smtClean="0"/>
              <a:t>Fluenz</a:t>
            </a:r>
            <a:endParaRPr lang="en-GB" dirty="0" smtClean="0"/>
          </a:p>
        </p:txBody>
      </p:sp>
      <p:pic>
        <p:nvPicPr>
          <p:cNvPr id="25602" name="Picture 2" descr="http://ricochetscience.com/wp-content/uploads/2015/11/3D_Influenza_transparent_no_key_pieslice_lr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92" y="1628800"/>
            <a:ext cx="345270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Influenza virus vaccine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Might change every year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Therefore needed yearly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Inactivated (so harmless), until now (Fluenz - live attenuated influenza vaccine)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As flu is a risk factor for sinopulmonary infection, everyone should aim to avoid it</a:t>
            </a:r>
          </a:p>
        </p:txBody>
      </p:sp>
    </p:spTree>
    <p:extLst>
      <p:ext uri="{BB962C8B-B14F-4D97-AF65-F5344CB8AC3E}">
        <p14:creationId xmlns:p14="http://schemas.microsoft.com/office/powerpoint/2010/main" val="751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Influenza virus vaccine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677"/>
            <a:ext cx="7772400" cy="4533423"/>
          </a:xfrm>
        </p:spPr>
        <p:txBody>
          <a:bodyPr/>
          <a:lstStyle/>
          <a:p>
            <a:pPr marL="0" indent="0">
              <a:buNone/>
              <a:tabLst>
                <a:tab pos="3781902" algn="ctr"/>
                <a:tab pos="7543800" algn="r"/>
              </a:tabLst>
            </a:pPr>
            <a:r>
              <a:rPr lang="en-GB" b="1" dirty="0" smtClean="0"/>
              <a:t>Benefits</a:t>
            </a:r>
            <a:r>
              <a:rPr lang="en-GB" dirty="0" smtClean="0"/>
              <a:t>	vs.	</a:t>
            </a:r>
            <a:r>
              <a:rPr lang="en-GB" b="1" dirty="0" smtClean="0"/>
              <a:t>Risks</a:t>
            </a:r>
          </a:p>
          <a:p>
            <a:pPr lvl="4">
              <a:tabLst>
                <a:tab pos="3781902" algn="ctr"/>
                <a:tab pos="7543800" algn="r"/>
              </a:tabLst>
            </a:pPr>
            <a:endParaRPr lang="en-GB" sz="500" dirty="0"/>
          </a:p>
          <a:p>
            <a:pPr marL="0" indent="0">
              <a:buNone/>
              <a:tabLst>
                <a:tab pos="3781902" algn="ctr"/>
                <a:tab pos="7543800" algn="r"/>
              </a:tabLst>
            </a:pPr>
            <a:r>
              <a:rPr lang="en-GB" dirty="0" smtClean="0"/>
              <a:t>Might </a:t>
            </a:r>
            <a:r>
              <a:rPr lang="en-GB" dirty="0" smtClean="0"/>
              <a:t>work		‘None’</a:t>
            </a:r>
          </a:p>
          <a:p>
            <a:pPr marL="0" indent="0">
              <a:buNone/>
              <a:tabLst>
                <a:tab pos="3781902" algn="ctr"/>
                <a:tab pos="7543800" algn="r"/>
              </a:tabLst>
            </a:pPr>
            <a:r>
              <a:rPr lang="en-GB" dirty="0" smtClean="0"/>
              <a:t>		Costs</a:t>
            </a:r>
            <a:r>
              <a:rPr lang="en-GB" dirty="0"/>
              <a:t>	</a:t>
            </a:r>
            <a:r>
              <a:rPr lang="en-GB" dirty="0" smtClean="0"/>
              <a:t>	Accidental </a:t>
            </a:r>
            <a:r>
              <a:rPr lang="en-GB" dirty="0" smtClean="0"/>
              <a:t>LAIV</a:t>
            </a:r>
          </a:p>
          <a:p>
            <a:pPr marL="1828800" lvl="4" indent="0">
              <a:buNone/>
              <a:tabLst>
                <a:tab pos="3781902" algn="ctr"/>
                <a:tab pos="7543800" algn="r"/>
              </a:tabLst>
            </a:pPr>
            <a:r>
              <a:rPr lang="en-GB" sz="500" dirty="0"/>
              <a:t>	</a:t>
            </a:r>
          </a:p>
          <a:p>
            <a:pPr marL="0" indent="0">
              <a:buNone/>
              <a:tabLst>
                <a:tab pos="3781902" algn="ctr"/>
                <a:tab pos="7543800" algn="r"/>
              </a:tabLst>
            </a:pPr>
            <a:endParaRPr lang="en-GB" dirty="0" smtClean="0"/>
          </a:p>
          <a:p>
            <a:pPr marL="0" indent="0">
              <a:buNone/>
              <a:tabLst>
                <a:tab pos="3781902" algn="ctr"/>
                <a:tab pos="7543800" algn="r"/>
              </a:tabLst>
            </a:pPr>
            <a:r>
              <a:rPr lang="en-GB" dirty="0" smtClean="0"/>
              <a:t>Alternatives</a:t>
            </a:r>
          </a:p>
          <a:p>
            <a:pPr marL="0" indent="0">
              <a:buNone/>
              <a:tabLst>
                <a:tab pos="3781902" algn="ctr"/>
                <a:tab pos="7543800" algn="r"/>
              </a:tabLst>
            </a:pPr>
            <a:r>
              <a:rPr lang="en-GB" dirty="0" smtClean="0"/>
              <a:t>	Eradication / </a:t>
            </a:r>
            <a:r>
              <a:rPr lang="en-GB" dirty="0" err="1" smtClean="0"/>
              <a:t>IVIg</a:t>
            </a:r>
            <a:r>
              <a:rPr lang="en-GB" dirty="0" smtClean="0"/>
              <a:t> / Cocooning </a:t>
            </a:r>
          </a:p>
        </p:txBody>
      </p:sp>
    </p:spTree>
    <p:extLst>
      <p:ext uri="{BB962C8B-B14F-4D97-AF65-F5344CB8AC3E}">
        <p14:creationId xmlns:p14="http://schemas.microsoft.com/office/powerpoint/2010/main" val="14849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the trouble?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Costly </a:t>
            </a:r>
            <a:r>
              <a:rPr dirty="0" smtClean="0"/>
              <a:t>milk</a:t>
            </a:r>
            <a:r>
              <a:rPr lang="en-GB" dirty="0" smtClean="0"/>
              <a:t> alternatives</a:t>
            </a:r>
            <a:endParaRPr dirty="0"/>
          </a:p>
          <a:p>
            <a:r>
              <a:rPr dirty="0"/>
              <a:t>Misery from eczema</a:t>
            </a:r>
          </a:p>
          <a:p>
            <a:r>
              <a:rPr dirty="0"/>
              <a:t>Sleepless </a:t>
            </a:r>
            <a:r>
              <a:rPr dirty="0" smtClean="0"/>
              <a:t>nights</a:t>
            </a:r>
            <a:r>
              <a:rPr lang="en-GB" dirty="0" smtClean="0"/>
              <a:t> –</a:t>
            </a:r>
            <a:r>
              <a:rPr dirty="0" smtClean="0"/>
              <a:t> itch</a:t>
            </a:r>
            <a:r>
              <a:rPr lang="en-GB" dirty="0" smtClean="0"/>
              <a:t>, reflux</a:t>
            </a:r>
            <a:r>
              <a:rPr dirty="0" smtClean="0"/>
              <a:t> </a:t>
            </a:r>
            <a:r>
              <a:rPr dirty="0"/>
              <a:t>and belly ache</a:t>
            </a:r>
          </a:p>
          <a:p>
            <a:r>
              <a:rPr dirty="0"/>
              <a:t>Anaphylaxis with milk</a:t>
            </a:r>
          </a:p>
          <a:p>
            <a:r>
              <a:rPr dirty="0"/>
              <a:t>Schemes needed at school and in </a:t>
            </a:r>
            <a:r>
              <a:rPr dirty="0" smtClean="0"/>
              <a:t>society</a:t>
            </a:r>
            <a:endParaRPr lang="en-GB" dirty="0" smtClean="0"/>
          </a:p>
          <a:p>
            <a:r>
              <a:rPr lang="en-GB" dirty="0" smtClean="0"/>
              <a:t>The Atopic March…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7979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RMCH influenza vaccination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533537" cy="419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3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Rotavirus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Live or inactivated?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Schedule?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Who shouldn’t get the Rotavirus vaccine?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7649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Varicella Zoster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3"/>
            <a:ext cx="8161020" cy="5026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VZV is a definite risk for immune compromised groups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err="1" smtClean="0"/>
              <a:t>VZIg</a:t>
            </a:r>
            <a:r>
              <a:rPr lang="en-GB" dirty="0" smtClean="0"/>
              <a:t> or aciclovir are protective PEP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Vaccination might be useful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Vaccine is live, so a risk.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There is enthusiasm for using vaccine before immune compromise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‘Severe’ </a:t>
            </a:r>
            <a:r>
              <a:rPr lang="en-GB" dirty="0" smtClean="0"/>
              <a:t>immunosuppression (CD4&lt;15%) remains a </a:t>
            </a:r>
            <a:r>
              <a:rPr lang="en-GB" dirty="0" smtClean="0"/>
              <a:t>contraindication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Steroids &gt; 20mg or 1mg/kg/day for 1/12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392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Patients on Immunoglobulin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tabLst>
                <a:tab pos="2743200" algn="l"/>
              </a:tabLst>
            </a:pPr>
            <a:r>
              <a:rPr lang="en-GB"/>
              <a:t>DTP	</a:t>
            </a:r>
            <a:r>
              <a:rPr lang="en-GB">
                <a:sym typeface="Wingdings" pitchFamily="2" charset="2"/>
              </a:rPr>
              <a:t></a:t>
            </a:r>
            <a:endParaRPr lang="en-GB"/>
          </a:p>
          <a:p>
            <a:pPr>
              <a:tabLst>
                <a:tab pos="2743200" algn="l"/>
              </a:tabLst>
            </a:pPr>
            <a:r>
              <a:rPr lang="en-GB"/>
              <a:t>Polio	</a:t>
            </a:r>
            <a:r>
              <a:rPr lang="en-GB">
                <a:sym typeface="Wingdings" pitchFamily="2" charset="2"/>
              </a:rPr>
              <a:t></a:t>
            </a:r>
            <a:endParaRPr lang="en-GB"/>
          </a:p>
          <a:p>
            <a:pPr>
              <a:tabLst>
                <a:tab pos="2743200" algn="l"/>
              </a:tabLst>
            </a:pPr>
            <a:r>
              <a:rPr lang="en-GB"/>
              <a:t>Hib	</a:t>
            </a:r>
            <a:r>
              <a:rPr lang="en-GB">
                <a:sym typeface="Wingdings" pitchFamily="2" charset="2"/>
              </a:rPr>
              <a:t></a:t>
            </a:r>
            <a:endParaRPr lang="en-GB"/>
          </a:p>
          <a:p>
            <a:pPr>
              <a:tabLst>
                <a:tab pos="2743200" algn="l"/>
              </a:tabLst>
            </a:pPr>
            <a:r>
              <a:rPr lang="en-GB"/>
              <a:t>Pneumococci	</a:t>
            </a:r>
            <a:r>
              <a:rPr lang="en-GB">
                <a:sym typeface="Wingdings" pitchFamily="2" charset="2"/>
              </a:rPr>
              <a:t>/</a:t>
            </a:r>
            <a:endParaRPr lang="en-GB"/>
          </a:p>
          <a:p>
            <a:pPr>
              <a:tabLst>
                <a:tab pos="2743200" algn="l"/>
              </a:tabLst>
            </a:pPr>
            <a:r>
              <a:rPr lang="en-GB"/>
              <a:t>MMR	</a:t>
            </a:r>
            <a:r>
              <a:rPr lang="en-GB">
                <a:sym typeface="Wingdings" pitchFamily="2" charset="2"/>
              </a:rPr>
              <a:t></a:t>
            </a:r>
            <a:endParaRPr lang="en-GB"/>
          </a:p>
          <a:p>
            <a:pPr>
              <a:tabLst>
                <a:tab pos="2743200" algn="l"/>
              </a:tabLst>
            </a:pPr>
            <a:r>
              <a:rPr lang="en-GB"/>
              <a:t>Rota	?</a:t>
            </a:r>
          </a:p>
          <a:p>
            <a:pPr>
              <a:tabLst>
                <a:tab pos="2743200" algn="l"/>
              </a:tabLst>
            </a:pPr>
            <a:r>
              <a:rPr lang="en-GB"/>
              <a:t>Flu	</a:t>
            </a:r>
            <a:r>
              <a:rPr lang="en-GB">
                <a:sym typeface="Wingdings" pitchFamily="2" charset="2"/>
              </a:rPr>
              <a:t></a:t>
            </a:r>
            <a:endParaRPr lang="en-GB"/>
          </a:p>
          <a:p>
            <a:pPr>
              <a:tabLst>
                <a:tab pos="2743200" algn="l"/>
              </a:tabLst>
            </a:pPr>
            <a:r>
              <a:rPr lang="en-GB"/>
              <a:t>Varicella	</a:t>
            </a:r>
            <a:r>
              <a:rPr lang="en-GB">
                <a:sym typeface="Wingdings" pitchFamily="2" charset="2"/>
              </a:rPr>
              <a:t>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tabLst>
                <a:tab pos="2660333" algn="l"/>
              </a:tabLst>
            </a:pPr>
            <a:r>
              <a:rPr lang="en-GB"/>
              <a:t>Hep A	</a:t>
            </a:r>
            <a:r>
              <a:rPr lang="en-GB">
                <a:sym typeface="Wingdings" pitchFamily="2" charset="2"/>
              </a:rPr>
              <a:t></a:t>
            </a:r>
            <a:endParaRPr lang="en-GB"/>
          </a:p>
          <a:p>
            <a:pPr>
              <a:tabLst>
                <a:tab pos="2660333" algn="l"/>
              </a:tabLst>
            </a:pPr>
            <a:r>
              <a:rPr lang="en-GB"/>
              <a:t>Hep B	?</a:t>
            </a:r>
          </a:p>
          <a:p>
            <a:pPr>
              <a:tabLst>
                <a:tab pos="2660333" algn="l"/>
              </a:tabLst>
            </a:pPr>
            <a:r>
              <a:rPr lang="en-GB"/>
              <a:t>Typhoid	</a:t>
            </a:r>
            <a:r>
              <a:rPr lang="en-GB">
                <a:sym typeface="Wingdings" pitchFamily="2" charset="2"/>
              </a:rPr>
              <a:t></a:t>
            </a:r>
            <a:endParaRPr lang="en-GB"/>
          </a:p>
          <a:p>
            <a:pPr>
              <a:tabLst>
                <a:tab pos="2660333" algn="l"/>
              </a:tabLst>
            </a:pPr>
            <a:r>
              <a:rPr lang="en-GB"/>
              <a:t>Yellow Fever	</a:t>
            </a:r>
            <a:r>
              <a:rPr lang="en-GB">
                <a:sym typeface="Wingdings" pitchFamily="2" charset="2"/>
              </a:rPr>
              <a:t></a:t>
            </a:r>
            <a:endParaRPr lang="en-GB"/>
          </a:p>
          <a:p>
            <a:pPr>
              <a:tabLst>
                <a:tab pos="2660333" algn="l"/>
              </a:tabLst>
            </a:pPr>
            <a:r>
              <a:rPr lang="en-GB"/>
              <a:t>HPV	?</a:t>
            </a:r>
          </a:p>
          <a:p>
            <a:pPr>
              <a:tabLst>
                <a:tab pos="2660333" algn="l"/>
              </a:tabLst>
            </a:pPr>
            <a:r>
              <a:rPr lang="en-GB"/>
              <a:t>TB	</a:t>
            </a:r>
            <a:r>
              <a:rPr lang="en-GB">
                <a:sym typeface="Wingdings" pitchFamily="2" charset="2"/>
              </a:rPr>
              <a:t></a:t>
            </a:r>
            <a:endParaRPr lang="en-GB"/>
          </a:p>
          <a:p>
            <a:pPr>
              <a:tabLst>
                <a:tab pos="2660333" algn="l"/>
              </a:tabLst>
            </a:pPr>
            <a:r>
              <a:rPr lang="en-GB"/>
              <a:t>Rabies	</a:t>
            </a:r>
            <a:r>
              <a:rPr lang="en-GB">
                <a:sym typeface="Wingdings" pitchFamily="2" charset="2"/>
              </a:rPr>
              <a:t></a:t>
            </a:r>
          </a:p>
          <a:p>
            <a:pPr>
              <a:tabLst>
                <a:tab pos="2660333" algn="l"/>
              </a:tabLst>
            </a:pPr>
            <a:r>
              <a:rPr lang="en-GB">
                <a:sym typeface="Wingdings" pitchFamily="2" charset="2"/>
              </a:rPr>
              <a:t>Men C	</a:t>
            </a:r>
          </a:p>
        </p:txBody>
      </p:sp>
      <p:sp>
        <p:nvSpPr>
          <p:cNvPr id="250885" name="Rectangle 5"/>
          <p:cNvSpPr>
            <a:spLocks/>
          </p:cNvSpPr>
          <p:nvPr/>
        </p:nvSpPr>
        <p:spPr bwMode="auto">
          <a:xfrm>
            <a:off x="3275856" y="1543050"/>
            <a:ext cx="1028700" cy="4251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n-GB"/>
          </a:p>
        </p:txBody>
      </p:sp>
      <p:sp>
        <p:nvSpPr>
          <p:cNvPr id="250886" name="Rectangle 6"/>
          <p:cNvSpPr>
            <a:spLocks/>
          </p:cNvSpPr>
          <p:nvPr/>
        </p:nvSpPr>
        <p:spPr bwMode="auto">
          <a:xfrm>
            <a:off x="7406640" y="1508760"/>
            <a:ext cx="1028700" cy="4046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n-GB"/>
          </a:p>
        </p:txBody>
      </p:sp>
      <p:sp>
        <p:nvSpPr>
          <p:cNvPr id="250887" name="Rectangle 7"/>
          <p:cNvSpPr>
            <a:spLocks/>
          </p:cNvSpPr>
          <p:nvPr/>
        </p:nvSpPr>
        <p:spPr bwMode="auto">
          <a:xfrm>
            <a:off x="7063740" y="5157192"/>
            <a:ext cx="685800" cy="480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animBg="1"/>
      <p:bldP spid="250886" grpId="0" animBg="1"/>
      <p:bldP spid="25088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Live vaccines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1500" y="1772816"/>
            <a:ext cx="4038600" cy="4525963"/>
          </a:xfrm>
        </p:spPr>
        <p:txBody>
          <a:bodyPr/>
          <a:lstStyle/>
          <a:p>
            <a:pPr eaLnBrk="1" hangingPunct="1"/>
            <a:r>
              <a:rPr lang="en-GB" dirty="0"/>
              <a:t>BCG</a:t>
            </a:r>
          </a:p>
          <a:p>
            <a:pPr eaLnBrk="1" hangingPunct="1"/>
            <a:r>
              <a:rPr lang="en-GB" dirty="0"/>
              <a:t>Rotavirus</a:t>
            </a:r>
          </a:p>
          <a:p>
            <a:pPr eaLnBrk="1" hangingPunct="1"/>
            <a:r>
              <a:rPr lang="en-GB" dirty="0"/>
              <a:t>(Oral Polio)</a:t>
            </a:r>
          </a:p>
          <a:p>
            <a:pPr eaLnBrk="1" hangingPunct="1"/>
            <a:r>
              <a:rPr lang="en-GB" dirty="0"/>
              <a:t>MMR</a:t>
            </a:r>
          </a:p>
          <a:p>
            <a:pPr eaLnBrk="1" hangingPunct="1"/>
            <a:r>
              <a:rPr lang="en-GB" dirty="0"/>
              <a:t>VZV</a:t>
            </a:r>
          </a:p>
          <a:p>
            <a:pPr eaLnBrk="1" hangingPunct="1"/>
            <a:r>
              <a:rPr lang="en-GB" dirty="0"/>
              <a:t>LAIV</a:t>
            </a:r>
          </a:p>
          <a:p>
            <a:pPr eaLnBrk="1" hangingPunct="1"/>
            <a:r>
              <a:rPr lang="en-GB" dirty="0"/>
              <a:t>Typhoid</a:t>
            </a:r>
          </a:p>
          <a:p>
            <a:pPr eaLnBrk="1" hangingPunct="1"/>
            <a:r>
              <a:rPr lang="en-GB" dirty="0"/>
              <a:t>Yellow Fever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91880" y="1772816"/>
            <a:ext cx="5280660" cy="4114800"/>
          </a:xfrm>
        </p:spPr>
        <p:txBody>
          <a:bodyPr/>
          <a:lstStyle/>
          <a:p>
            <a:pPr eaLnBrk="1" hangingPunct="1"/>
            <a:r>
              <a:rPr lang="en-GB" dirty="0"/>
              <a:t>HIV, T cell defects, CGD</a:t>
            </a:r>
          </a:p>
          <a:p>
            <a:pPr eaLnBrk="1" hangingPunct="1"/>
            <a:r>
              <a:rPr lang="en-GB" dirty="0"/>
              <a:t>SCID</a:t>
            </a:r>
          </a:p>
          <a:p>
            <a:pPr eaLnBrk="1" hangingPunct="1"/>
            <a:r>
              <a:rPr lang="en-GB" dirty="0"/>
              <a:t>B&amp;T cell defects /  </a:t>
            </a:r>
            <a:r>
              <a:rPr lang="en-GB" dirty="0">
                <a:solidFill>
                  <a:schemeClr val="bg2"/>
                </a:solidFill>
              </a:rPr>
              <a:t>alternative</a:t>
            </a:r>
            <a:endParaRPr lang="en-GB" dirty="0"/>
          </a:p>
          <a:p>
            <a:pPr eaLnBrk="1" hangingPunct="1"/>
            <a:r>
              <a:rPr lang="en-GB" dirty="0"/>
              <a:t>SCID, severe T cell defects</a:t>
            </a:r>
          </a:p>
          <a:p>
            <a:pPr eaLnBrk="1" hangingPunct="1"/>
            <a:r>
              <a:rPr lang="en-GB" dirty="0"/>
              <a:t>(severe T cell defects)</a:t>
            </a:r>
          </a:p>
          <a:p>
            <a:pPr eaLnBrk="1" hangingPunct="1"/>
            <a:r>
              <a:rPr lang="en-GB" dirty="0"/>
              <a:t>B&amp;T cell defects /  </a:t>
            </a:r>
            <a:r>
              <a:rPr lang="en-GB" dirty="0">
                <a:solidFill>
                  <a:schemeClr val="bg2"/>
                </a:solidFill>
              </a:rPr>
              <a:t>alternative</a:t>
            </a:r>
            <a:endParaRPr lang="en-GB" dirty="0"/>
          </a:p>
          <a:p>
            <a:pPr eaLnBrk="1" hangingPunct="1"/>
            <a:r>
              <a:rPr lang="en-GB" dirty="0"/>
              <a:t>B&amp;T cell defects /  </a:t>
            </a:r>
            <a:r>
              <a:rPr lang="en-GB" dirty="0">
                <a:solidFill>
                  <a:schemeClr val="bg2"/>
                </a:solidFill>
              </a:rPr>
              <a:t>alternative</a:t>
            </a:r>
          </a:p>
          <a:p>
            <a:pPr eaLnBrk="1" hangingPunct="1"/>
            <a:r>
              <a:rPr lang="en-GB" dirty="0"/>
              <a:t>B&amp;T cell defects</a:t>
            </a:r>
          </a:p>
        </p:txBody>
      </p:sp>
    </p:spTree>
    <p:extLst>
      <p:ext uri="{BB962C8B-B14F-4D97-AF65-F5344CB8AC3E}">
        <p14:creationId xmlns:p14="http://schemas.microsoft.com/office/powerpoint/2010/main" val="28748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Transmissability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BCG	none</a:t>
            </a:r>
          </a:p>
          <a:p>
            <a:pPr eaLnBrk="1" hangingPunct="1"/>
            <a:r>
              <a:rPr lang="en-GB" dirty="0" smtClean="0"/>
              <a:t>OPV	yes</a:t>
            </a:r>
          </a:p>
          <a:p>
            <a:pPr eaLnBrk="1" hangingPunct="1"/>
            <a:r>
              <a:rPr lang="en-GB" dirty="0" err="1" smtClean="0"/>
              <a:t>Rota</a:t>
            </a:r>
            <a:r>
              <a:rPr lang="en-GB" dirty="0" smtClean="0"/>
              <a:t>	very low </a:t>
            </a:r>
          </a:p>
          <a:p>
            <a:pPr eaLnBrk="1" hangingPunct="1"/>
            <a:r>
              <a:rPr lang="en-GB" dirty="0" smtClean="0"/>
              <a:t>MMR	none</a:t>
            </a:r>
          </a:p>
          <a:p>
            <a:pPr eaLnBrk="1" hangingPunct="1"/>
            <a:r>
              <a:rPr lang="en-GB" dirty="0" smtClean="0"/>
              <a:t>LAIV	</a:t>
            </a:r>
            <a:r>
              <a:rPr lang="en-GB" b="1" dirty="0" smtClean="0"/>
              <a:t>low</a:t>
            </a:r>
          </a:p>
          <a:p>
            <a:pPr eaLnBrk="1" hangingPunct="1"/>
            <a:r>
              <a:rPr lang="en-GB" dirty="0" smtClean="0"/>
              <a:t>VZV	</a:t>
            </a:r>
            <a:r>
              <a:rPr lang="en-GB" b="1" dirty="0" smtClean="0"/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29416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Conclusions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17220" indent="-617220">
              <a:buFontTx/>
              <a:buAutoNum type="arabicPeriod"/>
            </a:pPr>
            <a:r>
              <a:rPr lang="en-GB" dirty="0" smtClean="0"/>
              <a:t>Vaccine use in at-risk groups is on the rise</a:t>
            </a:r>
          </a:p>
          <a:p>
            <a:pPr marL="617220" indent="-617220">
              <a:buFontTx/>
              <a:buAutoNum type="arabicPeriod"/>
            </a:pPr>
            <a:r>
              <a:rPr lang="en-GB" dirty="0" smtClean="0"/>
              <a:t>Understanding the risk profile of the individual patient determines vaccine strategy</a:t>
            </a:r>
          </a:p>
          <a:p>
            <a:pPr marL="617220" indent="-617220">
              <a:buFontTx/>
              <a:buAutoNum type="arabicPeriod"/>
            </a:pPr>
            <a:r>
              <a:rPr lang="en-GB" dirty="0" smtClean="0"/>
              <a:t>Poor responses can be monitored </a:t>
            </a:r>
          </a:p>
          <a:p>
            <a:pPr marL="617220" indent="-617220">
              <a:buFontTx/>
              <a:buAutoNum type="arabicPeriod"/>
            </a:pPr>
            <a:r>
              <a:rPr lang="en-GB" dirty="0" smtClean="0"/>
              <a:t>If unsure, first do no </a:t>
            </a:r>
            <a:r>
              <a:rPr lang="en-GB" dirty="0" smtClean="0"/>
              <a:t>harm</a:t>
            </a:r>
          </a:p>
          <a:p>
            <a:pPr marL="617220" indent="-617220">
              <a:buFontTx/>
              <a:buAutoNum type="arabicPeriod"/>
            </a:pPr>
            <a:r>
              <a:rPr lang="en-GB" dirty="0" smtClean="0"/>
              <a:t>Call me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786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Questions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2"/>
                </a:solidFill>
              </a:rPr>
              <a:t>stephen.hughes@cmft.nhs.uk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5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Guidelines to follow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Milk Allergy in Primary Care [MAP] </a:t>
            </a:r>
            <a:r>
              <a:rPr lang="en-GB" dirty="0" smtClean="0"/>
              <a:t>guideline</a:t>
            </a:r>
          </a:p>
          <a:p>
            <a:r>
              <a:rPr lang="en-GB" dirty="0" smtClean="0"/>
              <a:t>2013</a:t>
            </a:r>
          </a:p>
          <a:p>
            <a:endParaRPr lang="en-GB" dirty="0" smtClean="0"/>
          </a:p>
          <a:p>
            <a:r>
              <a:rPr lang="en-GB" dirty="0" smtClean="0"/>
              <a:t>Non IgE mediated CMA - </a:t>
            </a:r>
            <a:endParaRPr lang="en-GB" dirty="0"/>
          </a:p>
          <a:p>
            <a:r>
              <a:rPr lang="en-GB" dirty="0" smtClean="0"/>
              <a:t>Exclude milk for 2-4 weeks (+/- extensively hydrolysed formula [EHF])</a:t>
            </a:r>
          </a:p>
          <a:p>
            <a:r>
              <a:rPr lang="en-GB" dirty="0" smtClean="0"/>
              <a:t>Reintroduce</a:t>
            </a:r>
          </a:p>
          <a:p>
            <a:r>
              <a:rPr lang="en-GB" dirty="0" smtClean="0"/>
              <a:t>Dietician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02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Guidelines to follow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IgE mediated CMA</a:t>
            </a:r>
          </a:p>
          <a:p>
            <a:r>
              <a:rPr lang="en-GB" dirty="0" smtClean="0"/>
              <a:t>Avoid milk protein</a:t>
            </a:r>
          </a:p>
          <a:p>
            <a:r>
              <a:rPr lang="en-GB" dirty="0" smtClean="0"/>
              <a:t>EHF or Amino acid formula (AAF)</a:t>
            </a:r>
          </a:p>
          <a:p>
            <a:endParaRPr lang="en-GB" dirty="0"/>
          </a:p>
          <a:p>
            <a:r>
              <a:rPr lang="en-GB" dirty="0" smtClean="0"/>
              <a:t>Dietician</a:t>
            </a:r>
          </a:p>
          <a:p>
            <a:r>
              <a:rPr lang="en-GB" dirty="0" smtClean="0"/>
              <a:t>Paediatric allergy management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56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r>
              <a:rPr lang="en-GB" dirty="0" smtClean="0"/>
              <a:t>How </a:t>
            </a:r>
            <a:r>
              <a:rPr dirty="0" smtClean="0"/>
              <a:t>can </a:t>
            </a:r>
            <a:r>
              <a:rPr dirty="0"/>
              <a:t>we </a:t>
            </a:r>
            <a:r>
              <a:rPr dirty="0" smtClean="0"/>
              <a:t>influence </a:t>
            </a:r>
            <a:r>
              <a:rPr dirty="0"/>
              <a:t>this?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4834880" cy="4525964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For non-IgE CMA, foods containing milk protein can be introduced</a:t>
            </a:r>
          </a:p>
          <a:p>
            <a:r>
              <a:rPr lang="en-GB" b="1" dirty="0" smtClean="0"/>
              <a:t>This speeds up tolerance significantly</a:t>
            </a:r>
          </a:p>
          <a:p>
            <a:r>
              <a:rPr lang="en-GB" dirty="0" smtClean="0"/>
              <a:t>For IgE CMA, we use the same scheme, managing risks in hospital setting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4" t="8887" r="12539" b="977"/>
          <a:stretch/>
        </p:blipFill>
        <p:spPr bwMode="auto">
          <a:xfrm>
            <a:off x="5292080" y="1196752"/>
            <a:ext cx="367357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87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5356" y="116632"/>
            <a:ext cx="269979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7" t="10907" r="18523" b="15545"/>
          <a:stretch/>
        </p:blipFill>
        <p:spPr bwMode="auto">
          <a:xfrm>
            <a:off x="2051720" y="204818"/>
            <a:ext cx="5818094" cy="642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1167</Words>
  <Application>Microsoft Office PowerPoint</Application>
  <PresentationFormat>On-screen Show (4:3)</PresentationFormat>
  <Paragraphs>417</Paragraphs>
  <Slides>57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Default Design</vt:lpstr>
      <vt:lpstr>Microsoft Excel Chart</vt:lpstr>
      <vt:lpstr>Children's allergy in the Northwest</vt:lpstr>
      <vt:lpstr>Outline</vt:lpstr>
      <vt:lpstr>Milk</vt:lpstr>
      <vt:lpstr>What happens</vt:lpstr>
      <vt:lpstr>What is the trouble?</vt:lpstr>
      <vt:lpstr>Guidelines to follow</vt:lpstr>
      <vt:lpstr>Guidelines to follow</vt:lpstr>
      <vt:lpstr>How can we influence this?</vt:lpstr>
      <vt:lpstr>PowerPoint Presentation</vt:lpstr>
      <vt:lpstr>3m with CMA</vt:lpstr>
      <vt:lpstr>What if?</vt:lpstr>
      <vt:lpstr>What if?</vt:lpstr>
      <vt:lpstr>What if?</vt:lpstr>
      <vt:lpstr>Egg</vt:lpstr>
      <vt:lpstr>What is the trouble?</vt:lpstr>
      <vt:lpstr>Influenza vaccination</vt:lpstr>
      <vt:lpstr>Peanuts</vt:lpstr>
      <vt:lpstr>Case</vt:lpstr>
      <vt:lpstr>History</vt:lpstr>
      <vt:lpstr>Examination</vt:lpstr>
      <vt:lpstr>Certainty with diagnosis</vt:lpstr>
      <vt:lpstr>Certainty with diagnosis</vt:lpstr>
      <vt:lpstr>Certainty with diagnosis</vt:lpstr>
      <vt:lpstr>Certainty with diagnosis</vt:lpstr>
      <vt:lpstr>Skin prick tests</vt:lpstr>
      <vt:lpstr>Relief or delight</vt:lpstr>
      <vt:lpstr>Strategies</vt:lpstr>
      <vt:lpstr>Risk calculator</vt:lpstr>
      <vt:lpstr>Risk calculator</vt:lpstr>
      <vt:lpstr>Risk calculator</vt:lpstr>
      <vt:lpstr>LEAP</vt:lpstr>
      <vt:lpstr>What can we do?</vt:lpstr>
      <vt:lpstr>Take home messages</vt:lpstr>
      <vt:lpstr>Strawberry</vt:lpstr>
      <vt:lpstr>PowerPoint Presentation</vt:lpstr>
      <vt:lpstr>Protecting the vulnerable</vt:lpstr>
      <vt:lpstr>Protecting the vulnerable</vt:lpstr>
      <vt:lpstr>What is suppressed?</vt:lpstr>
      <vt:lpstr>Whose patients?</vt:lpstr>
      <vt:lpstr>What is suppressed?</vt:lpstr>
      <vt:lpstr>Meningococcal disease</vt:lpstr>
      <vt:lpstr>Meningococcal disease</vt:lpstr>
      <vt:lpstr>Meningococcal disease</vt:lpstr>
      <vt:lpstr>Meningococcal disease</vt:lpstr>
      <vt:lpstr>Meningococcal disease</vt:lpstr>
      <vt:lpstr>Meningococcal disease</vt:lpstr>
      <vt:lpstr>Influenza virus vaccine</vt:lpstr>
      <vt:lpstr>Influenza virus vaccine</vt:lpstr>
      <vt:lpstr>Influenza virus vaccine</vt:lpstr>
      <vt:lpstr>RMCH influenza vaccination</vt:lpstr>
      <vt:lpstr>Rotavirus</vt:lpstr>
      <vt:lpstr>Varicella Zoster</vt:lpstr>
      <vt:lpstr>Patients on Immunoglobulin</vt:lpstr>
      <vt:lpstr>Live vaccines</vt:lpstr>
      <vt:lpstr>Transmissability</vt:lpstr>
      <vt:lpstr>Conclusions</vt:lpstr>
      <vt:lpstr>Questions</vt:lpstr>
    </vt:vector>
  </TitlesOfParts>
  <Company>CMMC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Any authorised employee</dc:creator>
  <cp:lastModifiedBy>Stephen Hughes</cp:lastModifiedBy>
  <cp:revision>19</cp:revision>
  <dcterms:created xsi:type="dcterms:W3CDTF">2008-12-31T13:16:43Z</dcterms:created>
  <dcterms:modified xsi:type="dcterms:W3CDTF">2016-05-20T20:19:35Z</dcterms:modified>
</cp:coreProperties>
</file>