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Lst>
  <p:notesMasterIdLst>
    <p:notesMasterId r:id="rId92"/>
  </p:notesMasterIdLst>
  <p:sldIdLst>
    <p:sldId id="256" r:id="rId5"/>
    <p:sldId id="257" r:id="rId6"/>
    <p:sldId id="258" r:id="rId7"/>
    <p:sldId id="259" r:id="rId8"/>
    <p:sldId id="260" r:id="rId9"/>
    <p:sldId id="261" r:id="rId10"/>
    <p:sldId id="262" r:id="rId11"/>
    <p:sldId id="263" r:id="rId12"/>
    <p:sldId id="264" r:id="rId13"/>
    <p:sldId id="265" r:id="rId14"/>
    <p:sldId id="325" r:id="rId15"/>
    <p:sldId id="266" r:id="rId16"/>
    <p:sldId id="267" r:id="rId17"/>
    <p:sldId id="268" r:id="rId18"/>
    <p:sldId id="269" r:id="rId19"/>
    <p:sldId id="270" r:id="rId20"/>
    <p:sldId id="271" r:id="rId21"/>
    <p:sldId id="272" r:id="rId22"/>
    <p:sldId id="273" r:id="rId23"/>
    <p:sldId id="274" r:id="rId24"/>
    <p:sldId id="351" r:id="rId25"/>
    <p:sldId id="353" r:id="rId26"/>
    <p:sldId id="276" r:id="rId27"/>
    <p:sldId id="277" r:id="rId28"/>
    <p:sldId id="278" r:id="rId29"/>
    <p:sldId id="279" r:id="rId30"/>
    <p:sldId id="280" r:id="rId31"/>
    <p:sldId id="281" r:id="rId32"/>
    <p:sldId id="282" r:id="rId33"/>
    <p:sldId id="350" r:id="rId34"/>
    <p:sldId id="349"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352" r:id="rId48"/>
    <p:sldId id="296" r:id="rId49"/>
    <p:sldId id="327" r:id="rId50"/>
    <p:sldId id="328" r:id="rId51"/>
    <p:sldId id="329" r:id="rId52"/>
    <p:sldId id="330" r:id="rId53"/>
    <p:sldId id="331" r:id="rId54"/>
    <p:sldId id="297" r:id="rId55"/>
    <p:sldId id="298" r:id="rId56"/>
    <p:sldId id="302" r:id="rId57"/>
    <p:sldId id="303" r:id="rId58"/>
    <p:sldId id="304" r:id="rId59"/>
    <p:sldId id="305" r:id="rId60"/>
    <p:sldId id="306" r:id="rId61"/>
    <p:sldId id="307" r:id="rId62"/>
    <p:sldId id="308" r:id="rId63"/>
    <p:sldId id="299" r:id="rId64"/>
    <p:sldId id="300" r:id="rId65"/>
    <p:sldId id="301" r:id="rId66"/>
    <p:sldId id="313" r:id="rId67"/>
    <p:sldId id="314" r:id="rId68"/>
    <p:sldId id="315" r:id="rId69"/>
    <p:sldId id="316" r:id="rId70"/>
    <p:sldId id="317" r:id="rId71"/>
    <p:sldId id="318" r:id="rId72"/>
    <p:sldId id="319" r:id="rId73"/>
    <p:sldId id="320"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neilsmith:Library:Containers:com.apple.mail:Data:Library:Mail%20Downloads:AE2AC6C5-3879-44A4-8269-54F5C0E844CC:2WR%20conversion%20rates%202010-2014%20-%20ELHT.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xlcsu.nhs.uk\shared\EL%20CCG\NEW%20FOLDER%20STRUCTURE\COMMISSIONING\Cancer\LIS%202016-17\Events\30th%20March%202017\Cancer%20&amp;%20Us.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3200" dirty="0" smtClean="0"/>
              <a:t>2</a:t>
            </a:r>
            <a:r>
              <a:rPr lang="en-GB" sz="3200" baseline="0" dirty="0" smtClean="0"/>
              <a:t> </a:t>
            </a:r>
            <a:r>
              <a:rPr lang="en-GB" sz="3200" dirty="0" smtClean="0"/>
              <a:t>week referrals</a:t>
            </a:r>
            <a:r>
              <a:rPr lang="en-GB" sz="3200" baseline="0" dirty="0" smtClean="0"/>
              <a:t> per 100,000 population</a:t>
            </a:r>
          </a:p>
        </c:rich>
      </c:tx>
      <c:layout/>
      <c:overlay val="0"/>
    </c:title>
    <c:autoTitleDeleted val="0"/>
    <c:plotArea>
      <c:layout>
        <c:manualLayout>
          <c:layoutTarget val="inner"/>
          <c:xMode val="edge"/>
          <c:yMode val="edge"/>
          <c:x val="6.0190046038840692E-2"/>
          <c:y val="0.16648426205626704"/>
          <c:w val="0.93980995396115963"/>
          <c:h val="0.7599940472008917"/>
        </c:manualLayout>
      </c:layout>
      <c:barChart>
        <c:barDir val="col"/>
        <c:grouping val="clustered"/>
        <c:varyColors val="0"/>
        <c:ser>
          <c:idx val="0"/>
          <c:order val="0"/>
          <c:spPr>
            <a:solidFill>
              <a:srgbClr val="A50021"/>
            </a:solidFill>
          </c:spPr>
          <c:invertIfNegative val="0"/>
          <c:dPt>
            <c:idx val="0"/>
            <c:invertIfNegative val="0"/>
            <c:bubble3D val="0"/>
            <c:spPr>
              <a:solidFill>
                <a:schemeClr val="accent3"/>
              </a:solidFill>
            </c:spPr>
          </c:dPt>
          <c:dPt>
            <c:idx val="1"/>
            <c:invertIfNegative val="0"/>
            <c:bubble3D val="0"/>
            <c:spPr/>
          </c:dPt>
          <c:cat>
            <c:strRef>
              <c:f>Sheet1!$A$4:$A$6</c:f>
              <c:strCache>
                <c:ptCount val="3"/>
                <c:pt idx="0">
                  <c:v>England</c:v>
                </c:pt>
                <c:pt idx="1">
                  <c:v>BwD </c:v>
                </c:pt>
                <c:pt idx="2">
                  <c:v>EL </c:v>
                </c:pt>
              </c:strCache>
            </c:strRef>
          </c:cat>
          <c:val>
            <c:numRef>
              <c:f>Sheet1!$B$4:$B$6</c:f>
              <c:numCache>
                <c:formatCode>General</c:formatCode>
                <c:ptCount val="3"/>
                <c:pt idx="0">
                  <c:v>2975</c:v>
                </c:pt>
                <c:pt idx="1">
                  <c:v>2555</c:v>
                </c:pt>
                <c:pt idx="2">
                  <c:v>3086</c:v>
                </c:pt>
              </c:numCache>
            </c:numRef>
          </c:val>
        </c:ser>
        <c:dLbls>
          <c:showLegendKey val="0"/>
          <c:showVal val="0"/>
          <c:showCatName val="0"/>
          <c:showSerName val="0"/>
          <c:showPercent val="0"/>
          <c:showBubbleSize val="0"/>
        </c:dLbls>
        <c:gapWidth val="150"/>
        <c:axId val="66288640"/>
        <c:axId val="66290432"/>
      </c:barChart>
      <c:catAx>
        <c:axId val="66288640"/>
        <c:scaling>
          <c:orientation val="minMax"/>
        </c:scaling>
        <c:delete val="0"/>
        <c:axPos val="b"/>
        <c:majorTickMark val="none"/>
        <c:minorTickMark val="none"/>
        <c:tickLblPos val="nextTo"/>
        <c:crossAx val="66290432"/>
        <c:crosses val="autoZero"/>
        <c:auto val="1"/>
        <c:lblAlgn val="ctr"/>
        <c:lblOffset val="100"/>
        <c:noMultiLvlLbl val="0"/>
      </c:catAx>
      <c:valAx>
        <c:axId val="66290432"/>
        <c:scaling>
          <c:orientation val="minMax"/>
        </c:scaling>
        <c:delete val="0"/>
        <c:axPos val="l"/>
        <c:majorGridlines/>
        <c:numFmt formatCode="General" sourceLinked="1"/>
        <c:majorTickMark val="none"/>
        <c:minorTickMark val="none"/>
        <c:tickLblPos val="nextTo"/>
        <c:crossAx val="66288640"/>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2400" dirty="0" smtClean="0"/>
              <a:t>Breast cancer</a:t>
            </a:r>
            <a:endParaRPr lang="en-US" sz="2400" dirty="0"/>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solidFill>
            </c:spPr>
          </c:dPt>
          <c:dPt>
            <c:idx val="2"/>
            <c:invertIfNegative val="0"/>
            <c:bubble3D val="0"/>
            <c:spPr>
              <a:solidFill>
                <a:srgbClr val="A50021"/>
              </a:solidFill>
            </c:spPr>
          </c:dPt>
          <c:cat>
            <c:strRef>
              <c:f>Sheet1!$A$53:$A$55</c:f>
              <c:strCache>
                <c:ptCount val="3"/>
                <c:pt idx="0">
                  <c:v>England</c:v>
                </c:pt>
                <c:pt idx="1">
                  <c:v>BwD</c:v>
                </c:pt>
                <c:pt idx="2">
                  <c:v>EL</c:v>
                </c:pt>
              </c:strCache>
            </c:strRef>
          </c:cat>
          <c:val>
            <c:numRef>
              <c:f>Sheet1!$B$53:$B$55</c:f>
              <c:numCache>
                <c:formatCode>General</c:formatCode>
                <c:ptCount val="3"/>
                <c:pt idx="0">
                  <c:v>96.7</c:v>
                </c:pt>
                <c:pt idx="1">
                  <c:v>97.4</c:v>
                </c:pt>
                <c:pt idx="2">
                  <c:v>95.8</c:v>
                </c:pt>
              </c:numCache>
            </c:numRef>
          </c:val>
        </c:ser>
        <c:dLbls>
          <c:showLegendKey val="0"/>
          <c:showVal val="0"/>
          <c:showCatName val="0"/>
          <c:showSerName val="0"/>
          <c:showPercent val="0"/>
          <c:showBubbleSize val="0"/>
        </c:dLbls>
        <c:gapWidth val="150"/>
        <c:axId val="80938112"/>
        <c:axId val="80939648"/>
      </c:barChart>
      <c:catAx>
        <c:axId val="80938112"/>
        <c:scaling>
          <c:orientation val="minMax"/>
        </c:scaling>
        <c:delete val="0"/>
        <c:axPos val="b"/>
        <c:majorTickMark val="out"/>
        <c:minorTickMark val="none"/>
        <c:tickLblPos val="nextTo"/>
        <c:crossAx val="80939648"/>
        <c:crosses val="autoZero"/>
        <c:auto val="1"/>
        <c:lblAlgn val="ctr"/>
        <c:lblOffset val="100"/>
        <c:noMultiLvlLbl val="0"/>
      </c:catAx>
      <c:valAx>
        <c:axId val="80939648"/>
        <c:scaling>
          <c:orientation val="minMax"/>
          <c:max val="100"/>
          <c:min val="50"/>
        </c:scaling>
        <c:delete val="0"/>
        <c:axPos val="l"/>
        <c:majorGridlines/>
        <c:numFmt formatCode="General" sourceLinked="1"/>
        <c:majorTickMark val="out"/>
        <c:minorTickMark val="none"/>
        <c:tickLblPos val="nextTo"/>
        <c:crossAx val="8093811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2400" dirty="0" smtClean="0"/>
              <a:t>Bowel cancer</a:t>
            </a:r>
            <a:endParaRPr lang="en-US" sz="2400" dirty="0"/>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solidFill>
            </c:spPr>
          </c:dPt>
          <c:dPt>
            <c:idx val="2"/>
            <c:invertIfNegative val="0"/>
            <c:bubble3D val="0"/>
            <c:spPr>
              <a:solidFill>
                <a:srgbClr val="A50021"/>
              </a:solidFill>
            </c:spPr>
          </c:dPt>
          <c:cat>
            <c:strRef>
              <c:f>Sheet1!$A$57:$A$59</c:f>
              <c:strCache>
                <c:ptCount val="3"/>
                <c:pt idx="0">
                  <c:v>England</c:v>
                </c:pt>
                <c:pt idx="1">
                  <c:v>BwD</c:v>
                </c:pt>
                <c:pt idx="2">
                  <c:v>EL</c:v>
                </c:pt>
              </c:strCache>
            </c:strRef>
          </c:cat>
          <c:val>
            <c:numRef>
              <c:f>Sheet1!$B$57:$B$59</c:f>
              <c:numCache>
                <c:formatCode>General</c:formatCode>
                <c:ptCount val="3"/>
                <c:pt idx="0">
                  <c:v>77.7</c:v>
                </c:pt>
                <c:pt idx="1">
                  <c:v>72.8</c:v>
                </c:pt>
                <c:pt idx="2">
                  <c:v>76.099999999999994</c:v>
                </c:pt>
              </c:numCache>
            </c:numRef>
          </c:val>
        </c:ser>
        <c:dLbls>
          <c:showLegendKey val="0"/>
          <c:showVal val="0"/>
          <c:showCatName val="0"/>
          <c:showSerName val="0"/>
          <c:showPercent val="0"/>
          <c:showBubbleSize val="0"/>
        </c:dLbls>
        <c:gapWidth val="150"/>
        <c:axId val="80948224"/>
        <c:axId val="81265408"/>
      </c:barChart>
      <c:catAx>
        <c:axId val="80948224"/>
        <c:scaling>
          <c:orientation val="minMax"/>
        </c:scaling>
        <c:delete val="0"/>
        <c:axPos val="b"/>
        <c:majorTickMark val="out"/>
        <c:minorTickMark val="none"/>
        <c:tickLblPos val="nextTo"/>
        <c:crossAx val="81265408"/>
        <c:crosses val="autoZero"/>
        <c:auto val="1"/>
        <c:lblAlgn val="ctr"/>
        <c:lblOffset val="100"/>
        <c:noMultiLvlLbl val="0"/>
      </c:catAx>
      <c:valAx>
        <c:axId val="81265408"/>
        <c:scaling>
          <c:orientation val="minMax"/>
          <c:max val="100"/>
          <c:min val="50"/>
        </c:scaling>
        <c:delete val="0"/>
        <c:axPos val="l"/>
        <c:majorGridlines/>
        <c:numFmt formatCode="General" sourceLinked="1"/>
        <c:majorTickMark val="out"/>
        <c:minorTickMark val="none"/>
        <c:tickLblPos val="nextTo"/>
        <c:crossAx val="80948224"/>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2400" dirty="0" smtClean="0"/>
              <a:t>Lung cancer</a:t>
            </a:r>
            <a:endParaRPr lang="en-US" sz="2400" dirty="0"/>
          </a:p>
        </c:rich>
      </c:tx>
      <c:layout>
        <c:manualLayout>
          <c:xMode val="edge"/>
          <c:yMode val="edge"/>
          <c:x val="0.43722987751531084"/>
          <c:y val="1.9763608567259776E-2"/>
        </c:manualLayout>
      </c:layout>
      <c:overlay val="0"/>
    </c:title>
    <c:autoTitleDeleted val="0"/>
    <c:plotArea>
      <c:layout>
        <c:manualLayout>
          <c:layoutTarget val="inner"/>
          <c:xMode val="edge"/>
          <c:yMode val="edge"/>
          <c:x val="7.9618515427507044E-2"/>
          <c:y val="0.40061176927558773"/>
          <c:w val="0.88658732174607124"/>
          <c:h val="0.45447647290238108"/>
        </c:manualLayout>
      </c:layout>
      <c:barChart>
        <c:barDir val="col"/>
        <c:grouping val="clustered"/>
        <c:varyColors val="0"/>
        <c:ser>
          <c:idx val="0"/>
          <c:order val="0"/>
          <c:invertIfNegative val="0"/>
          <c:dPt>
            <c:idx val="0"/>
            <c:invertIfNegative val="0"/>
            <c:bubble3D val="0"/>
            <c:spPr>
              <a:solidFill>
                <a:schemeClr val="accent3"/>
              </a:solidFill>
            </c:spPr>
          </c:dPt>
          <c:dPt>
            <c:idx val="2"/>
            <c:invertIfNegative val="0"/>
            <c:bubble3D val="0"/>
            <c:spPr>
              <a:solidFill>
                <a:srgbClr val="A50021"/>
              </a:solidFill>
            </c:spPr>
          </c:dPt>
          <c:cat>
            <c:strRef>
              <c:f>Sheet1!$A$61:$A$63</c:f>
              <c:strCache>
                <c:ptCount val="3"/>
                <c:pt idx="0">
                  <c:v>England</c:v>
                </c:pt>
                <c:pt idx="1">
                  <c:v>BwD</c:v>
                </c:pt>
                <c:pt idx="2">
                  <c:v>EL</c:v>
                </c:pt>
              </c:strCache>
            </c:strRef>
          </c:cat>
          <c:val>
            <c:numRef>
              <c:f>Sheet1!$B$61:$B$63</c:f>
              <c:numCache>
                <c:formatCode>General</c:formatCode>
                <c:ptCount val="3"/>
                <c:pt idx="0">
                  <c:v>35.4</c:v>
                </c:pt>
                <c:pt idx="1">
                  <c:v>28.2</c:v>
                </c:pt>
                <c:pt idx="2">
                  <c:v>33.5</c:v>
                </c:pt>
              </c:numCache>
            </c:numRef>
          </c:val>
        </c:ser>
        <c:dLbls>
          <c:showLegendKey val="0"/>
          <c:showVal val="0"/>
          <c:showCatName val="0"/>
          <c:showSerName val="0"/>
          <c:showPercent val="0"/>
          <c:showBubbleSize val="0"/>
        </c:dLbls>
        <c:gapWidth val="150"/>
        <c:axId val="81319040"/>
        <c:axId val="81320576"/>
      </c:barChart>
      <c:catAx>
        <c:axId val="81319040"/>
        <c:scaling>
          <c:orientation val="minMax"/>
        </c:scaling>
        <c:delete val="0"/>
        <c:axPos val="b"/>
        <c:majorTickMark val="out"/>
        <c:minorTickMark val="none"/>
        <c:tickLblPos val="nextTo"/>
        <c:crossAx val="81320576"/>
        <c:crosses val="autoZero"/>
        <c:auto val="1"/>
        <c:lblAlgn val="ctr"/>
        <c:lblOffset val="100"/>
        <c:noMultiLvlLbl val="0"/>
      </c:catAx>
      <c:valAx>
        <c:axId val="81320576"/>
        <c:scaling>
          <c:orientation val="minMax"/>
          <c:max val="50"/>
          <c:min val="0"/>
        </c:scaling>
        <c:delete val="0"/>
        <c:axPos val="l"/>
        <c:majorGridlines/>
        <c:numFmt formatCode="General" sourceLinked="1"/>
        <c:majorTickMark val="out"/>
        <c:minorTickMark val="none"/>
        <c:tickLblPos val="nextTo"/>
        <c:crossAx val="8131904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4000" dirty="0" smtClean="0"/>
              <a:t>CAUSES </a:t>
            </a:r>
            <a:r>
              <a:rPr lang="en-US" sz="4000" dirty="0"/>
              <a:t>OF CANCER DEATHS</a:t>
            </a:r>
          </a:p>
        </c:rich>
      </c:tx>
      <c:layout>
        <c:manualLayout>
          <c:xMode val="edge"/>
          <c:yMode val="edge"/>
          <c:x val="0.15704914296128977"/>
          <c:y val="0"/>
        </c:manualLayout>
      </c:layout>
      <c:overlay val="0"/>
    </c:title>
    <c:autoTitleDeleted val="0"/>
    <c:plotArea>
      <c:layout>
        <c:manualLayout>
          <c:layoutTarget val="inner"/>
          <c:xMode val="edge"/>
          <c:yMode val="edge"/>
          <c:x val="0.18216010688437129"/>
          <c:y val="8.459995504969435E-2"/>
          <c:w val="0.64442537197719219"/>
          <c:h val="0.89626966735496827"/>
        </c:manualLayout>
      </c:layout>
      <c:pieChart>
        <c:varyColors val="1"/>
        <c:ser>
          <c:idx val="0"/>
          <c:order val="0"/>
          <c:dPt>
            <c:idx val="4"/>
            <c:bubble3D val="0"/>
            <c:spPr>
              <a:solidFill>
                <a:srgbClr val="FF0000"/>
              </a:solidFill>
            </c:spPr>
          </c:dPt>
          <c:dLbls>
            <c:dLbl>
              <c:idx val="0"/>
              <c:layout>
                <c:manualLayout>
                  <c:x val="-0.10819896368252055"/>
                  <c:y val="0.18632635965097108"/>
                </c:manualLayout>
              </c:layout>
              <c:showLegendKey val="0"/>
              <c:showVal val="0"/>
              <c:showCatName val="1"/>
              <c:showSerName val="0"/>
              <c:showPercent val="1"/>
              <c:showBubbleSize val="0"/>
            </c:dLbl>
            <c:dLbl>
              <c:idx val="1"/>
              <c:layout>
                <c:manualLayout>
                  <c:x val="-0.1900589661363345"/>
                  <c:y val="-7.1177755472891263E-2"/>
                </c:manualLayout>
              </c:layout>
              <c:showLegendKey val="0"/>
              <c:showVal val="0"/>
              <c:showCatName val="1"/>
              <c:showSerName val="0"/>
              <c:showPercent val="1"/>
              <c:showBubbleSize val="0"/>
            </c:dLbl>
            <c:dLbl>
              <c:idx val="2"/>
              <c:layout>
                <c:manualLayout>
                  <c:x val="-0.10796947813528962"/>
                  <c:y val="-0.18504936233138847"/>
                </c:manualLayout>
              </c:layout>
              <c:showLegendKey val="0"/>
              <c:showVal val="0"/>
              <c:showCatName val="1"/>
              <c:showSerName val="0"/>
              <c:showPercent val="1"/>
              <c:showBubbleSize val="0"/>
            </c:dLbl>
            <c:dLbl>
              <c:idx val="3"/>
              <c:layout>
                <c:manualLayout>
                  <c:x val="-1.6375363294730716E-2"/>
                  <c:y val="-7.5460006359446649E-2"/>
                </c:manualLayout>
              </c:layout>
              <c:showLegendKey val="0"/>
              <c:showVal val="0"/>
              <c:showCatName val="1"/>
              <c:showSerName val="0"/>
              <c:showPercent val="1"/>
              <c:showBubbleSize val="0"/>
            </c:dLbl>
            <c:dLbl>
              <c:idx val="4"/>
              <c:layout>
                <c:manualLayout>
                  <c:x val="7.3436178514161704E-2"/>
                  <c:y val="-8.1541706093958916E-2"/>
                </c:manualLayout>
              </c:layout>
              <c:spPr/>
              <c:txPr>
                <a:bodyPr/>
                <a:lstStyle/>
                <a:p>
                  <a:pPr>
                    <a:defRPr sz="2400" b="1"/>
                  </a:pPr>
                  <a:endParaRPr lang="en-US"/>
                </a:p>
              </c:txPr>
              <c:showLegendKey val="0"/>
              <c:showVal val="0"/>
              <c:showCatName val="1"/>
              <c:showSerName val="0"/>
              <c:showPercent val="1"/>
              <c:showBubbleSize val="0"/>
            </c:dLbl>
            <c:dLbl>
              <c:idx val="5"/>
              <c:layout>
                <c:manualLayout>
                  <c:x val="0.19459404586290754"/>
                  <c:y val="1.7361736307715491E-2"/>
                </c:manualLayout>
              </c:layout>
              <c:showLegendKey val="0"/>
              <c:showVal val="0"/>
              <c:showCatName val="1"/>
              <c:showSerName val="0"/>
              <c:showPercent val="1"/>
              <c:showBubbleSize val="0"/>
            </c:dLbl>
            <c:txPr>
              <a:bodyPr/>
              <a:lstStyle/>
              <a:p>
                <a:pPr>
                  <a:defRPr sz="1600" b="1"/>
                </a:pPr>
                <a:endParaRPr lang="en-US"/>
              </a:p>
            </c:txPr>
            <c:showLegendKey val="0"/>
            <c:showVal val="0"/>
            <c:showCatName val="1"/>
            <c:showSerName val="0"/>
            <c:showPercent val="1"/>
            <c:showBubbleSize val="0"/>
            <c:showLeaderLines val="1"/>
          </c:dLbls>
          <c:cat>
            <c:strRef>
              <c:f>Sheet1!$A$3:$A$8</c:f>
              <c:strCache>
                <c:ptCount val="6"/>
                <c:pt idx="0">
                  <c:v>Lung</c:v>
                </c:pt>
                <c:pt idx="1">
                  <c:v>Prostate</c:v>
                </c:pt>
                <c:pt idx="2">
                  <c:v>Bowel</c:v>
                </c:pt>
                <c:pt idx="3">
                  <c:v>Breast</c:v>
                </c:pt>
                <c:pt idx="4">
                  <c:v>MUO</c:v>
                </c:pt>
                <c:pt idx="5">
                  <c:v>Other</c:v>
                </c:pt>
              </c:strCache>
            </c:strRef>
          </c:cat>
          <c:val>
            <c:numRef>
              <c:f>Sheet1!$B$3:$B$8</c:f>
              <c:numCache>
                <c:formatCode>0%</c:formatCode>
                <c:ptCount val="6"/>
                <c:pt idx="0">
                  <c:v>0.22</c:v>
                </c:pt>
                <c:pt idx="1">
                  <c:v>0.13</c:v>
                </c:pt>
                <c:pt idx="2">
                  <c:v>0.1</c:v>
                </c:pt>
                <c:pt idx="3">
                  <c:v>7.0000000000000007E-2</c:v>
                </c:pt>
                <c:pt idx="4">
                  <c:v>0.06</c:v>
                </c:pt>
                <c:pt idx="5">
                  <c:v>0.42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2WR seen by ELHT  (2016/17 projected ) by all CCGs </a:t>
            </a:r>
          </a:p>
        </c:rich>
      </c:tx>
      <c:layout/>
      <c:overlay val="0"/>
    </c:title>
    <c:autoTitleDeleted val="0"/>
    <c:plotArea>
      <c:layout>
        <c:manualLayout>
          <c:layoutTarget val="inner"/>
          <c:xMode val="edge"/>
          <c:yMode val="edge"/>
          <c:x val="5.7798730835491988E-2"/>
          <c:y val="0.11075513214581095"/>
          <c:w val="0.92674173706268448"/>
          <c:h val="0.84015217444975254"/>
        </c:manualLayout>
      </c:layout>
      <c:barChart>
        <c:barDir val="col"/>
        <c:grouping val="clustered"/>
        <c:varyColors val="0"/>
        <c:ser>
          <c:idx val="0"/>
          <c:order val="0"/>
          <c:invertIfNegative val="0"/>
          <c:cat>
            <c:strRef>
              <c:f>'SOme graphs'!$P$124:$P$129</c:f>
              <c:strCache>
                <c:ptCount val="6"/>
                <c:pt idx="0">
                  <c:v>2011/12</c:v>
                </c:pt>
                <c:pt idx="1">
                  <c:v>2012/13</c:v>
                </c:pt>
                <c:pt idx="2">
                  <c:v>2013/14</c:v>
                </c:pt>
                <c:pt idx="3">
                  <c:v>2014/15</c:v>
                </c:pt>
                <c:pt idx="4">
                  <c:v>2015/16</c:v>
                </c:pt>
                <c:pt idx="5">
                  <c:v>2016/17</c:v>
                </c:pt>
              </c:strCache>
            </c:strRef>
          </c:cat>
          <c:val>
            <c:numRef>
              <c:f>'SOme graphs'!$Q$124:$Q$129</c:f>
              <c:numCache>
                <c:formatCode>General</c:formatCode>
                <c:ptCount val="6"/>
                <c:pt idx="0">
                  <c:v>11520</c:v>
                </c:pt>
                <c:pt idx="1">
                  <c:v>12470</c:v>
                </c:pt>
                <c:pt idx="2">
                  <c:v>14728</c:v>
                </c:pt>
                <c:pt idx="3">
                  <c:v>16009</c:v>
                </c:pt>
                <c:pt idx="4">
                  <c:v>16356</c:v>
                </c:pt>
                <c:pt idx="5" formatCode="0">
                  <c:v>18066.545454545456</c:v>
                </c:pt>
              </c:numCache>
            </c:numRef>
          </c:val>
        </c:ser>
        <c:dLbls>
          <c:showLegendKey val="0"/>
          <c:showVal val="0"/>
          <c:showCatName val="0"/>
          <c:showSerName val="0"/>
          <c:showPercent val="0"/>
          <c:showBubbleSize val="0"/>
        </c:dLbls>
        <c:gapWidth val="150"/>
        <c:axId val="66299392"/>
        <c:axId val="66300928"/>
      </c:barChart>
      <c:catAx>
        <c:axId val="66299392"/>
        <c:scaling>
          <c:orientation val="minMax"/>
        </c:scaling>
        <c:delete val="0"/>
        <c:axPos val="b"/>
        <c:majorTickMark val="none"/>
        <c:minorTickMark val="none"/>
        <c:tickLblPos val="nextTo"/>
        <c:crossAx val="66300928"/>
        <c:crosses val="autoZero"/>
        <c:auto val="1"/>
        <c:lblAlgn val="ctr"/>
        <c:lblOffset val="100"/>
        <c:noMultiLvlLbl val="0"/>
      </c:catAx>
      <c:valAx>
        <c:axId val="66300928"/>
        <c:scaling>
          <c:orientation val="minMax"/>
        </c:scaling>
        <c:delete val="0"/>
        <c:axPos val="l"/>
        <c:majorGridlines/>
        <c:numFmt formatCode="General" sourceLinked="1"/>
        <c:majorTickMark val="none"/>
        <c:minorTickMark val="none"/>
        <c:tickLblPos val="nextTo"/>
        <c:crossAx val="662993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2WR into ELHT   April - December 2016</a:t>
            </a:r>
          </a:p>
        </c:rich>
      </c:tx>
      <c:layout>
        <c:manualLayout>
          <c:xMode val="edge"/>
          <c:yMode val="edge"/>
          <c:x val="9.8125003803855068E-2"/>
          <c:y val="1.2403060398183821E-2"/>
        </c:manualLayout>
      </c:layout>
      <c:overlay val="0"/>
    </c:title>
    <c:autoTitleDeleted val="0"/>
    <c:plotArea>
      <c:layout>
        <c:manualLayout>
          <c:layoutTarget val="inner"/>
          <c:xMode val="edge"/>
          <c:yMode val="edge"/>
          <c:x val="5.4098498104403717E-2"/>
          <c:y val="0.10404084169490552"/>
          <c:w val="0.92255310100126275"/>
          <c:h val="0.78600951885819725"/>
        </c:manualLayout>
      </c:layout>
      <c:barChart>
        <c:barDir val="col"/>
        <c:grouping val="clustered"/>
        <c:varyColors val="0"/>
        <c:ser>
          <c:idx val="0"/>
          <c:order val="0"/>
          <c:invertIfNegative val="0"/>
          <c:cat>
            <c:strRef>
              <c:f>Sheet3!$A$4:$A$15</c:f>
              <c:strCache>
                <c:ptCount val="8"/>
                <c:pt idx="0">
                  <c:v>Breast</c:v>
                </c:pt>
                <c:pt idx="1">
                  <c:v>UGI </c:v>
                </c:pt>
                <c:pt idx="2">
                  <c:v>Skin </c:v>
                </c:pt>
                <c:pt idx="3">
                  <c:v>Colorectal</c:v>
                </c:pt>
                <c:pt idx="4">
                  <c:v>Head and Neck</c:v>
                </c:pt>
                <c:pt idx="5">
                  <c:v>Gynaecology</c:v>
                </c:pt>
                <c:pt idx="6">
                  <c:v>Urology</c:v>
                </c:pt>
                <c:pt idx="7">
                  <c:v>Lung</c:v>
                </c:pt>
              </c:strCache>
            </c:strRef>
          </c:cat>
          <c:val>
            <c:numRef>
              <c:f>Sheet3!$B$4:$B$15</c:f>
              <c:numCache>
                <c:formatCode>General</c:formatCode>
                <c:ptCount val="12"/>
                <c:pt idx="0">
                  <c:v>3480</c:v>
                </c:pt>
                <c:pt idx="1">
                  <c:v>2429</c:v>
                </c:pt>
                <c:pt idx="2">
                  <c:v>2204</c:v>
                </c:pt>
                <c:pt idx="3">
                  <c:v>1369</c:v>
                </c:pt>
                <c:pt idx="4">
                  <c:v>1275</c:v>
                </c:pt>
                <c:pt idx="5">
                  <c:v>1236</c:v>
                </c:pt>
                <c:pt idx="6">
                  <c:v>1222</c:v>
                </c:pt>
                <c:pt idx="7">
                  <c:v>401</c:v>
                </c:pt>
              </c:numCache>
            </c:numRef>
          </c:val>
        </c:ser>
        <c:dLbls>
          <c:showLegendKey val="0"/>
          <c:showVal val="0"/>
          <c:showCatName val="0"/>
          <c:showSerName val="0"/>
          <c:showPercent val="0"/>
          <c:showBubbleSize val="0"/>
        </c:dLbls>
        <c:gapWidth val="150"/>
        <c:axId val="66411520"/>
        <c:axId val="66417408"/>
      </c:barChart>
      <c:catAx>
        <c:axId val="66411520"/>
        <c:scaling>
          <c:orientation val="minMax"/>
        </c:scaling>
        <c:delete val="0"/>
        <c:axPos val="b"/>
        <c:majorTickMark val="none"/>
        <c:minorTickMark val="none"/>
        <c:tickLblPos val="nextTo"/>
        <c:txPr>
          <a:bodyPr/>
          <a:lstStyle/>
          <a:p>
            <a:pPr>
              <a:defRPr sz="2400" baseline="0"/>
            </a:pPr>
            <a:endParaRPr lang="en-US"/>
          </a:p>
        </c:txPr>
        <c:crossAx val="66417408"/>
        <c:crosses val="autoZero"/>
        <c:auto val="1"/>
        <c:lblAlgn val="ctr"/>
        <c:lblOffset val="100"/>
        <c:noMultiLvlLbl val="0"/>
      </c:catAx>
      <c:valAx>
        <c:axId val="66417408"/>
        <c:scaling>
          <c:orientation val="minMax"/>
        </c:scaling>
        <c:delete val="0"/>
        <c:axPos val="l"/>
        <c:majorGridlines/>
        <c:numFmt formatCode="General" sourceLinked="1"/>
        <c:majorTickMark val="none"/>
        <c:minorTickMark val="none"/>
        <c:tickLblPos val="nextTo"/>
        <c:crossAx val="66411520"/>
        <c:crosses val="autoZero"/>
        <c:crossBetween val="between"/>
      </c:valAx>
    </c:plotArea>
    <c:plotVisOnly val="1"/>
    <c:dispBlanksAs val="gap"/>
    <c:showDLblsOverMax val="0"/>
  </c:chart>
  <c:txPr>
    <a:bodyPr/>
    <a:lstStyle/>
    <a:p>
      <a:pPr>
        <a:defRPr sz="22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2WR resulting in a Cancer Diagnosis </a:t>
            </a:r>
          </a:p>
          <a:p>
            <a:pPr>
              <a:defRPr/>
            </a:pPr>
            <a:r>
              <a:rPr lang="en-US" sz="2400" dirty="0"/>
              <a:t>average 2011/12 -  2015/16  </a:t>
            </a:r>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solidFill>
            </c:spPr>
          </c:dPt>
          <c:dPt>
            <c:idx val="1"/>
            <c:invertIfNegative val="0"/>
            <c:bubble3D val="0"/>
            <c:spPr>
              <a:solidFill>
                <a:schemeClr val="tx2">
                  <a:lumMod val="60000"/>
                  <a:lumOff val="40000"/>
                </a:schemeClr>
              </a:solidFill>
            </c:spPr>
          </c:dPt>
          <c:dPt>
            <c:idx val="2"/>
            <c:invertIfNegative val="0"/>
            <c:bubble3D val="0"/>
            <c:spPr>
              <a:solidFill>
                <a:srgbClr val="A50021"/>
              </a:solidFill>
            </c:spPr>
          </c:dPt>
          <c:cat>
            <c:strRef>
              <c:f>Sheet1!$A$18:$A$20</c:f>
              <c:strCache>
                <c:ptCount val="3"/>
                <c:pt idx="0">
                  <c:v>England</c:v>
                </c:pt>
                <c:pt idx="1">
                  <c:v>BwD </c:v>
                </c:pt>
                <c:pt idx="2">
                  <c:v>EL </c:v>
                </c:pt>
              </c:strCache>
            </c:strRef>
          </c:cat>
          <c:val>
            <c:numRef>
              <c:f>Sheet1!$B$18:$B$20</c:f>
              <c:numCache>
                <c:formatCode>0.00%</c:formatCode>
                <c:ptCount val="3"/>
                <c:pt idx="0">
                  <c:v>8.8000000000000064E-2</c:v>
                </c:pt>
                <c:pt idx="1">
                  <c:v>9.1000000000000025E-2</c:v>
                </c:pt>
                <c:pt idx="2">
                  <c:v>8.8000000000000064E-2</c:v>
                </c:pt>
              </c:numCache>
            </c:numRef>
          </c:val>
        </c:ser>
        <c:dLbls>
          <c:showLegendKey val="0"/>
          <c:showVal val="0"/>
          <c:showCatName val="0"/>
          <c:showSerName val="0"/>
          <c:showPercent val="0"/>
          <c:showBubbleSize val="0"/>
        </c:dLbls>
        <c:gapWidth val="150"/>
        <c:axId val="66590976"/>
        <c:axId val="66605056"/>
      </c:barChart>
      <c:catAx>
        <c:axId val="66590976"/>
        <c:scaling>
          <c:orientation val="minMax"/>
        </c:scaling>
        <c:delete val="0"/>
        <c:axPos val="b"/>
        <c:majorTickMark val="none"/>
        <c:minorTickMark val="none"/>
        <c:tickLblPos val="nextTo"/>
        <c:crossAx val="66605056"/>
        <c:crosses val="autoZero"/>
        <c:auto val="1"/>
        <c:lblAlgn val="ctr"/>
        <c:lblOffset val="100"/>
        <c:noMultiLvlLbl val="0"/>
      </c:catAx>
      <c:valAx>
        <c:axId val="66605056"/>
        <c:scaling>
          <c:orientation val="minMax"/>
          <c:min val="0"/>
        </c:scaling>
        <c:delete val="0"/>
        <c:axPos val="l"/>
        <c:majorGridlines/>
        <c:numFmt formatCode="0%" sourceLinked="0"/>
        <c:majorTickMark val="none"/>
        <c:minorTickMark val="none"/>
        <c:tickLblPos val="nextTo"/>
        <c:crossAx val="665909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400"/>
            </a:pPr>
            <a:r>
              <a:rPr lang="en-US" sz="2800" dirty="0" smtClean="0"/>
              <a:t>Conversion</a:t>
            </a:r>
            <a:r>
              <a:rPr lang="en-US" sz="2800" baseline="0" dirty="0" smtClean="0"/>
              <a:t> Rate -</a:t>
            </a:r>
            <a:r>
              <a:rPr lang="en-US" sz="2800" dirty="0" smtClean="0"/>
              <a:t>% </a:t>
            </a:r>
            <a:r>
              <a:rPr lang="en-US" sz="2800" dirty="0"/>
              <a:t>New Cancer diagnosed following </a:t>
            </a:r>
            <a:r>
              <a:rPr lang="en-US" sz="2800" dirty="0" smtClean="0"/>
              <a:t>2WW Referral</a:t>
            </a:r>
            <a:endParaRPr lang="en-US" sz="2800" dirty="0"/>
          </a:p>
        </c:rich>
      </c:tx>
      <c:layout>
        <c:manualLayout>
          <c:xMode val="edge"/>
          <c:yMode val="edge"/>
          <c:x val="0.18400163109447529"/>
          <c:y val="2.3473023652448008E-2"/>
        </c:manualLayout>
      </c:layout>
      <c:overlay val="0"/>
    </c:title>
    <c:autoTitleDeleted val="0"/>
    <c:plotArea>
      <c:layout>
        <c:manualLayout>
          <c:layoutTarget val="inner"/>
          <c:xMode val="edge"/>
          <c:yMode val="edge"/>
          <c:x val="0.19750920336898048"/>
          <c:y val="0.13737235210502274"/>
          <c:w val="0.71830540114030361"/>
          <c:h val="0.517330512968739"/>
        </c:manualLayout>
      </c:layout>
      <c:barChart>
        <c:barDir val="col"/>
        <c:grouping val="clustered"/>
        <c:varyColors val="0"/>
        <c:ser>
          <c:idx val="0"/>
          <c:order val="0"/>
          <c:tx>
            <c:strRef>
              <c:f>'2013-14'!$D$25</c:f>
              <c:strCache>
                <c:ptCount val="1"/>
                <c:pt idx="0">
                  <c:v>% New Cancer diagnosed</c:v>
                </c:pt>
              </c:strCache>
            </c:strRef>
          </c:tx>
          <c:invertIfNegative val="0"/>
          <c:cat>
            <c:strRef>
              <c:f>'2013-14'!$A$26:$A$39</c:f>
              <c:strCache>
                <c:ptCount val="14"/>
                <c:pt idx="0">
                  <c:v>Haematology</c:v>
                </c:pt>
                <c:pt idx="1">
                  <c:v>Lung</c:v>
                </c:pt>
                <c:pt idx="2">
                  <c:v>Urology </c:v>
                </c:pt>
                <c:pt idx="3">
                  <c:v>Sarcoma</c:v>
                </c:pt>
                <c:pt idx="4">
                  <c:v>Skin</c:v>
                </c:pt>
                <c:pt idx="5">
                  <c:v>Gynaecology</c:v>
                </c:pt>
                <c:pt idx="6">
                  <c:v>Breast (inc Symptomatic)</c:v>
                </c:pt>
                <c:pt idx="7">
                  <c:v>Upper GI (inc HPB)</c:v>
                </c:pt>
                <c:pt idx="8">
                  <c:v>Colorectal</c:v>
                </c:pt>
                <c:pt idx="9">
                  <c:v>Head and Neck</c:v>
                </c:pt>
                <c:pt idx="10">
                  <c:v>Total </c:v>
                </c:pt>
                <c:pt idx="11">
                  <c:v>Brain/CNS</c:v>
                </c:pt>
                <c:pt idx="12">
                  <c:v>Other</c:v>
                </c:pt>
                <c:pt idx="13">
                  <c:v>Paediatrics</c:v>
                </c:pt>
              </c:strCache>
            </c:strRef>
          </c:cat>
          <c:val>
            <c:numRef>
              <c:f>'2013-14'!$D$26:$D$39</c:f>
              <c:numCache>
                <c:formatCode>General</c:formatCode>
                <c:ptCount val="14"/>
                <c:pt idx="0">
                  <c:v>52</c:v>
                </c:pt>
                <c:pt idx="1">
                  <c:v>32</c:v>
                </c:pt>
                <c:pt idx="2">
                  <c:v>25</c:v>
                </c:pt>
                <c:pt idx="3">
                  <c:v>20</c:v>
                </c:pt>
                <c:pt idx="4">
                  <c:v>9</c:v>
                </c:pt>
                <c:pt idx="5">
                  <c:v>7</c:v>
                </c:pt>
                <c:pt idx="6">
                  <c:v>6</c:v>
                </c:pt>
                <c:pt idx="7">
                  <c:v>6</c:v>
                </c:pt>
                <c:pt idx="8">
                  <c:v>5</c:v>
                </c:pt>
                <c:pt idx="9">
                  <c:v>5</c:v>
                </c:pt>
                <c:pt idx="10">
                  <c:v>9.0000000000000066E-2</c:v>
                </c:pt>
                <c:pt idx="11">
                  <c:v>0</c:v>
                </c:pt>
                <c:pt idx="12">
                  <c:v>0</c:v>
                </c:pt>
                <c:pt idx="13">
                  <c:v>0</c:v>
                </c:pt>
              </c:numCache>
            </c:numRef>
          </c:val>
        </c:ser>
        <c:dLbls>
          <c:showLegendKey val="0"/>
          <c:showVal val="0"/>
          <c:showCatName val="0"/>
          <c:showSerName val="0"/>
          <c:showPercent val="0"/>
          <c:showBubbleSize val="0"/>
        </c:dLbls>
        <c:gapWidth val="150"/>
        <c:axId val="65937792"/>
        <c:axId val="65939328"/>
      </c:barChart>
      <c:catAx>
        <c:axId val="65937792"/>
        <c:scaling>
          <c:orientation val="minMax"/>
        </c:scaling>
        <c:delete val="0"/>
        <c:axPos val="b"/>
        <c:majorTickMark val="none"/>
        <c:minorTickMark val="none"/>
        <c:tickLblPos val="nextTo"/>
        <c:txPr>
          <a:bodyPr/>
          <a:lstStyle/>
          <a:p>
            <a:pPr>
              <a:defRPr lang="en-US" sz="1800"/>
            </a:pPr>
            <a:endParaRPr lang="en-US"/>
          </a:p>
        </c:txPr>
        <c:crossAx val="65939328"/>
        <c:crosses val="autoZero"/>
        <c:auto val="1"/>
        <c:lblAlgn val="ctr"/>
        <c:lblOffset val="100"/>
        <c:noMultiLvlLbl val="0"/>
      </c:catAx>
      <c:valAx>
        <c:axId val="65939328"/>
        <c:scaling>
          <c:orientation val="minMax"/>
        </c:scaling>
        <c:delete val="0"/>
        <c:axPos val="l"/>
        <c:majorGridlines/>
        <c:title>
          <c:tx>
            <c:rich>
              <a:bodyPr rot="0" vert="wordArtVert"/>
              <a:lstStyle/>
              <a:p>
                <a:pPr>
                  <a:defRPr lang="en-US"/>
                </a:pPr>
                <a:r>
                  <a:rPr lang="en-GB"/>
                  <a:t>Percentage </a:t>
                </a:r>
              </a:p>
            </c:rich>
          </c:tx>
          <c:layout/>
          <c:overlay val="0"/>
        </c:title>
        <c:numFmt formatCode="General" sourceLinked="1"/>
        <c:majorTickMark val="none"/>
        <c:minorTickMark val="none"/>
        <c:tickLblPos val="nextTo"/>
        <c:txPr>
          <a:bodyPr/>
          <a:lstStyle/>
          <a:p>
            <a:pPr>
              <a:defRPr lang="en-US"/>
            </a:pPr>
            <a:endParaRPr lang="en-US"/>
          </a:p>
        </c:txPr>
        <c:crossAx val="65937792"/>
        <c:crosses val="autoZero"/>
        <c:crossBetween val="between"/>
      </c:valAx>
    </c:plotArea>
    <c:legend>
      <c:legendPos val="r"/>
      <c:layout>
        <c:manualLayout>
          <c:xMode val="edge"/>
          <c:yMode val="edge"/>
          <c:x val="0.73067207126418254"/>
          <c:y val="0.40383538685561932"/>
          <c:w val="0.19102751931137307"/>
          <c:h val="0.13675431919274422"/>
        </c:manualLayout>
      </c:layout>
      <c:overlay val="0"/>
      <c:txPr>
        <a:bodyPr/>
        <a:lstStyle/>
        <a:p>
          <a:pPr>
            <a:defRPr lang="en-US"/>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PERCENTAGE</a:t>
            </a:r>
            <a:r>
              <a:rPr lang="en-US" sz="2400" baseline="0" dirty="0" smtClean="0"/>
              <a:t> CANCERS FOUND BY 2WW</a:t>
            </a:r>
          </a:p>
          <a:p>
            <a:pPr>
              <a:defRPr/>
            </a:pPr>
            <a:r>
              <a:rPr lang="en-US" sz="2400" dirty="0" smtClean="0"/>
              <a:t>average </a:t>
            </a:r>
            <a:r>
              <a:rPr lang="en-US" sz="2400" dirty="0"/>
              <a:t>2011/12 -  2015/16  </a:t>
            </a:r>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solidFill>
            </c:spPr>
          </c:dPt>
          <c:dPt>
            <c:idx val="1"/>
            <c:invertIfNegative val="0"/>
            <c:bubble3D val="0"/>
            <c:spPr>
              <a:solidFill>
                <a:schemeClr val="tx2">
                  <a:lumMod val="60000"/>
                  <a:lumOff val="40000"/>
                </a:schemeClr>
              </a:solidFill>
            </c:spPr>
          </c:dPt>
          <c:dPt>
            <c:idx val="2"/>
            <c:invertIfNegative val="0"/>
            <c:bubble3D val="0"/>
            <c:spPr>
              <a:solidFill>
                <a:srgbClr val="A50021"/>
              </a:solidFill>
            </c:spPr>
          </c:dPt>
          <c:cat>
            <c:strRef>
              <c:f>Sheet1!$A$18:$A$20</c:f>
              <c:strCache>
                <c:ptCount val="3"/>
                <c:pt idx="0">
                  <c:v>England</c:v>
                </c:pt>
                <c:pt idx="1">
                  <c:v>BwD </c:v>
                </c:pt>
                <c:pt idx="2">
                  <c:v>EL </c:v>
                </c:pt>
              </c:strCache>
            </c:strRef>
          </c:cat>
          <c:val>
            <c:numRef>
              <c:f>Sheet1!$B$18:$B$20</c:f>
              <c:numCache>
                <c:formatCode>0.00%</c:formatCode>
                <c:ptCount val="3"/>
                <c:pt idx="0">
                  <c:v>0.4750000000000002</c:v>
                </c:pt>
                <c:pt idx="1">
                  <c:v>0.49500000000000022</c:v>
                </c:pt>
                <c:pt idx="2">
                  <c:v>0.4790000000000002</c:v>
                </c:pt>
              </c:numCache>
            </c:numRef>
          </c:val>
        </c:ser>
        <c:dLbls>
          <c:showLegendKey val="0"/>
          <c:showVal val="0"/>
          <c:showCatName val="0"/>
          <c:showSerName val="0"/>
          <c:showPercent val="0"/>
          <c:showBubbleSize val="0"/>
        </c:dLbls>
        <c:gapWidth val="150"/>
        <c:axId val="66717184"/>
        <c:axId val="66718720"/>
      </c:barChart>
      <c:catAx>
        <c:axId val="66717184"/>
        <c:scaling>
          <c:orientation val="minMax"/>
        </c:scaling>
        <c:delete val="0"/>
        <c:axPos val="b"/>
        <c:majorTickMark val="none"/>
        <c:minorTickMark val="none"/>
        <c:tickLblPos val="nextTo"/>
        <c:crossAx val="66718720"/>
        <c:crosses val="autoZero"/>
        <c:auto val="1"/>
        <c:lblAlgn val="ctr"/>
        <c:lblOffset val="100"/>
        <c:noMultiLvlLbl val="0"/>
      </c:catAx>
      <c:valAx>
        <c:axId val="66718720"/>
        <c:scaling>
          <c:orientation val="minMax"/>
          <c:min val="0"/>
        </c:scaling>
        <c:delete val="0"/>
        <c:axPos val="l"/>
        <c:majorGridlines/>
        <c:numFmt formatCode="0%" sourceLinked="0"/>
        <c:majorTickMark val="none"/>
        <c:minorTickMark val="none"/>
        <c:tickLblPos val="nextTo"/>
        <c:crossAx val="6671718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Proportion of Cancers diagnosed at stage 1 or 2 </a:t>
            </a:r>
          </a:p>
        </c:rich>
      </c:tx>
      <c:layout>
        <c:manualLayout>
          <c:xMode val="edge"/>
          <c:yMode val="edge"/>
          <c:x val="3.9579728737940585E-2"/>
          <c:y val="4.5444461143196637E-3"/>
        </c:manualLayout>
      </c:layout>
      <c:overlay val="0"/>
    </c:title>
    <c:autoTitleDeleted val="0"/>
    <c:plotArea>
      <c:layout/>
      <c:barChart>
        <c:barDir val="col"/>
        <c:grouping val="clustered"/>
        <c:varyColors val="0"/>
        <c:ser>
          <c:idx val="0"/>
          <c:order val="0"/>
          <c:spPr>
            <a:solidFill>
              <a:schemeClr val="tx2">
                <a:lumMod val="60000"/>
                <a:lumOff val="40000"/>
              </a:schemeClr>
            </a:solidFill>
          </c:spPr>
          <c:invertIfNegative val="0"/>
          <c:dPt>
            <c:idx val="0"/>
            <c:invertIfNegative val="0"/>
            <c:bubble3D val="0"/>
            <c:spPr>
              <a:solidFill>
                <a:srgbClr val="92D050"/>
              </a:solidFill>
            </c:spPr>
          </c:dPt>
          <c:dPt>
            <c:idx val="2"/>
            <c:invertIfNegative val="0"/>
            <c:bubble3D val="0"/>
            <c:spPr>
              <a:solidFill>
                <a:srgbClr val="A50021"/>
              </a:solidFill>
            </c:spPr>
          </c:dPt>
          <c:cat>
            <c:strRef>
              <c:f>Sheet1!$A$27:$A$29</c:f>
              <c:strCache>
                <c:ptCount val="3"/>
                <c:pt idx="0">
                  <c:v>England</c:v>
                </c:pt>
                <c:pt idx="1">
                  <c:v>BwD</c:v>
                </c:pt>
                <c:pt idx="2">
                  <c:v>EL</c:v>
                </c:pt>
              </c:strCache>
            </c:strRef>
          </c:cat>
          <c:val>
            <c:numRef>
              <c:f>Sheet1!$B$27:$B$29</c:f>
              <c:numCache>
                <c:formatCode>0.00%</c:formatCode>
                <c:ptCount val="3"/>
                <c:pt idx="0">
                  <c:v>0.54300000000000004</c:v>
                </c:pt>
                <c:pt idx="1">
                  <c:v>0.502</c:v>
                </c:pt>
                <c:pt idx="2">
                  <c:v>0.502</c:v>
                </c:pt>
              </c:numCache>
            </c:numRef>
          </c:val>
        </c:ser>
        <c:dLbls>
          <c:showLegendKey val="0"/>
          <c:showVal val="0"/>
          <c:showCatName val="0"/>
          <c:showSerName val="0"/>
          <c:showPercent val="0"/>
          <c:showBubbleSize val="0"/>
        </c:dLbls>
        <c:gapWidth val="150"/>
        <c:axId val="65982848"/>
        <c:axId val="65984384"/>
      </c:barChart>
      <c:catAx>
        <c:axId val="65982848"/>
        <c:scaling>
          <c:orientation val="minMax"/>
        </c:scaling>
        <c:delete val="0"/>
        <c:axPos val="b"/>
        <c:majorTickMark val="none"/>
        <c:minorTickMark val="none"/>
        <c:tickLblPos val="nextTo"/>
        <c:crossAx val="65984384"/>
        <c:crosses val="autoZero"/>
        <c:auto val="1"/>
        <c:lblAlgn val="ctr"/>
        <c:lblOffset val="100"/>
        <c:noMultiLvlLbl val="0"/>
      </c:catAx>
      <c:valAx>
        <c:axId val="65984384"/>
        <c:scaling>
          <c:orientation val="minMax"/>
          <c:min val="0"/>
        </c:scaling>
        <c:delete val="0"/>
        <c:axPos val="l"/>
        <c:majorGridlines/>
        <c:numFmt formatCode="0%" sourceLinked="0"/>
        <c:majorTickMark val="none"/>
        <c:minorTickMark val="none"/>
        <c:tickLblPos val="nextTo"/>
        <c:crossAx val="6598284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6000" dirty="0"/>
              <a:t>Deprivation Score </a:t>
            </a:r>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solidFill>
            </c:spPr>
          </c:dPt>
          <c:dPt>
            <c:idx val="2"/>
            <c:invertIfNegative val="0"/>
            <c:bubble3D val="0"/>
            <c:spPr>
              <a:solidFill>
                <a:srgbClr val="A50021"/>
              </a:solidFill>
            </c:spPr>
          </c:dPt>
          <c:cat>
            <c:strRef>
              <c:f>Sheet1!$A$40:$A$42</c:f>
              <c:strCache>
                <c:ptCount val="3"/>
                <c:pt idx="0">
                  <c:v>England</c:v>
                </c:pt>
                <c:pt idx="1">
                  <c:v>BwD</c:v>
                </c:pt>
                <c:pt idx="2">
                  <c:v>EL</c:v>
                </c:pt>
              </c:strCache>
            </c:strRef>
          </c:cat>
          <c:val>
            <c:numRef>
              <c:f>Sheet1!$B$40:$B$42</c:f>
              <c:numCache>
                <c:formatCode>General</c:formatCode>
                <c:ptCount val="3"/>
                <c:pt idx="0">
                  <c:v>21.8</c:v>
                </c:pt>
                <c:pt idx="1">
                  <c:v>34.200000000000003</c:v>
                </c:pt>
                <c:pt idx="2">
                  <c:v>28.1</c:v>
                </c:pt>
              </c:numCache>
            </c:numRef>
          </c:val>
        </c:ser>
        <c:dLbls>
          <c:showLegendKey val="0"/>
          <c:showVal val="0"/>
          <c:showCatName val="0"/>
          <c:showSerName val="0"/>
          <c:showPercent val="0"/>
          <c:showBubbleSize val="0"/>
        </c:dLbls>
        <c:gapWidth val="150"/>
        <c:axId val="66744704"/>
        <c:axId val="66746240"/>
      </c:barChart>
      <c:catAx>
        <c:axId val="66744704"/>
        <c:scaling>
          <c:orientation val="minMax"/>
        </c:scaling>
        <c:delete val="0"/>
        <c:axPos val="b"/>
        <c:majorTickMark val="none"/>
        <c:minorTickMark val="none"/>
        <c:tickLblPos val="nextTo"/>
        <c:crossAx val="66746240"/>
        <c:crosses val="autoZero"/>
        <c:auto val="1"/>
        <c:lblAlgn val="ctr"/>
        <c:lblOffset val="100"/>
        <c:noMultiLvlLbl val="0"/>
      </c:catAx>
      <c:valAx>
        <c:axId val="66746240"/>
        <c:scaling>
          <c:orientation val="minMax"/>
          <c:max val="50"/>
        </c:scaling>
        <c:delete val="0"/>
        <c:axPos val="l"/>
        <c:majorGridlines/>
        <c:numFmt formatCode="General" sourceLinked="1"/>
        <c:majorTickMark val="none"/>
        <c:minorTickMark val="none"/>
        <c:tickLblPos val="nextTo"/>
        <c:crossAx val="6674470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2400" dirty="0" smtClean="0"/>
              <a:t>All cancers</a:t>
            </a:r>
            <a:endParaRPr lang="en-US" sz="2400" dirty="0"/>
          </a:p>
        </c:rich>
      </c:tx>
      <c:layout/>
      <c:overlay val="0"/>
    </c:title>
    <c:autoTitleDeleted val="0"/>
    <c:plotArea>
      <c:layout/>
      <c:barChart>
        <c:barDir val="col"/>
        <c:grouping val="clustered"/>
        <c:varyColors val="0"/>
        <c:ser>
          <c:idx val="0"/>
          <c:order val="0"/>
          <c:tx>
            <c:strRef>
              <c:f>Sheet1!$B$48</c:f>
              <c:strCache>
                <c:ptCount val="1"/>
                <c:pt idx="0">
                  <c:v>All </c:v>
                </c:pt>
              </c:strCache>
            </c:strRef>
          </c:tx>
          <c:invertIfNegative val="0"/>
          <c:dPt>
            <c:idx val="0"/>
            <c:invertIfNegative val="0"/>
            <c:bubble3D val="0"/>
            <c:spPr>
              <a:solidFill>
                <a:schemeClr val="accent3"/>
              </a:solidFill>
            </c:spPr>
          </c:dPt>
          <c:dPt>
            <c:idx val="2"/>
            <c:invertIfNegative val="0"/>
            <c:bubble3D val="0"/>
            <c:spPr>
              <a:solidFill>
                <a:srgbClr val="A50021"/>
              </a:solidFill>
            </c:spPr>
          </c:dPt>
          <c:cat>
            <c:strRef>
              <c:f>Sheet1!$A$49:$A$51</c:f>
              <c:strCache>
                <c:ptCount val="3"/>
                <c:pt idx="0">
                  <c:v>England</c:v>
                </c:pt>
                <c:pt idx="1">
                  <c:v>BwD</c:v>
                </c:pt>
                <c:pt idx="2">
                  <c:v>EL</c:v>
                </c:pt>
              </c:strCache>
            </c:strRef>
          </c:cat>
          <c:val>
            <c:numRef>
              <c:f>Sheet1!$B$49:$B$51</c:f>
              <c:numCache>
                <c:formatCode>General</c:formatCode>
                <c:ptCount val="3"/>
                <c:pt idx="0">
                  <c:v>70.2</c:v>
                </c:pt>
                <c:pt idx="1">
                  <c:v>67.7</c:v>
                </c:pt>
                <c:pt idx="2">
                  <c:v>69.2</c:v>
                </c:pt>
              </c:numCache>
            </c:numRef>
          </c:val>
        </c:ser>
        <c:dLbls>
          <c:showLegendKey val="0"/>
          <c:showVal val="0"/>
          <c:showCatName val="0"/>
          <c:showSerName val="0"/>
          <c:showPercent val="0"/>
          <c:showBubbleSize val="0"/>
        </c:dLbls>
        <c:gapWidth val="150"/>
        <c:axId val="66829312"/>
        <c:axId val="66835200"/>
      </c:barChart>
      <c:catAx>
        <c:axId val="66829312"/>
        <c:scaling>
          <c:orientation val="minMax"/>
        </c:scaling>
        <c:delete val="0"/>
        <c:axPos val="b"/>
        <c:majorTickMark val="out"/>
        <c:minorTickMark val="none"/>
        <c:tickLblPos val="nextTo"/>
        <c:crossAx val="66835200"/>
        <c:crosses val="autoZero"/>
        <c:auto val="1"/>
        <c:lblAlgn val="ctr"/>
        <c:lblOffset val="100"/>
        <c:noMultiLvlLbl val="0"/>
      </c:catAx>
      <c:valAx>
        <c:axId val="66835200"/>
        <c:scaling>
          <c:orientation val="minMax"/>
          <c:max val="100"/>
          <c:min val="50"/>
        </c:scaling>
        <c:delete val="0"/>
        <c:axPos val="l"/>
        <c:majorGridlines/>
        <c:numFmt formatCode="General" sourceLinked="1"/>
        <c:majorTickMark val="out"/>
        <c:minorTickMark val="none"/>
        <c:tickLblPos val="nextTo"/>
        <c:crossAx val="6682931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3064A-1AC8-4BE6-9718-B6704BE3A26D}" type="doc">
      <dgm:prSet loTypeId="urn:microsoft.com/office/officeart/2005/8/layout/radial6" loCatId="cycle" qsTypeId="urn:microsoft.com/office/officeart/2005/8/quickstyle/simple1" qsCatId="simple" csTypeId="urn:microsoft.com/office/officeart/2005/8/colors/accent1_2" csCatId="accent1" phldr="1"/>
      <dgm:spPr>
        <a:scene3d>
          <a:camera prst="isometricOffAxis1Right">
            <a:rot lat="21450000" lon="19830000" rev="204000"/>
          </a:camera>
          <a:lightRig rig="threePt" dir="t"/>
        </a:scene3d>
      </dgm:spPr>
      <dgm:t>
        <a:bodyPr/>
        <a:lstStyle/>
        <a:p>
          <a:endParaRPr lang="en-GB"/>
        </a:p>
      </dgm:t>
    </dgm:pt>
    <dgm:pt modelId="{CFB91DD5-5045-4E98-80AF-0CCCD850773E}">
      <dgm:prSet phldrT="[Text]"/>
      <dgm:spPr>
        <a:solidFill>
          <a:schemeClr val="accent5"/>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A1CE02C8-DBA7-476A-B005-2254F33FD8B0}" type="parTrans" cxnId="{027D25F3-715F-43C2-A2A4-7483504EB878}">
      <dgm:prSet/>
      <dgm:spPr/>
      <dgm:t>
        <a:bodyPr/>
        <a:lstStyle/>
        <a:p>
          <a:pPr algn="ctr"/>
          <a:endParaRPr lang="en-GB"/>
        </a:p>
      </dgm:t>
    </dgm:pt>
    <dgm:pt modelId="{060C55B3-CF8A-4F41-81B9-9E68A96FE3A5}" type="sibTrans" cxnId="{027D25F3-715F-43C2-A2A4-7483504EB878}">
      <dgm:prSet/>
      <dgm:spPr>
        <a:noFill/>
        <a:ln>
          <a:noFill/>
        </a:ln>
        <a:effectLst/>
        <a:sp3d extrusionH="381000"/>
      </dgm:spPr>
      <dgm:t>
        <a:bodyPr/>
        <a:lstStyle/>
        <a:p>
          <a:pPr algn="ctr"/>
          <a:endParaRPr lang="en-GB"/>
        </a:p>
      </dgm:t>
    </dgm:pt>
    <dgm:pt modelId="{1C9D8031-9711-452C-A28A-FD8369D9C18A}">
      <dgm:prSet phldrT="[Text]"/>
      <dgm:spPr>
        <a:solidFill>
          <a:schemeClr val="tx2">
            <a:lumMod val="75000"/>
          </a:schemeClr>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398C1DEC-B662-4444-98CA-FC20E0D9CA55}" type="parTrans" cxnId="{83D20AA1-3DAE-431F-8D15-DE133D0AB31F}">
      <dgm:prSet/>
      <dgm:spPr/>
      <dgm:t>
        <a:bodyPr/>
        <a:lstStyle/>
        <a:p>
          <a:pPr algn="ctr"/>
          <a:endParaRPr lang="en-GB"/>
        </a:p>
      </dgm:t>
    </dgm:pt>
    <dgm:pt modelId="{5EF31804-19C0-43A0-BCF7-E5E6B278212A}" type="sibTrans" cxnId="{83D20AA1-3DAE-431F-8D15-DE133D0AB31F}">
      <dgm:prSet/>
      <dgm:spPr>
        <a:noFill/>
        <a:ln>
          <a:noFill/>
        </a:ln>
        <a:effectLst/>
        <a:sp3d extrusionH="381000"/>
      </dgm:spPr>
      <dgm:t>
        <a:bodyPr/>
        <a:lstStyle/>
        <a:p>
          <a:pPr algn="ctr"/>
          <a:endParaRPr lang="en-GB"/>
        </a:p>
      </dgm:t>
    </dgm:pt>
    <dgm:pt modelId="{E844EACF-37C8-4BB9-BB8F-09679F1A24BD}">
      <dgm:prSet phldrT="[Text]"/>
      <dgm:spPr>
        <a:solidFill>
          <a:schemeClr val="accent5"/>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900664E4-0D8E-4E63-AEAD-DC9D32B9EA80}" type="parTrans" cxnId="{2662BC1E-82E3-4679-A2D1-3F4B4576D802}">
      <dgm:prSet/>
      <dgm:spPr/>
      <dgm:t>
        <a:bodyPr/>
        <a:lstStyle/>
        <a:p>
          <a:pPr algn="ctr"/>
          <a:endParaRPr lang="en-GB"/>
        </a:p>
      </dgm:t>
    </dgm:pt>
    <dgm:pt modelId="{F828DD8A-1D9F-4C3A-9A8C-CF7CE881CFDC}" type="sibTrans" cxnId="{2662BC1E-82E3-4679-A2D1-3F4B4576D802}">
      <dgm:prSet/>
      <dgm:spPr>
        <a:noFill/>
        <a:ln>
          <a:noFill/>
        </a:ln>
        <a:effectLst/>
        <a:sp3d extrusionH="381000"/>
      </dgm:spPr>
      <dgm:t>
        <a:bodyPr/>
        <a:lstStyle/>
        <a:p>
          <a:pPr algn="ctr"/>
          <a:endParaRPr lang="en-GB"/>
        </a:p>
      </dgm:t>
    </dgm:pt>
    <dgm:pt modelId="{AF9E8CF9-19EB-46E3-A91E-04B3734BD5B3}">
      <dgm:prSet phldrT="[Text]"/>
      <dgm:spPr/>
      <dgm:t>
        <a:bodyPr/>
        <a:lstStyle/>
        <a:p>
          <a:pPr algn="ctr"/>
          <a:endParaRPr lang="en-GB" dirty="0"/>
        </a:p>
      </dgm:t>
    </dgm:pt>
    <dgm:pt modelId="{204EF726-96C5-44A9-B949-8CF60A2820B4}" type="parTrans" cxnId="{5BF3F8B1-C335-4309-A468-97E9C842E0D9}">
      <dgm:prSet/>
      <dgm:spPr/>
      <dgm:t>
        <a:bodyPr/>
        <a:lstStyle/>
        <a:p>
          <a:pPr algn="ctr"/>
          <a:endParaRPr lang="en-GB"/>
        </a:p>
      </dgm:t>
    </dgm:pt>
    <dgm:pt modelId="{DBBD19A8-4D65-491B-9506-8F52349FFCAD}" type="sibTrans" cxnId="{5BF3F8B1-C335-4309-A468-97E9C842E0D9}">
      <dgm:prSet/>
      <dgm:spPr/>
      <dgm:t>
        <a:bodyPr/>
        <a:lstStyle/>
        <a:p>
          <a:pPr algn="ctr"/>
          <a:endParaRPr lang="en-GB"/>
        </a:p>
      </dgm:t>
    </dgm:pt>
    <dgm:pt modelId="{67AF162D-4404-422B-ABD9-D8FF6F89DAEE}">
      <dgm:prSet/>
      <dgm:spPr>
        <a:solidFill>
          <a:schemeClr val="accent4"/>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2C6FA696-4999-4157-BB29-9BDFA8BBA50D}" type="parTrans" cxnId="{14E18B55-B35E-4CB4-838D-424C29F1431C}">
      <dgm:prSet/>
      <dgm:spPr/>
      <dgm:t>
        <a:bodyPr/>
        <a:lstStyle/>
        <a:p>
          <a:pPr algn="ctr"/>
          <a:endParaRPr lang="en-GB"/>
        </a:p>
      </dgm:t>
    </dgm:pt>
    <dgm:pt modelId="{B0EC6F8B-6ECD-4AD6-B4BE-4EF7E18B069F}" type="sibTrans" cxnId="{14E18B55-B35E-4CB4-838D-424C29F1431C}">
      <dgm:prSet/>
      <dgm:spPr>
        <a:noFill/>
        <a:ln>
          <a:noFill/>
        </a:ln>
        <a:effectLst/>
        <a:sp3d extrusionH="381000"/>
      </dgm:spPr>
      <dgm:t>
        <a:bodyPr/>
        <a:lstStyle/>
        <a:p>
          <a:pPr algn="ctr"/>
          <a:endParaRPr lang="en-GB"/>
        </a:p>
      </dgm:t>
    </dgm:pt>
    <dgm:pt modelId="{C911024A-4377-480E-A117-E64DDA189608}">
      <dgm:prSet/>
      <dgm:spPr>
        <a:solidFill>
          <a:schemeClr val="tx2">
            <a:lumMod val="75000"/>
          </a:schemeClr>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4CFA9563-ED7C-4D3F-AF86-CB6030C8AB73}" type="parTrans" cxnId="{FFAB0EF0-EA6B-4693-869F-78C54FE19798}">
      <dgm:prSet/>
      <dgm:spPr/>
      <dgm:t>
        <a:bodyPr/>
        <a:lstStyle/>
        <a:p>
          <a:pPr algn="ctr"/>
          <a:endParaRPr lang="en-GB"/>
        </a:p>
      </dgm:t>
    </dgm:pt>
    <dgm:pt modelId="{C889BA04-25D6-4E71-A065-4D9AE55436DC}" type="sibTrans" cxnId="{FFAB0EF0-EA6B-4693-869F-78C54FE19798}">
      <dgm:prSet/>
      <dgm:spPr>
        <a:noFill/>
        <a:ln>
          <a:noFill/>
        </a:ln>
        <a:effectLst/>
        <a:sp3d extrusionH="381000"/>
      </dgm:spPr>
      <dgm:t>
        <a:bodyPr/>
        <a:lstStyle/>
        <a:p>
          <a:pPr algn="ctr"/>
          <a:endParaRPr lang="en-GB"/>
        </a:p>
      </dgm:t>
    </dgm:pt>
    <dgm:pt modelId="{2D7A9CFB-D676-4A39-9515-5586D8E9629E}">
      <dgm:prSet/>
      <dgm:spPr>
        <a:solidFill>
          <a:schemeClr val="accent4"/>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16EF3849-4265-45EC-9621-931037F3AB88}" type="parTrans" cxnId="{7FA55D2D-52E4-4DD9-BDEC-7C58A277B9A3}">
      <dgm:prSet/>
      <dgm:spPr/>
      <dgm:t>
        <a:bodyPr/>
        <a:lstStyle/>
        <a:p>
          <a:pPr algn="ctr"/>
          <a:endParaRPr lang="en-GB"/>
        </a:p>
      </dgm:t>
    </dgm:pt>
    <dgm:pt modelId="{0963E344-C365-4377-9751-764CF5F16756}" type="sibTrans" cxnId="{7FA55D2D-52E4-4DD9-BDEC-7C58A277B9A3}">
      <dgm:prSet/>
      <dgm:spPr>
        <a:noFill/>
        <a:ln>
          <a:noFill/>
        </a:ln>
        <a:effectLst/>
        <a:sp3d extrusionH="381000"/>
      </dgm:spPr>
      <dgm:t>
        <a:bodyPr/>
        <a:lstStyle/>
        <a:p>
          <a:pPr algn="ctr"/>
          <a:endParaRPr lang="en-GB"/>
        </a:p>
      </dgm:t>
    </dgm:pt>
    <dgm:pt modelId="{990DEC97-018E-4724-83F5-B20DAD2AB1D9}">
      <dgm:prSet/>
      <dgm:spPr>
        <a:solidFill>
          <a:schemeClr val="accent5"/>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0539390D-9020-4DF3-8500-ADA207B3EAAE}" type="parTrans" cxnId="{B8D6AE96-E306-40B1-B0F1-FABCC41C579E}">
      <dgm:prSet/>
      <dgm:spPr/>
      <dgm:t>
        <a:bodyPr/>
        <a:lstStyle/>
        <a:p>
          <a:pPr algn="ctr"/>
          <a:endParaRPr lang="en-GB"/>
        </a:p>
      </dgm:t>
    </dgm:pt>
    <dgm:pt modelId="{39AB93AD-5EC7-451A-8445-E4D05412B4F6}" type="sibTrans" cxnId="{B8D6AE96-E306-40B1-B0F1-FABCC41C579E}">
      <dgm:prSet/>
      <dgm:spPr>
        <a:noFill/>
        <a:ln>
          <a:noFill/>
        </a:ln>
        <a:effectLst/>
        <a:sp3d extrusionH="381000"/>
      </dgm:spPr>
      <dgm:t>
        <a:bodyPr/>
        <a:lstStyle/>
        <a:p>
          <a:pPr algn="ctr"/>
          <a:endParaRPr lang="en-GB"/>
        </a:p>
      </dgm:t>
    </dgm:pt>
    <dgm:pt modelId="{66A159B7-80E8-4323-8C8C-FB2E16BAD81A}">
      <dgm:prSet/>
      <dgm:spPr>
        <a:solidFill>
          <a:schemeClr val="tx2">
            <a:lumMod val="75000"/>
          </a:schemeClr>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F02374DA-D2CA-4FF0-9A67-6514635722CE}" type="parTrans" cxnId="{7BF44286-054D-43EE-A8D0-A87D64F908CD}">
      <dgm:prSet/>
      <dgm:spPr/>
      <dgm:t>
        <a:bodyPr/>
        <a:lstStyle/>
        <a:p>
          <a:pPr algn="ctr"/>
          <a:endParaRPr lang="en-GB"/>
        </a:p>
      </dgm:t>
    </dgm:pt>
    <dgm:pt modelId="{5785D728-6491-45F1-ACEF-07B29BABC6C2}" type="sibTrans" cxnId="{7BF44286-054D-43EE-A8D0-A87D64F908CD}">
      <dgm:prSet/>
      <dgm:spPr>
        <a:noFill/>
        <a:ln>
          <a:noFill/>
        </a:ln>
        <a:effectLst/>
        <a:sp3d extrusionH="381000"/>
      </dgm:spPr>
      <dgm:t>
        <a:bodyPr/>
        <a:lstStyle/>
        <a:p>
          <a:pPr algn="ctr"/>
          <a:endParaRPr lang="en-GB"/>
        </a:p>
      </dgm:t>
    </dgm:pt>
    <dgm:pt modelId="{E706AC88-F534-466C-B378-44CBFE2D3850}">
      <dgm:prSet/>
      <dgm:spPr>
        <a:solidFill>
          <a:schemeClr val="accent5"/>
        </a:solidFill>
        <a:ln w="25400" cap="flat" cmpd="sng" algn="ctr">
          <a:noFill/>
          <a:prstDash val="solid"/>
        </a:ln>
        <a:effectLst/>
        <a:sp3d extrusionH="381000">
          <a:bevelT w="152400" h="50800" prst="softRound"/>
          <a:bevelB/>
        </a:sp3d>
      </dgm:spPr>
      <dgm:t>
        <a:bodyPr/>
        <a:lstStyle/>
        <a:p>
          <a:pPr algn="ctr"/>
          <a:endParaRPr lang="en-GB" dirty="0">
            <a:solidFill>
              <a:sysClr val="window" lastClr="FFFFFF"/>
            </a:solidFill>
            <a:latin typeface="Calibri"/>
            <a:ea typeface="+mn-ea"/>
            <a:cs typeface="+mn-cs"/>
          </a:endParaRPr>
        </a:p>
      </dgm:t>
    </dgm:pt>
    <dgm:pt modelId="{019D0F74-A2ED-4C5D-8E8B-317B638F1E0D}" type="parTrans" cxnId="{9901D246-35D1-48F9-9BB4-5477AF4AD329}">
      <dgm:prSet/>
      <dgm:spPr/>
      <dgm:t>
        <a:bodyPr/>
        <a:lstStyle/>
        <a:p>
          <a:pPr algn="ctr"/>
          <a:endParaRPr lang="en-GB"/>
        </a:p>
      </dgm:t>
    </dgm:pt>
    <dgm:pt modelId="{C46B09B8-95B3-4165-B5DF-450B656888AE}" type="sibTrans" cxnId="{9901D246-35D1-48F9-9BB4-5477AF4AD329}">
      <dgm:prSet/>
      <dgm:spPr>
        <a:noFill/>
        <a:ln>
          <a:noFill/>
        </a:ln>
        <a:effectLst/>
        <a:sp3d extrusionH="381000"/>
      </dgm:spPr>
      <dgm:t>
        <a:bodyPr/>
        <a:lstStyle/>
        <a:p>
          <a:pPr algn="ctr"/>
          <a:endParaRPr lang="en-GB"/>
        </a:p>
      </dgm:t>
    </dgm:pt>
    <dgm:pt modelId="{CE894728-54D2-4C13-BBB2-B7AAC5E1F03C}">
      <dgm:prSet phldrT="[Text]" custAng="2532186" custScaleX="151453" custScaleY="151960" custRadScaleRad="87542" custRadScaleInc="4774"/>
      <dgm:spPr>
        <a:prstGeom prst="flowChartManualOperation">
          <a:avLst/>
        </a:prstGeom>
      </dgm:spPr>
      <dgm:t>
        <a:bodyPr/>
        <a:lstStyle/>
        <a:p>
          <a:pPr algn="ctr"/>
          <a:endParaRPr lang="en-GB" dirty="0"/>
        </a:p>
      </dgm:t>
    </dgm:pt>
    <dgm:pt modelId="{9C7FCE61-4C8A-4429-962C-163CECC65FC9}" type="parTrans" cxnId="{6BCE9803-BCEE-487A-8E10-6B5A20B3DF9B}">
      <dgm:prSet/>
      <dgm:spPr/>
      <dgm:t>
        <a:bodyPr/>
        <a:lstStyle/>
        <a:p>
          <a:pPr algn="ctr"/>
          <a:endParaRPr lang="en-GB"/>
        </a:p>
      </dgm:t>
    </dgm:pt>
    <dgm:pt modelId="{42CC9625-6332-4187-A3CE-470CE47EA174}" type="sibTrans" cxnId="{6BCE9803-BCEE-487A-8E10-6B5A20B3DF9B}">
      <dgm:prSet/>
      <dgm:spPr/>
      <dgm:t>
        <a:bodyPr/>
        <a:lstStyle/>
        <a:p>
          <a:pPr algn="ctr"/>
          <a:endParaRPr lang="en-GB"/>
        </a:p>
      </dgm:t>
    </dgm:pt>
    <dgm:pt modelId="{5D2BE506-2414-4C6F-8FCC-D7433F11987B}">
      <dgm:prSet phldrT="[Text]" custT="1"/>
      <dgm:spPr>
        <a:noFill/>
        <a:ln w="25400" cap="flat" cmpd="sng" algn="ctr">
          <a:noFill/>
          <a:prstDash val="solid"/>
        </a:ln>
        <a:effectLst/>
        <a:sp3d extrusionH="381000"/>
      </dgm:spPr>
      <dgm:t>
        <a:bodyPr lIns="0" rIns="0" bIns="0"/>
        <a:lstStyle/>
        <a:p>
          <a:pPr algn="ctr">
            <a:lnSpc>
              <a:spcPct val="100000"/>
            </a:lnSpc>
            <a:spcAft>
              <a:spcPts val="0"/>
            </a:spcAft>
          </a:pPr>
          <a:endParaRPr lang="en-GB" sz="1800" b="1" dirty="0">
            <a:solidFill>
              <a:sysClr val="window" lastClr="FFFFFF"/>
            </a:solidFill>
            <a:latin typeface="Calibri"/>
            <a:ea typeface="+mn-ea"/>
            <a:cs typeface="+mn-cs"/>
          </a:endParaRPr>
        </a:p>
      </dgm:t>
    </dgm:pt>
    <dgm:pt modelId="{832916A0-0FE1-446E-A4AD-39F046FEBCFC}" type="sibTrans" cxnId="{A1386C1F-FEA8-4E68-9C4C-36D7E20E0B98}">
      <dgm:prSet/>
      <dgm:spPr/>
      <dgm:t>
        <a:bodyPr/>
        <a:lstStyle/>
        <a:p>
          <a:pPr algn="ctr"/>
          <a:endParaRPr lang="en-GB"/>
        </a:p>
      </dgm:t>
    </dgm:pt>
    <dgm:pt modelId="{4CCCD9E1-2CB5-4629-A2FA-E1D64E2C5EDF}" type="parTrans" cxnId="{A1386C1F-FEA8-4E68-9C4C-36D7E20E0B98}">
      <dgm:prSet/>
      <dgm:spPr/>
      <dgm:t>
        <a:bodyPr/>
        <a:lstStyle/>
        <a:p>
          <a:pPr algn="ctr"/>
          <a:endParaRPr lang="en-GB"/>
        </a:p>
      </dgm:t>
    </dgm:pt>
    <dgm:pt modelId="{6F54DBEA-8C3B-454D-835B-EA6C24EF7142}" type="pres">
      <dgm:prSet presAssocID="{2E73064A-1AC8-4BE6-9718-B6704BE3A26D}" presName="Name0" presStyleCnt="0">
        <dgm:presLayoutVars>
          <dgm:chMax val="1"/>
          <dgm:dir/>
          <dgm:animLvl val="ctr"/>
          <dgm:resizeHandles val="exact"/>
        </dgm:presLayoutVars>
      </dgm:prSet>
      <dgm:spPr/>
      <dgm:t>
        <a:bodyPr/>
        <a:lstStyle/>
        <a:p>
          <a:endParaRPr lang="en-GB"/>
        </a:p>
      </dgm:t>
    </dgm:pt>
    <dgm:pt modelId="{C922003B-7A6C-43C1-B20D-23B936E11561}" type="pres">
      <dgm:prSet presAssocID="{5D2BE506-2414-4C6F-8FCC-D7433F11987B}" presName="centerShape" presStyleLbl="node0" presStyleIdx="0" presStyleCnt="1" custScaleX="164606" custScaleY="164606" custLinFactNeighborX="-21507" custLinFactNeighborY="-5523"/>
      <dgm:spPr>
        <a:xfrm>
          <a:off x="3020520" y="1683323"/>
          <a:ext cx="2411842" cy="2411842"/>
        </a:xfrm>
        <a:prstGeom prst="ellipse">
          <a:avLst/>
        </a:prstGeom>
      </dgm:spPr>
      <dgm:t>
        <a:bodyPr/>
        <a:lstStyle/>
        <a:p>
          <a:endParaRPr lang="en-GB"/>
        </a:p>
      </dgm:t>
    </dgm:pt>
    <dgm:pt modelId="{545592C3-5A51-4A3F-8E97-03547219FB38}" type="pres">
      <dgm:prSet presAssocID="{E706AC88-F534-466C-B378-44CBFE2D3850}" presName="node" presStyleLbl="node1" presStyleIdx="0" presStyleCnt="9" custScaleX="152157" custScaleY="138324" custRadScaleRad="81462" custRadScaleInc="-1">
        <dgm:presLayoutVars>
          <dgm:bulletEnabled val="1"/>
        </dgm:presLayoutVars>
      </dgm:prSet>
      <dgm:spPr>
        <a:xfrm>
          <a:off x="3446134" y="245110"/>
          <a:ext cx="1560605" cy="1418727"/>
        </a:xfrm>
        <a:prstGeom prst="flowChartManualOperation">
          <a:avLst/>
        </a:prstGeom>
      </dgm:spPr>
      <dgm:t>
        <a:bodyPr/>
        <a:lstStyle/>
        <a:p>
          <a:endParaRPr lang="en-GB"/>
        </a:p>
      </dgm:t>
    </dgm:pt>
    <dgm:pt modelId="{267FB262-0959-4303-A16A-992A61F32F1A}" type="pres">
      <dgm:prSet presAssocID="{E706AC88-F534-466C-B378-44CBFE2D3850}" presName="dummy" presStyleCnt="0"/>
      <dgm:spPr/>
      <dgm:t>
        <a:bodyPr/>
        <a:lstStyle/>
        <a:p>
          <a:endParaRPr lang="en-GB"/>
        </a:p>
      </dgm:t>
    </dgm:pt>
    <dgm:pt modelId="{818D7E00-2307-467F-A372-58229342AA12}" type="pres">
      <dgm:prSet presAssocID="{C46B09B8-95B3-4165-B5DF-450B656888AE}" presName="sibTrans" presStyleLbl="sibTrans2D1" presStyleIdx="0" presStyleCnt="9"/>
      <dgm:spPr>
        <a:xfrm>
          <a:off x="1648582" y="911751"/>
          <a:ext cx="4823965" cy="4823965"/>
        </a:xfrm>
        <a:prstGeom prst="blockArc">
          <a:avLst>
            <a:gd name="adj1" fmla="val 16440285"/>
            <a:gd name="adj2" fmla="val 18412627"/>
            <a:gd name="adj3" fmla="val 3062"/>
          </a:avLst>
        </a:prstGeom>
      </dgm:spPr>
      <dgm:t>
        <a:bodyPr/>
        <a:lstStyle/>
        <a:p>
          <a:endParaRPr lang="en-GB"/>
        </a:p>
      </dgm:t>
    </dgm:pt>
    <dgm:pt modelId="{D7F140D5-EC86-4F3C-B8FA-FB990086485B}" type="pres">
      <dgm:prSet presAssocID="{CFB91DD5-5045-4E98-80AF-0CCCD850773E}" presName="node" presStyleLbl="node1" presStyleIdx="1" presStyleCnt="9" custAng="2405854" custScaleX="152157" custScaleY="138324" custRadScaleRad="81354" custRadScaleInc="5077">
        <dgm:presLayoutVars>
          <dgm:bulletEnabled val="1"/>
        </dgm:presLayoutVars>
      </dgm:prSet>
      <dgm:spPr>
        <a:xfrm rot="2405854">
          <a:off x="4705536" y="714502"/>
          <a:ext cx="1560605" cy="1418727"/>
        </a:xfrm>
        <a:prstGeom prst="flowChartManualOperation">
          <a:avLst/>
        </a:prstGeom>
      </dgm:spPr>
      <dgm:t>
        <a:bodyPr/>
        <a:lstStyle/>
        <a:p>
          <a:endParaRPr lang="en-GB"/>
        </a:p>
      </dgm:t>
    </dgm:pt>
    <dgm:pt modelId="{A67ABE1A-B543-4930-B687-C4FC6A6159FE}" type="pres">
      <dgm:prSet presAssocID="{CFB91DD5-5045-4E98-80AF-0CCCD850773E}" presName="dummy" presStyleCnt="0"/>
      <dgm:spPr/>
      <dgm:t>
        <a:bodyPr/>
        <a:lstStyle/>
        <a:p>
          <a:endParaRPr lang="en-GB"/>
        </a:p>
      </dgm:t>
    </dgm:pt>
    <dgm:pt modelId="{3E771803-FF0E-42A0-9C12-6427B4D0FFE3}" type="pres">
      <dgm:prSet presAssocID="{060C55B3-CF8A-4F41-81B9-9E68A96FE3A5}" presName="sibTrans" presStyleLbl="sibTrans2D1" presStyleIdx="1" presStyleCnt="9"/>
      <dgm:spPr>
        <a:xfrm>
          <a:off x="1404052" y="700864"/>
          <a:ext cx="4823965" cy="4823965"/>
        </a:xfrm>
        <a:prstGeom prst="blockArc">
          <a:avLst>
            <a:gd name="adj1" fmla="val 18880374"/>
            <a:gd name="adj2" fmla="val 20847906"/>
            <a:gd name="adj3" fmla="val 3062"/>
          </a:avLst>
        </a:prstGeom>
      </dgm:spPr>
      <dgm:t>
        <a:bodyPr/>
        <a:lstStyle/>
        <a:p>
          <a:endParaRPr lang="en-GB"/>
        </a:p>
      </dgm:t>
    </dgm:pt>
    <dgm:pt modelId="{05267755-B62F-41EB-A9AF-8F50C15BFC6C}" type="pres">
      <dgm:prSet presAssocID="{990DEC97-018E-4724-83F5-B20DAD2AB1D9}" presName="node" presStyleLbl="node1" presStyleIdx="2" presStyleCnt="9" custAng="4889646" custScaleX="152157" custScaleY="138324" custRadScaleRad="81271" custRadScaleInc="9773">
        <dgm:presLayoutVars>
          <dgm:bulletEnabled val="1"/>
        </dgm:presLayoutVars>
      </dgm:prSet>
      <dgm:spPr>
        <a:xfrm rot="4889646">
          <a:off x="5354178" y="1888014"/>
          <a:ext cx="1560605" cy="1418727"/>
        </a:xfrm>
        <a:prstGeom prst="flowChartManualOperation">
          <a:avLst/>
        </a:prstGeom>
      </dgm:spPr>
      <dgm:t>
        <a:bodyPr/>
        <a:lstStyle/>
        <a:p>
          <a:endParaRPr lang="en-GB"/>
        </a:p>
      </dgm:t>
    </dgm:pt>
    <dgm:pt modelId="{4395A2AD-C739-47B1-9386-FFA7A5273502}" type="pres">
      <dgm:prSet presAssocID="{990DEC97-018E-4724-83F5-B20DAD2AB1D9}" presName="dummy" presStyleCnt="0"/>
      <dgm:spPr/>
      <dgm:t>
        <a:bodyPr/>
        <a:lstStyle/>
        <a:p>
          <a:endParaRPr lang="en-GB"/>
        </a:p>
      </dgm:t>
    </dgm:pt>
    <dgm:pt modelId="{83CBF512-234D-4574-8F78-A39EDB8258CB}" type="pres">
      <dgm:prSet presAssocID="{39AB93AD-5EC7-451A-8445-E4D05412B4F6}" presName="sibTrans" presStyleLbl="sibTrans2D1" presStyleIdx="2" presStyleCnt="9"/>
      <dgm:spPr>
        <a:xfrm>
          <a:off x="1358340" y="412686"/>
          <a:ext cx="4823965" cy="4823965"/>
        </a:xfrm>
        <a:prstGeom prst="blockArc">
          <a:avLst>
            <a:gd name="adj1" fmla="val 21270506"/>
            <a:gd name="adj2" fmla="val 1568512"/>
            <a:gd name="adj3" fmla="val 3062"/>
          </a:avLst>
        </a:prstGeom>
      </dgm:spPr>
      <dgm:t>
        <a:bodyPr/>
        <a:lstStyle/>
        <a:p>
          <a:endParaRPr lang="en-GB"/>
        </a:p>
      </dgm:t>
    </dgm:pt>
    <dgm:pt modelId="{5943F591-4E7D-41F3-81D0-F0C622438DFB}" type="pres">
      <dgm:prSet presAssocID="{67AF162D-4404-422B-ABD9-D8FF6F89DAEE}" presName="node" presStyleLbl="node1" presStyleIdx="3" presStyleCnt="9" custAng="7279548" custScaleX="152157" custScaleY="138324" custRadScaleRad="81784" custRadScaleInc="2727">
        <dgm:presLayoutVars>
          <dgm:bulletEnabled val="1"/>
        </dgm:presLayoutVars>
      </dgm:prSet>
      <dgm:spPr>
        <a:xfrm rot="7279548">
          <a:off x="5122125" y="3161745"/>
          <a:ext cx="1560605" cy="1418727"/>
        </a:xfrm>
        <a:prstGeom prst="flowChartManualOperation">
          <a:avLst/>
        </a:prstGeom>
      </dgm:spPr>
      <dgm:t>
        <a:bodyPr/>
        <a:lstStyle/>
        <a:p>
          <a:endParaRPr lang="en-GB"/>
        </a:p>
      </dgm:t>
    </dgm:pt>
    <dgm:pt modelId="{CBBEFBCA-0877-411F-8C0C-DEFC61B45375}" type="pres">
      <dgm:prSet presAssocID="{67AF162D-4404-422B-ABD9-D8FF6F89DAEE}" presName="dummy" presStyleCnt="0"/>
      <dgm:spPr/>
      <dgm:t>
        <a:bodyPr/>
        <a:lstStyle/>
        <a:p>
          <a:endParaRPr lang="en-GB"/>
        </a:p>
      </dgm:t>
    </dgm:pt>
    <dgm:pt modelId="{15FB5DB0-ABB0-44BB-A4B6-D5BDB83697CC}" type="pres">
      <dgm:prSet presAssocID="{B0EC6F8B-6ECD-4AD6-B4BE-4EF7E18B069F}" presName="sibTrans" presStyleLbl="sibTrans2D1" presStyleIdx="3" presStyleCnt="9"/>
      <dgm:spPr>
        <a:xfrm>
          <a:off x="1534592" y="111704"/>
          <a:ext cx="4823965" cy="4823965"/>
        </a:xfrm>
        <a:prstGeom prst="blockArc">
          <a:avLst>
            <a:gd name="adj1" fmla="val 2073820"/>
            <a:gd name="adj2" fmla="val 3995063"/>
            <a:gd name="adj3" fmla="val 3062"/>
          </a:avLst>
        </a:prstGeom>
      </dgm:spPr>
      <dgm:t>
        <a:bodyPr/>
        <a:lstStyle/>
        <a:p>
          <a:endParaRPr lang="en-GB"/>
        </a:p>
      </dgm:t>
    </dgm:pt>
    <dgm:pt modelId="{1A438B8A-5991-4881-A3D8-222BD36C85C6}" type="pres">
      <dgm:prSet presAssocID="{2D7A9CFB-D676-4A39-9515-5586D8E9629E}" presName="node" presStyleLbl="node1" presStyleIdx="4" presStyleCnt="9" custAng="9607441" custScaleX="152157" custScaleY="138324" custRadScaleRad="81329" custRadScaleInc="-788">
        <dgm:presLayoutVars>
          <dgm:bulletEnabled val="1"/>
        </dgm:presLayoutVars>
      </dgm:prSet>
      <dgm:spPr>
        <a:xfrm rot="9607441">
          <a:off x="4110116" y="3993788"/>
          <a:ext cx="1560605" cy="1418727"/>
        </a:xfrm>
        <a:prstGeom prst="flowChartManualOperation">
          <a:avLst/>
        </a:prstGeom>
      </dgm:spPr>
      <dgm:t>
        <a:bodyPr/>
        <a:lstStyle/>
        <a:p>
          <a:endParaRPr lang="en-GB"/>
        </a:p>
      </dgm:t>
    </dgm:pt>
    <dgm:pt modelId="{D798AC21-7141-44AF-8C47-1FFEF900BE1E}" type="pres">
      <dgm:prSet presAssocID="{2D7A9CFB-D676-4A39-9515-5586D8E9629E}" presName="dummy" presStyleCnt="0"/>
      <dgm:spPr/>
      <dgm:t>
        <a:bodyPr/>
        <a:lstStyle/>
        <a:p>
          <a:endParaRPr lang="en-GB"/>
        </a:p>
      </dgm:t>
    </dgm:pt>
    <dgm:pt modelId="{1AD1D238-C8B7-453D-A97C-C1A4E175EF7B}" type="pres">
      <dgm:prSet presAssocID="{0963E344-C365-4377-9751-764CF5F16756}" presName="sibTrans" presStyleLbl="sibTrans2D1" presStyleIdx="4" presStyleCnt="9"/>
      <dgm:spPr>
        <a:xfrm>
          <a:off x="1815249" y="10579"/>
          <a:ext cx="4823965" cy="4823965"/>
        </a:xfrm>
        <a:prstGeom prst="blockArc">
          <a:avLst>
            <a:gd name="adj1" fmla="val 4427146"/>
            <a:gd name="adj2" fmla="val 6419376"/>
            <a:gd name="adj3" fmla="val 3062"/>
          </a:avLst>
        </a:prstGeom>
      </dgm:spPr>
      <dgm:t>
        <a:bodyPr/>
        <a:lstStyle/>
        <a:p>
          <a:endParaRPr lang="en-GB"/>
        </a:p>
      </dgm:t>
    </dgm:pt>
    <dgm:pt modelId="{B9809C3A-278B-4C0A-8494-3BDAC6991C05}" type="pres">
      <dgm:prSet presAssocID="{C911024A-4377-480E-A117-E64DDA189608}" presName="node" presStyleLbl="node1" presStyleIdx="5" presStyleCnt="9" custAng="12057690" custScaleX="152157" custScaleY="138324" custRadScaleRad="81399" custRadScaleInc="7589">
        <dgm:presLayoutVars>
          <dgm:bulletEnabled val="1"/>
        </dgm:presLayoutVars>
      </dgm:prSet>
      <dgm:spPr>
        <a:xfrm rot="12057690">
          <a:off x="2752941" y="3984604"/>
          <a:ext cx="1560605" cy="1418727"/>
        </a:xfrm>
        <a:prstGeom prst="flowChartManualOperation">
          <a:avLst/>
        </a:prstGeom>
      </dgm:spPr>
      <dgm:t>
        <a:bodyPr/>
        <a:lstStyle/>
        <a:p>
          <a:endParaRPr lang="en-GB"/>
        </a:p>
      </dgm:t>
    </dgm:pt>
    <dgm:pt modelId="{46873725-A746-4E6E-ABD9-F4C3496F1D19}" type="pres">
      <dgm:prSet presAssocID="{C911024A-4377-480E-A117-E64DDA189608}" presName="dummy" presStyleCnt="0"/>
      <dgm:spPr/>
      <dgm:t>
        <a:bodyPr/>
        <a:lstStyle/>
        <a:p>
          <a:endParaRPr lang="en-GB"/>
        </a:p>
      </dgm:t>
    </dgm:pt>
    <dgm:pt modelId="{38793790-651A-4AC0-9E6C-5C95F6DBD008}" type="pres">
      <dgm:prSet presAssocID="{C889BA04-25D6-4E71-A065-4D9AE55436DC}" presName="sibTrans" presStyleLbl="sibTrans2D1" presStyleIdx="5" presStyleCnt="9"/>
      <dgm:spPr>
        <a:xfrm>
          <a:off x="2129446" y="131527"/>
          <a:ext cx="4823965" cy="4823965"/>
        </a:xfrm>
        <a:prstGeom prst="blockArc">
          <a:avLst>
            <a:gd name="adj1" fmla="val 6907097"/>
            <a:gd name="adj2" fmla="val 8867745"/>
            <a:gd name="adj3" fmla="val 3062"/>
          </a:avLst>
        </a:prstGeom>
      </dgm:spPr>
      <dgm:t>
        <a:bodyPr/>
        <a:lstStyle/>
        <a:p>
          <a:endParaRPr lang="en-GB"/>
        </a:p>
      </dgm:t>
    </dgm:pt>
    <dgm:pt modelId="{A6632EA8-F632-4B8E-837F-8286740151DF}" type="pres">
      <dgm:prSet presAssocID="{1C9D8031-9711-452C-A28A-FD8369D9C18A}" presName="node" presStyleLbl="node1" presStyleIdx="6" presStyleCnt="9" custAng="14507923" custScaleX="152157" custScaleY="138324" custRadScaleRad="81190" custRadScaleInc="11271">
        <dgm:presLayoutVars>
          <dgm:bulletEnabled val="1"/>
        </dgm:presLayoutVars>
      </dgm:prSet>
      <dgm:spPr>
        <a:xfrm rot="14507923">
          <a:off x="1751461" y="3099908"/>
          <a:ext cx="1560605" cy="1418727"/>
        </a:xfrm>
        <a:prstGeom prst="flowChartManualOperation">
          <a:avLst/>
        </a:prstGeom>
      </dgm:spPr>
      <dgm:t>
        <a:bodyPr/>
        <a:lstStyle/>
        <a:p>
          <a:endParaRPr lang="en-GB"/>
        </a:p>
      </dgm:t>
    </dgm:pt>
    <dgm:pt modelId="{8F8BD030-DD05-4040-BDBA-BC42DBCD171F}" type="pres">
      <dgm:prSet presAssocID="{1C9D8031-9711-452C-A28A-FD8369D9C18A}" presName="dummy" presStyleCnt="0"/>
      <dgm:spPr/>
      <dgm:t>
        <a:bodyPr/>
        <a:lstStyle/>
        <a:p>
          <a:endParaRPr lang="en-GB"/>
        </a:p>
      </dgm:t>
    </dgm:pt>
    <dgm:pt modelId="{35D5C93B-37E5-4FBB-88D6-42B11EE1BF62}" type="pres">
      <dgm:prSet presAssocID="{5EF31804-19C0-43A0-BCF7-E5E6B278212A}" presName="sibTrans" presStyleLbl="sibTrans2D1" presStyleIdx="6" presStyleCnt="9"/>
      <dgm:spPr>
        <a:xfrm>
          <a:off x="2273512" y="396115"/>
          <a:ext cx="4823965" cy="4823965"/>
        </a:xfrm>
        <a:prstGeom prst="blockArc">
          <a:avLst>
            <a:gd name="adj1" fmla="val 9304101"/>
            <a:gd name="adj2" fmla="val 11204105"/>
            <a:gd name="adj3" fmla="val 3062"/>
          </a:avLst>
        </a:prstGeom>
      </dgm:spPr>
      <dgm:t>
        <a:bodyPr/>
        <a:lstStyle/>
        <a:p>
          <a:endParaRPr lang="en-GB"/>
        </a:p>
      </dgm:t>
    </dgm:pt>
    <dgm:pt modelId="{FE5C6922-C01F-40EE-8C3C-086B9568732B}" type="pres">
      <dgm:prSet presAssocID="{66A159B7-80E8-4323-8C8C-FB2E16BAD81A}" presName="node" presStyleLbl="node1" presStyleIdx="7" presStyleCnt="9" custAng="16705181" custScaleX="152157" custScaleY="138324" custRadScaleRad="81403" custRadScaleInc="5415">
        <dgm:presLayoutVars>
          <dgm:bulletEnabled val="1"/>
        </dgm:presLayoutVars>
      </dgm:prSet>
      <dgm:spPr>
        <a:xfrm rot="16705181">
          <a:off x="1546523" y="1820189"/>
          <a:ext cx="1560605" cy="1418727"/>
        </a:xfrm>
        <a:prstGeom prst="flowChartManualOperation">
          <a:avLst/>
        </a:prstGeom>
      </dgm:spPr>
      <dgm:t>
        <a:bodyPr/>
        <a:lstStyle/>
        <a:p>
          <a:endParaRPr lang="en-GB"/>
        </a:p>
      </dgm:t>
    </dgm:pt>
    <dgm:pt modelId="{98E63C0B-A8B2-4BE1-B05B-4069F02E51F0}" type="pres">
      <dgm:prSet presAssocID="{66A159B7-80E8-4323-8C8C-FB2E16BAD81A}" presName="dummy" presStyleCnt="0"/>
      <dgm:spPr/>
      <dgm:t>
        <a:bodyPr/>
        <a:lstStyle/>
        <a:p>
          <a:endParaRPr lang="en-GB"/>
        </a:p>
      </dgm:t>
    </dgm:pt>
    <dgm:pt modelId="{31FF5265-E478-4C2A-8F70-49A7DF69C0E6}" type="pres">
      <dgm:prSet presAssocID="{5785D728-6491-45F1-ACEF-07B29BABC6C2}" presName="sibTrans" presStyleLbl="sibTrans2D1" presStyleIdx="7" presStyleCnt="9"/>
      <dgm:spPr>
        <a:xfrm>
          <a:off x="2212022" y="720788"/>
          <a:ext cx="4823965" cy="4823965"/>
        </a:xfrm>
        <a:prstGeom prst="blockArc">
          <a:avLst>
            <a:gd name="adj1" fmla="val 11682790"/>
            <a:gd name="adj2" fmla="val 13598063"/>
            <a:gd name="adj3" fmla="val 3062"/>
          </a:avLst>
        </a:prstGeom>
      </dgm:spPr>
      <dgm:t>
        <a:bodyPr/>
        <a:lstStyle/>
        <a:p>
          <a:endParaRPr lang="en-GB"/>
        </a:p>
      </dgm:t>
    </dgm:pt>
    <dgm:pt modelId="{E0938E56-DB2A-4897-B9AA-64DA14DFD0F7}" type="pres">
      <dgm:prSet presAssocID="{E844EACF-37C8-4BB9-BB8F-09679F1A24BD}" presName="node" presStyleLbl="node1" presStyleIdx="8" presStyleCnt="9" custAng="19145286" custScaleX="152157" custScaleY="138324" custRadScaleRad="81214" custRadScaleInc="1912">
        <dgm:presLayoutVars>
          <dgm:bulletEnabled val="1"/>
        </dgm:presLayoutVars>
      </dgm:prSet>
      <dgm:spPr>
        <a:xfrm rot="19145286">
          <a:off x="2212864" y="696771"/>
          <a:ext cx="1560605" cy="1418727"/>
        </a:xfrm>
        <a:prstGeom prst="flowChartManualOperation">
          <a:avLst/>
        </a:prstGeom>
      </dgm:spPr>
      <dgm:t>
        <a:bodyPr/>
        <a:lstStyle/>
        <a:p>
          <a:endParaRPr lang="en-GB"/>
        </a:p>
      </dgm:t>
    </dgm:pt>
    <dgm:pt modelId="{01188F19-FB30-4620-85E7-0AD7CCA80D86}" type="pres">
      <dgm:prSet presAssocID="{E844EACF-37C8-4BB9-BB8F-09679F1A24BD}" presName="dummy" presStyleCnt="0"/>
      <dgm:spPr/>
      <dgm:t>
        <a:bodyPr/>
        <a:lstStyle/>
        <a:p>
          <a:endParaRPr lang="en-GB"/>
        </a:p>
      </dgm:t>
    </dgm:pt>
    <dgm:pt modelId="{65717E19-0AA7-4899-9199-1A07967A0AC8}" type="pres">
      <dgm:prSet presAssocID="{F828DD8A-1D9F-4C3A-9A8C-CF7CE881CFDC}" presName="sibTrans" presStyleLbl="sibTrans2D1" presStyleIdx="8" presStyleCnt="9"/>
      <dgm:spPr>
        <a:xfrm>
          <a:off x="1982745" y="911580"/>
          <a:ext cx="4823965" cy="4823965"/>
        </a:xfrm>
        <a:prstGeom prst="blockArc">
          <a:avLst>
            <a:gd name="adj1" fmla="val 14030085"/>
            <a:gd name="adj2" fmla="val 15956204"/>
            <a:gd name="adj3" fmla="val 3062"/>
          </a:avLst>
        </a:prstGeom>
      </dgm:spPr>
      <dgm:t>
        <a:bodyPr/>
        <a:lstStyle/>
        <a:p>
          <a:endParaRPr lang="en-GB"/>
        </a:p>
      </dgm:t>
    </dgm:pt>
  </dgm:ptLst>
  <dgm:cxnLst>
    <dgm:cxn modelId="{2051FB65-8802-45A2-8C55-ECBE0137438F}" type="presOf" srcId="{39AB93AD-5EC7-451A-8445-E4D05412B4F6}" destId="{83CBF512-234D-4574-8F78-A39EDB8258CB}" srcOrd="0" destOrd="0" presId="urn:microsoft.com/office/officeart/2005/8/layout/radial6"/>
    <dgm:cxn modelId="{C96F7823-B34B-4EB0-A694-5D5F3DF60C9A}" type="presOf" srcId="{0963E344-C365-4377-9751-764CF5F16756}" destId="{1AD1D238-C8B7-453D-A97C-C1A4E175EF7B}" srcOrd="0" destOrd="0" presId="urn:microsoft.com/office/officeart/2005/8/layout/radial6"/>
    <dgm:cxn modelId="{85E2C145-658E-4225-AC2C-A86A66FE7AE3}" type="presOf" srcId="{C911024A-4377-480E-A117-E64DDA189608}" destId="{B9809C3A-278B-4C0A-8494-3BDAC6991C05}" srcOrd="0" destOrd="0" presId="urn:microsoft.com/office/officeart/2005/8/layout/radial6"/>
    <dgm:cxn modelId="{2DA0F706-57BC-467F-B8D7-202AC3B28110}" type="presOf" srcId="{66A159B7-80E8-4323-8C8C-FB2E16BAD81A}" destId="{FE5C6922-C01F-40EE-8C3C-086B9568732B}" srcOrd="0" destOrd="0" presId="urn:microsoft.com/office/officeart/2005/8/layout/radial6"/>
    <dgm:cxn modelId="{9901D246-35D1-48F9-9BB4-5477AF4AD329}" srcId="{5D2BE506-2414-4C6F-8FCC-D7433F11987B}" destId="{E706AC88-F534-466C-B378-44CBFE2D3850}" srcOrd="0" destOrd="0" parTransId="{019D0F74-A2ED-4C5D-8E8B-317B638F1E0D}" sibTransId="{C46B09B8-95B3-4165-B5DF-450B656888AE}"/>
    <dgm:cxn modelId="{3614538D-F213-416D-881C-41704F6D17EC}" type="presOf" srcId="{E844EACF-37C8-4BB9-BB8F-09679F1A24BD}" destId="{E0938E56-DB2A-4897-B9AA-64DA14DFD0F7}" srcOrd="0" destOrd="0" presId="urn:microsoft.com/office/officeart/2005/8/layout/radial6"/>
    <dgm:cxn modelId="{83D20AA1-3DAE-431F-8D15-DE133D0AB31F}" srcId="{5D2BE506-2414-4C6F-8FCC-D7433F11987B}" destId="{1C9D8031-9711-452C-A28A-FD8369D9C18A}" srcOrd="6" destOrd="0" parTransId="{398C1DEC-B662-4444-98CA-FC20E0D9CA55}" sibTransId="{5EF31804-19C0-43A0-BCF7-E5E6B278212A}"/>
    <dgm:cxn modelId="{6BCE9803-BCEE-487A-8E10-6B5A20B3DF9B}" srcId="{2E73064A-1AC8-4BE6-9718-B6704BE3A26D}" destId="{CE894728-54D2-4C13-BBB2-B7AAC5E1F03C}" srcOrd="2" destOrd="0" parTransId="{9C7FCE61-4C8A-4429-962C-163CECC65FC9}" sibTransId="{42CC9625-6332-4187-A3CE-470CE47EA174}"/>
    <dgm:cxn modelId="{14E18B55-B35E-4CB4-838D-424C29F1431C}" srcId="{5D2BE506-2414-4C6F-8FCC-D7433F11987B}" destId="{67AF162D-4404-422B-ABD9-D8FF6F89DAEE}" srcOrd="3" destOrd="0" parTransId="{2C6FA696-4999-4157-BB29-9BDFA8BBA50D}" sibTransId="{B0EC6F8B-6ECD-4AD6-B4BE-4EF7E18B069F}"/>
    <dgm:cxn modelId="{5BF3F8B1-C335-4309-A468-97E9C842E0D9}" srcId="{2E73064A-1AC8-4BE6-9718-B6704BE3A26D}" destId="{AF9E8CF9-19EB-46E3-A91E-04B3734BD5B3}" srcOrd="1" destOrd="0" parTransId="{204EF726-96C5-44A9-B949-8CF60A2820B4}" sibTransId="{DBBD19A8-4D65-491B-9506-8F52349FFCAD}"/>
    <dgm:cxn modelId="{A9441FBA-38E3-48DC-BD67-CEC3E55D69C0}" type="presOf" srcId="{F828DD8A-1D9F-4C3A-9A8C-CF7CE881CFDC}" destId="{65717E19-0AA7-4899-9199-1A07967A0AC8}" srcOrd="0" destOrd="0" presId="urn:microsoft.com/office/officeart/2005/8/layout/radial6"/>
    <dgm:cxn modelId="{306C228C-B08D-43CA-9C4B-69F8529E6471}" type="presOf" srcId="{67AF162D-4404-422B-ABD9-D8FF6F89DAEE}" destId="{5943F591-4E7D-41F3-81D0-F0C622438DFB}" srcOrd="0" destOrd="0" presId="urn:microsoft.com/office/officeart/2005/8/layout/radial6"/>
    <dgm:cxn modelId="{E8D4AE25-4A69-477E-9498-64F9E8507E34}" type="presOf" srcId="{E706AC88-F534-466C-B378-44CBFE2D3850}" destId="{545592C3-5A51-4A3F-8E97-03547219FB38}" srcOrd="0" destOrd="0" presId="urn:microsoft.com/office/officeart/2005/8/layout/radial6"/>
    <dgm:cxn modelId="{472528B8-37C6-47E1-B860-5E71A90EDEE1}" type="presOf" srcId="{1C9D8031-9711-452C-A28A-FD8369D9C18A}" destId="{A6632EA8-F632-4B8E-837F-8286740151DF}" srcOrd="0" destOrd="0" presId="urn:microsoft.com/office/officeart/2005/8/layout/radial6"/>
    <dgm:cxn modelId="{D37342E2-9CB0-4386-80DD-3849D4103C84}" type="presOf" srcId="{5785D728-6491-45F1-ACEF-07B29BABC6C2}" destId="{31FF5265-E478-4C2A-8F70-49A7DF69C0E6}" srcOrd="0" destOrd="0" presId="urn:microsoft.com/office/officeart/2005/8/layout/radial6"/>
    <dgm:cxn modelId="{FFAB0EF0-EA6B-4693-869F-78C54FE19798}" srcId="{5D2BE506-2414-4C6F-8FCC-D7433F11987B}" destId="{C911024A-4377-480E-A117-E64DDA189608}" srcOrd="5" destOrd="0" parTransId="{4CFA9563-ED7C-4D3F-AF86-CB6030C8AB73}" sibTransId="{C889BA04-25D6-4E71-A065-4D9AE55436DC}"/>
    <dgm:cxn modelId="{90B213C3-3E69-4AE2-A98D-CDD431BD47C7}" type="presOf" srcId="{C46B09B8-95B3-4165-B5DF-450B656888AE}" destId="{818D7E00-2307-467F-A372-58229342AA12}" srcOrd="0" destOrd="0" presId="urn:microsoft.com/office/officeart/2005/8/layout/radial6"/>
    <dgm:cxn modelId="{209D4422-0F1D-40FC-9666-FA8458FFB7F0}" type="presOf" srcId="{B0EC6F8B-6ECD-4AD6-B4BE-4EF7E18B069F}" destId="{15FB5DB0-ABB0-44BB-A4B6-D5BDB83697CC}" srcOrd="0" destOrd="0" presId="urn:microsoft.com/office/officeart/2005/8/layout/radial6"/>
    <dgm:cxn modelId="{2662BC1E-82E3-4679-A2D1-3F4B4576D802}" srcId="{5D2BE506-2414-4C6F-8FCC-D7433F11987B}" destId="{E844EACF-37C8-4BB9-BB8F-09679F1A24BD}" srcOrd="8" destOrd="0" parTransId="{900664E4-0D8E-4E63-AEAD-DC9D32B9EA80}" sibTransId="{F828DD8A-1D9F-4C3A-9A8C-CF7CE881CFDC}"/>
    <dgm:cxn modelId="{E7F5681F-FE3F-4180-BF10-60B11D9CB22C}" type="presOf" srcId="{CFB91DD5-5045-4E98-80AF-0CCCD850773E}" destId="{D7F140D5-EC86-4F3C-B8FA-FB990086485B}" srcOrd="0" destOrd="0" presId="urn:microsoft.com/office/officeart/2005/8/layout/radial6"/>
    <dgm:cxn modelId="{777E6960-EC8A-4A09-8304-502BFF0F152B}" type="presOf" srcId="{C889BA04-25D6-4E71-A065-4D9AE55436DC}" destId="{38793790-651A-4AC0-9E6C-5C95F6DBD008}" srcOrd="0" destOrd="0" presId="urn:microsoft.com/office/officeart/2005/8/layout/radial6"/>
    <dgm:cxn modelId="{A7A5E2E7-E3C3-4C9E-91BB-650ACDD257BF}" type="presOf" srcId="{060C55B3-CF8A-4F41-81B9-9E68A96FE3A5}" destId="{3E771803-FF0E-42A0-9C12-6427B4D0FFE3}" srcOrd="0" destOrd="0" presId="urn:microsoft.com/office/officeart/2005/8/layout/radial6"/>
    <dgm:cxn modelId="{40D8576A-A747-4E03-87BF-D9C957DBA858}" type="presOf" srcId="{990DEC97-018E-4724-83F5-B20DAD2AB1D9}" destId="{05267755-B62F-41EB-A9AF-8F50C15BFC6C}" srcOrd="0" destOrd="0" presId="urn:microsoft.com/office/officeart/2005/8/layout/radial6"/>
    <dgm:cxn modelId="{856DC9BB-264B-495B-A020-56D52DD44AEE}" type="presOf" srcId="{2D7A9CFB-D676-4A39-9515-5586D8E9629E}" destId="{1A438B8A-5991-4881-A3D8-222BD36C85C6}" srcOrd="0" destOrd="0" presId="urn:microsoft.com/office/officeart/2005/8/layout/radial6"/>
    <dgm:cxn modelId="{7BF44286-054D-43EE-A8D0-A87D64F908CD}" srcId="{5D2BE506-2414-4C6F-8FCC-D7433F11987B}" destId="{66A159B7-80E8-4323-8C8C-FB2E16BAD81A}" srcOrd="7" destOrd="0" parTransId="{F02374DA-D2CA-4FF0-9A67-6514635722CE}" sibTransId="{5785D728-6491-45F1-ACEF-07B29BABC6C2}"/>
    <dgm:cxn modelId="{7FA55D2D-52E4-4DD9-BDEC-7C58A277B9A3}" srcId="{5D2BE506-2414-4C6F-8FCC-D7433F11987B}" destId="{2D7A9CFB-D676-4A39-9515-5586D8E9629E}" srcOrd="4" destOrd="0" parTransId="{16EF3849-4265-45EC-9621-931037F3AB88}" sibTransId="{0963E344-C365-4377-9751-764CF5F16756}"/>
    <dgm:cxn modelId="{A1386C1F-FEA8-4E68-9C4C-36D7E20E0B98}" srcId="{2E73064A-1AC8-4BE6-9718-B6704BE3A26D}" destId="{5D2BE506-2414-4C6F-8FCC-D7433F11987B}" srcOrd="0" destOrd="0" parTransId="{4CCCD9E1-2CB5-4629-A2FA-E1D64E2C5EDF}" sibTransId="{832916A0-0FE1-446E-A4AD-39F046FEBCFC}"/>
    <dgm:cxn modelId="{027D25F3-715F-43C2-A2A4-7483504EB878}" srcId="{5D2BE506-2414-4C6F-8FCC-D7433F11987B}" destId="{CFB91DD5-5045-4E98-80AF-0CCCD850773E}" srcOrd="1" destOrd="0" parTransId="{A1CE02C8-DBA7-476A-B005-2254F33FD8B0}" sibTransId="{060C55B3-CF8A-4F41-81B9-9E68A96FE3A5}"/>
    <dgm:cxn modelId="{E81D24E7-EAB0-4D99-AA62-7CADF775E4B7}" type="presOf" srcId="{2E73064A-1AC8-4BE6-9718-B6704BE3A26D}" destId="{6F54DBEA-8C3B-454D-835B-EA6C24EF7142}" srcOrd="0" destOrd="0" presId="urn:microsoft.com/office/officeart/2005/8/layout/radial6"/>
    <dgm:cxn modelId="{B8D6AE96-E306-40B1-B0F1-FABCC41C579E}" srcId="{5D2BE506-2414-4C6F-8FCC-D7433F11987B}" destId="{990DEC97-018E-4724-83F5-B20DAD2AB1D9}" srcOrd="2" destOrd="0" parTransId="{0539390D-9020-4DF3-8500-ADA207B3EAAE}" sibTransId="{39AB93AD-5EC7-451A-8445-E4D05412B4F6}"/>
    <dgm:cxn modelId="{496FE6A1-851B-4383-8F7C-A1CF868EBDD1}" type="presOf" srcId="{5EF31804-19C0-43A0-BCF7-E5E6B278212A}" destId="{35D5C93B-37E5-4FBB-88D6-42B11EE1BF62}" srcOrd="0" destOrd="0" presId="urn:microsoft.com/office/officeart/2005/8/layout/radial6"/>
    <dgm:cxn modelId="{B7FEE89B-5657-4507-89AB-79B83B72C365}" type="presOf" srcId="{5D2BE506-2414-4C6F-8FCC-D7433F11987B}" destId="{C922003B-7A6C-43C1-B20D-23B936E11561}" srcOrd="0" destOrd="0" presId="urn:microsoft.com/office/officeart/2005/8/layout/radial6"/>
    <dgm:cxn modelId="{BDD86FD7-1C2E-4CC6-92E1-25232AD11C8D}" type="presParOf" srcId="{6F54DBEA-8C3B-454D-835B-EA6C24EF7142}" destId="{C922003B-7A6C-43C1-B20D-23B936E11561}" srcOrd="0" destOrd="0" presId="urn:microsoft.com/office/officeart/2005/8/layout/radial6"/>
    <dgm:cxn modelId="{5BD2411F-8173-44EC-88D7-24531CDD085A}" type="presParOf" srcId="{6F54DBEA-8C3B-454D-835B-EA6C24EF7142}" destId="{545592C3-5A51-4A3F-8E97-03547219FB38}" srcOrd="1" destOrd="0" presId="urn:microsoft.com/office/officeart/2005/8/layout/radial6"/>
    <dgm:cxn modelId="{9A7E883A-B57E-45BA-BF9D-827F6621FD56}" type="presParOf" srcId="{6F54DBEA-8C3B-454D-835B-EA6C24EF7142}" destId="{267FB262-0959-4303-A16A-992A61F32F1A}" srcOrd="2" destOrd="0" presId="urn:microsoft.com/office/officeart/2005/8/layout/radial6"/>
    <dgm:cxn modelId="{E71CE544-F182-4F5F-A80E-73EC699F74F2}" type="presParOf" srcId="{6F54DBEA-8C3B-454D-835B-EA6C24EF7142}" destId="{818D7E00-2307-467F-A372-58229342AA12}" srcOrd="3" destOrd="0" presId="urn:microsoft.com/office/officeart/2005/8/layout/radial6"/>
    <dgm:cxn modelId="{7521B670-DA4A-4040-A116-EF676D7FEA42}" type="presParOf" srcId="{6F54DBEA-8C3B-454D-835B-EA6C24EF7142}" destId="{D7F140D5-EC86-4F3C-B8FA-FB990086485B}" srcOrd="4" destOrd="0" presId="urn:microsoft.com/office/officeart/2005/8/layout/radial6"/>
    <dgm:cxn modelId="{6E8C0B74-5C4D-4E12-8DEC-D34703253DCC}" type="presParOf" srcId="{6F54DBEA-8C3B-454D-835B-EA6C24EF7142}" destId="{A67ABE1A-B543-4930-B687-C4FC6A6159FE}" srcOrd="5" destOrd="0" presId="urn:microsoft.com/office/officeart/2005/8/layout/radial6"/>
    <dgm:cxn modelId="{4A132757-F4DC-4B11-833D-94370950BA99}" type="presParOf" srcId="{6F54DBEA-8C3B-454D-835B-EA6C24EF7142}" destId="{3E771803-FF0E-42A0-9C12-6427B4D0FFE3}" srcOrd="6" destOrd="0" presId="urn:microsoft.com/office/officeart/2005/8/layout/radial6"/>
    <dgm:cxn modelId="{EF9DCE57-98B6-44AC-816C-11B997662836}" type="presParOf" srcId="{6F54DBEA-8C3B-454D-835B-EA6C24EF7142}" destId="{05267755-B62F-41EB-A9AF-8F50C15BFC6C}" srcOrd="7" destOrd="0" presId="urn:microsoft.com/office/officeart/2005/8/layout/radial6"/>
    <dgm:cxn modelId="{D7B5D782-18CC-40B0-A890-5319EF3136B7}" type="presParOf" srcId="{6F54DBEA-8C3B-454D-835B-EA6C24EF7142}" destId="{4395A2AD-C739-47B1-9386-FFA7A5273502}" srcOrd="8" destOrd="0" presId="urn:microsoft.com/office/officeart/2005/8/layout/radial6"/>
    <dgm:cxn modelId="{69C722C0-A57C-4284-87F1-578D856F2D81}" type="presParOf" srcId="{6F54DBEA-8C3B-454D-835B-EA6C24EF7142}" destId="{83CBF512-234D-4574-8F78-A39EDB8258CB}" srcOrd="9" destOrd="0" presId="urn:microsoft.com/office/officeart/2005/8/layout/radial6"/>
    <dgm:cxn modelId="{50E480E4-A99F-4BFF-81FB-66B25B56037A}" type="presParOf" srcId="{6F54DBEA-8C3B-454D-835B-EA6C24EF7142}" destId="{5943F591-4E7D-41F3-81D0-F0C622438DFB}" srcOrd="10" destOrd="0" presId="urn:microsoft.com/office/officeart/2005/8/layout/radial6"/>
    <dgm:cxn modelId="{3C93FCAC-F0EB-492B-ADEF-8FEF1592A07B}" type="presParOf" srcId="{6F54DBEA-8C3B-454D-835B-EA6C24EF7142}" destId="{CBBEFBCA-0877-411F-8C0C-DEFC61B45375}" srcOrd="11" destOrd="0" presId="urn:microsoft.com/office/officeart/2005/8/layout/radial6"/>
    <dgm:cxn modelId="{B9BC1305-B0AE-4D42-B588-3E71B037F1B3}" type="presParOf" srcId="{6F54DBEA-8C3B-454D-835B-EA6C24EF7142}" destId="{15FB5DB0-ABB0-44BB-A4B6-D5BDB83697CC}" srcOrd="12" destOrd="0" presId="urn:microsoft.com/office/officeart/2005/8/layout/radial6"/>
    <dgm:cxn modelId="{D202CC7C-3F0E-4119-936C-10C308C14D6D}" type="presParOf" srcId="{6F54DBEA-8C3B-454D-835B-EA6C24EF7142}" destId="{1A438B8A-5991-4881-A3D8-222BD36C85C6}" srcOrd="13" destOrd="0" presId="urn:microsoft.com/office/officeart/2005/8/layout/radial6"/>
    <dgm:cxn modelId="{538E655B-38B5-448D-A2EF-102D39DB30A9}" type="presParOf" srcId="{6F54DBEA-8C3B-454D-835B-EA6C24EF7142}" destId="{D798AC21-7141-44AF-8C47-1FFEF900BE1E}" srcOrd="14" destOrd="0" presId="urn:microsoft.com/office/officeart/2005/8/layout/radial6"/>
    <dgm:cxn modelId="{E2A85F0C-2C93-4204-9BDF-9B525F1638A8}" type="presParOf" srcId="{6F54DBEA-8C3B-454D-835B-EA6C24EF7142}" destId="{1AD1D238-C8B7-453D-A97C-C1A4E175EF7B}" srcOrd="15" destOrd="0" presId="urn:microsoft.com/office/officeart/2005/8/layout/radial6"/>
    <dgm:cxn modelId="{5DE6A90E-3048-4AB0-8973-FAA733C15B03}" type="presParOf" srcId="{6F54DBEA-8C3B-454D-835B-EA6C24EF7142}" destId="{B9809C3A-278B-4C0A-8494-3BDAC6991C05}" srcOrd="16" destOrd="0" presId="urn:microsoft.com/office/officeart/2005/8/layout/radial6"/>
    <dgm:cxn modelId="{0567FDE0-51FA-4A05-9A31-6DBD88197F7E}" type="presParOf" srcId="{6F54DBEA-8C3B-454D-835B-EA6C24EF7142}" destId="{46873725-A746-4E6E-ABD9-F4C3496F1D19}" srcOrd="17" destOrd="0" presId="urn:microsoft.com/office/officeart/2005/8/layout/radial6"/>
    <dgm:cxn modelId="{84A0E6A7-B549-4779-8024-8F6895870708}" type="presParOf" srcId="{6F54DBEA-8C3B-454D-835B-EA6C24EF7142}" destId="{38793790-651A-4AC0-9E6C-5C95F6DBD008}" srcOrd="18" destOrd="0" presId="urn:microsoft.com/office/officeart/2005/8/layout/radial6"/>
    <dgm:cxn modelId="{1F362A36-F067-44A1-A1A9-F7D3D7B9DC2D}" type="presParOf" srcId="{6F54DBEA-8C3B-454D-835B-EA6C24EF7142}" destId="{A6632EA8-F632-4B8E-837F-8286740151DF}" srcOrd="19" destOrd="0" presId="urn:microsoft.com/office/officeart/2005/8/layout/radial6"/>
    <dgm:cxn modelId="{6AE16DE7-1D7E-4867-8656-5590FB1DEDBE}" type="presParOf" srcId="{6F54DBEA-8C3B-454D-835B-EA6C24EF7142}" destId="{8F8BD030-DD05-4040-BDBA-BC42DBCD171F}" srcOrd="20" destOrd="0" presId="urn:microsoft.com/office/officeart/2005/8/layout/radial6"/>
    <dgm:cxn modelId="{91EAD0D9-E633-4DD3-B7D2-73B63586B348}" type="presParOf" srcId="{6F54DBEA-8C3B-454D-835B-EA6C24EF7142}" destId="{35D5C93B-37E5-4FBB-88D6-42B11EE1BF62}" srcOrd="21" destOrd="0" presId="urn:microsoft.com/office/officeart/2005/8/layout/radial6"/>
    <dgm:cxn modelId="{E7B9F34B-3D87-4805-86FA-A9C7DCC6E9B7}" type="presParOf" srcId="{6F54DBEA-8C3B-454D-835B-EA6C24EF7142}" destId="{FE5C6922-C01F-40EE-8C3C-086B9568732B}" srcOrd="22" destOrd="0" presId="urn:microsoft.com/office/officeart/2005/8/layout/radial6"/>
    <dgm:cxn modelId="{ADFBD30B-BF89-4BD5-B9F8-3494B5316CCA}" type="presParOf" srcId="{6F54DBEA-8C3B-454D-835B-EA6C24EF7142}" destId="{98E63C0B-A8B2-4BE1-B05B-4069F02E51F0}" srcOrd="23" destOrd="0" presId="urn:microsoft.com/office/officeart/2005/8/layout/radial6"/>
    <dgm:cxn modelId="{27A8F3E9-4506-4EF9-93EA-E16C5DBE3A30}" type="presParOf" srcId="{6F54DBEA-8C3B-454D-835B-EA6C24EF7142}" destId="{31FF5265-E478-4C2A-8F70-49A7DF69C0E6}" srcOrd="24" destOrd="0" presId="urn:microsoft.com/office/officeart/2005/8/layout/radial6"/>
    <dgm:cxn modelId="{4537220B-0BA4-4106-A892-909AD4C639F5}" type="presParOf" srcId="{6F54DBEA-8C3B-454D-835B-EA6C24EF7142}" destId="{E0938E56-DB2A-4897-B9AA-64DA14DFD0F7}" srcOrd="25" destOrd="0" presId="urn:microsoft.com/office/officeart/2005/8/layout/radial6"/>
    <dgm:cxn modelId="{7B03E540-D50F-4EF6-B7A2-73A6B81B402D}" type="presParOf" srcId="{6F54DBEA-8C3B-454D-835B-EA6C24EF7142}" destId="{01188F19-FB30-4620-85E7-0AD7CCA80D86}" srcOrd="26" destOrd="0" presId="urn:microsoft.com/office/officeart/2005/8/layout/radial6"/>
    <dgm:cxn modelId="{1AA92581-4A28-4556-BD6B-C01087498F81}" type="presParOf" srcId="{6F54DBEA-8C3B-454D-835B-EA6C24EF7142}" destId="{65717E19-0AA7-4899-9199-1A07967A0AC8}" srcOrd="27" destOrd="0" presId="urn:microsoft.com/office/officeart/2005/8/layout/radial6"/>
  </dgm:cxnLst>
  <dgm:bg>
    <a:effectLst>
      <a:outerShdw blurRad="76200" dist="12700" dir="8100000" sy="-23000" kx="800400" algn="br" rotWithShape="0">
        <a:prstClr val="black">
          <a:alpha val="20000"/>
        </a:prstClr>
      </a:outerShdw>
    </a:effect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17E19-0AA7-4899-9199-1A07967A0AC8}">
      <dsp:nvSpPr>
        <dsp:cNvPr id="0" name=""/>
        <dsp:cNvSpPr/>
      </dsp:nvSpPr>
      <dsp:spPr>
        <a:xfrm>
          <a:off x="598966" y="940650"/>
          <a:ext cx="4750134" cy="4750134"/>
        </a:xfrm>
        <a:prstGeom prst="blockArc">
          <a:avLst>
            <a:gd name="adj1" fmla="val 14030085"/>
            <a:gd name="adj2" fmla="val 15956204"/>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31FF5265-E478-4C2A-8F70-49A7DF69C0E6}">
      <dsp:nvSpPr>
        <dsp:cNvPr id="0" name=""/>
        <dsp:cNvSpPr/>
      </dsp:nvSpPr>
      <dsp:spPr>
        <a:xfrm>
          <a:off x="824748" y="752766"/>
          <a:ext cx="4750134" cy="4750134"/>
        </a:xfrm>
        <a:prstGeom prst="blockArc">
          <a:avLst>
            <a:gd name="adj1" fmla="val 11682790"/>
            <a:gd name="adj2" fmla="val 13598063"/>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35D5C93B-37E5-4FBB-88D6-42B11EE1BF62}">
      <dsp:nvSpPr>
        <dsp:cNvPr id="0" name=""/>
        <dsp:cNvSpPr/>
      </dsp:nvSpPr>
      <dsp:spPr>
        <a:xfrm>
          <a:off x="885300" y="433042"/>
          <a:ext cx="4750134" cy="4750134"/>
        </a:xfrm>
        <a:prstGeom prst="blockArc">
          <a:avLst>
            <a:gd name="adj1" fmla="val 9304101"/>
            <a:gd name="adj2" fmla="val 11204105"/>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38793790-651A-4AC0-9E6C-5C95F6DBD008}">
      <dsp:nvSpPr>
        <dsp:cNvPr id="0" name=""/>
        <dsp:cNvSpPr/>
      </dsp:nvSpPr>
      <dsp:spPr>
        <a:xfrm>
          <a:off x="743430" y="172489"/>
          <a:ext cx="4750134" cy="4750134"/>
        </a:xfrm>
        <a:prstGeom prst="blockArc">
          <a:avLst>
            <a:gd name="adj1" fmla="val 6907097"/>
            <a:gd name="adj2" fmla="val 8867745"/>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1AD1D238-C8B7-453D-A97C-C1A4E175EF7B}">
      <dsp:nvSpPr>
        <dsp:cNvPr id="0" name=""/>
        <dsp:cNvSpPr/>
      </dsp:nvSpPr>
      <dsp:spPr>
        <a:xfrm>
          <a:off x="434023" y="53384"/>
          <a:ext cx="4750134" cy="4750134"/>
        </a:xfrm>
        <a:prstGeom prst="blockArc">
          <a:avLst>
            <a:gd name="adj1" fmla="val 4427146"/>
            <a:gd name="adj2" fmla="val 6419376"/>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15FB5DB0-ABB0-44BB-A4B6-D5BDB83697CC}">
      <dsp:nvSpPr>
        <dsp:cNvPr id="0" name=""/>
        <dsp:cNvSpPr/>
      </dsp:nvSpPr>
      <dsp:spPr>
        <a:xfrm>
          <a:off x="157645" y="152967"/>
          <a:ext cx="4750134" cy="4750134"/>
        </a:xfrm>
        <a:prstGeom prst="blockArc">
          <a:avLst>
            <a:gd name="adj1" fmla="val 2073820"/>
            <a:gd name="adj2" fmla="val 3995063"/>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83CBF512-234D-4574-8F78-A39EDB8258CB}">
      <dsp:nvSpPr>
        <dsp:cNvPr id="0" name=""/>
        <dsp:cNvSpPr/>
      </dsp:nvSpPr>
      <dsp:spPr>
        <a:xfrm>
          <a:off x="-15919" y="449361"/>
          <a:ext cx="4750134" cy="4750134"/>
        </a:xfrm>
        <a:prstGeom prst="blockArc">
          <a:avLst>
            <a:gd name="adj1" fmla="val 21270506"/>
            <a:gd name="adj2" fmla="val 1568512"/>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3E771803-FF0E-42A0-9C12-6427B4D0FFE3}">
      <dsp:nvSpPr>
        <dsp:cNvPr id="0" name=""/>
        <dsp:cNvSpPr/>
      </dsp:nvSpPr>
      <dsp:spPr>
        <a:xfrm>
          <a:off x="29094" y="733146"/>
          <a:ext cx="4750134" cy="4750134"/>
        </a:xfrm>
        <a:prstGeom prst="blockArc">
          <a:avLst>
            <a:gd name="adj1" fmla="val 18880374"/>
            <a:gd name="adj2" fmla="val 20847906"/>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818D7E00-2307-467F-A372-58229342AA12}">
      <dsp:nvSpPr>
        <dsp:cNvPr id="0" name=""/>
        <dsp:cNvSpPr/>
      </dsp:nvSpPr>
      <dsp:spPr>
        <a:xfrm>
          <a:off x="269897" y="940818"/>
          <a:ext cx="4750134" cy="4750134"/>
        </a:xfrm>
        <a:prstGeom prst="blockArc">
          <a:avLst>
            <a:gd name="adj1" fmla="val 16440285"/>
            <a:gd name="adj2" fmla="val 18412627"/>
            <a:gd name="adj3" fmla="val 3062"/>
          </a:avLst>
        </a:prstGeom>
        <a:noFill/>
        <a:ln>
          <a:noFill/>
        </a:ln>
        <a:effectLst/>
        <a:scene3d>
          <a:camera prst="isometricOffAxis1Right">
            <a:rot lat="21450000" lon="19830000" rev="204000"/>
          </a:camera>
          <a:lightRig rig="threePt" dir="t"/>
        </a:scene3d>
        <a:sp3d extrusionH="381000"/>
      </dsp:spPr>
      <dsp:style>
        <a:lnRef idx="0">
          <a:scrgbClr r="0" g="0" b="0"/>
        </a:lnRef>
        <a:fillRef idx="1">
          <a:scrgbClr r="0" g="0" b="0"/>
        </a:fillRef>
        <a:effectRef idx="0">
          <a:scrgbClr r="0" g="0" b="0"/>
        </a:effectRef>
        <a:fontRef idx="minor">
          <a:schemeClr val="lt1"/>
        </a:fontRef>
      </dsp:style>
    </dsp:sp>
    <dsp:sp modelId="{C922003B-7A6C-43C1-B20D-23B936E11561}">
      <dsp:nvSpPr>
        <dsp:cNvPr id="0" name=""/>
        <dsp:cNvSpPr/>
      </dsp:nvSpPr>
      <dsp:spPr>
        <a:xfrm>
          <a:off x="619529" y="1446921"/>
          <a:ext cx="2365496" cy="2365496"/>
        </a:xfrm>
        <a:prstGeom prst="ellipse">
          <a:avLst/>
        </a:prstGeom>
        <a:noFill/>
        <a:ln w="25400" cap="flat" cmpd="sng" algn="ctr">
          <a:noFill/>
          <a:prstDash val="solid"/>
        </a:ln>
        <a:effectLst/>
        <a:scene3d>
          <a:camera prst="isometricOffAxis1Right">
            <a:rot lat="21450000" lon="19830000" rev="204000"/>
          </a:camera>
          <a:lightRig rig="threePt" dir="t"/>
        </a:scene3d>
        <a:sp3d extrusionH="381000"/>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0" numCol="1" spcCol="1270" anchor="ctr" anchorCtr="0">
          <a:noAutofit/>
        </a:bodyPr>
        <a:lstStyle/>
        <a:p>
          <a:pPr lvl="0" algn="ctr" defTabSz="800100">
            <a:lnSpc>
              <a:spcPct val="100000"/>
            </a:lnSpc>
            <a:spcBef>
              <a:spcPct val="0"/>
            </a:spcBef>
            <a:spcAft>
              <a:spcPts val="0"/>
            </a:spcAft>
          </a:pPr>
          <a:endParaRPr lang="en-GB" sz="1800" b="1" kern="1200" dirty="0">
            <a:solidFill>
              <a:sysClr val="window" lastClr="FFFFFF"/>
            </a:solidFill>
            <a:latin typeface="Calibri"/>
            <a:ea typeface="+mn-ea"/>
            <a:cs typeface="+mn-cs"/>
          </a:endParaRPr>
        </a:p>
      </dsp:txBody>
      <dsp:txXfrm>
        <a:off x="965948" y="1793340"/>
        <a:ext cx="1672658" cy="1672658"/>
      </dsp:txXfrm>
    </dsp:sp>
    <dsp:sp modelId="{545592C3-5A51-4A3F-8E97-03547219FB38}">
      <dsp:nvSpPr>
        <dsp:cNvPr id="0" name=""/>
        <dsp:cNvSpPr/>
      </dsp:nvSpPr>
      <dsp:spPr>
        <a:xfrm>
          <a:off x="2042998" y="287011"/>
          <a:ext cx="1530617" cy="1391464"/>
        </a:xfrm>
        <a:prstGeom prst="flowChartManualOperation">
          <a:avLst/>
        </a:prstGeom>
        <a:solidFill>
          <a:schemeClr val="accent5"/>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2349121" y="287011"/>
        <a:ext cx="918371" cy="1391464"/>
      </dsp:txXfrm>
    </dsp:sp>
    <dsp:sp modelId="{D7F140D5-EC86-4F3C-B8FA-FB990086485B}">
      <dsp:nvSpPr>
        <dsp:cNvPr id="0" name=""/>
        <dsp:cNvSpPr/>
      </dsp:nvSpPr>
      <dsp:spPr>
        <a:xfrm rot="2405854">
          <a:off x="3283203" y="749247"/>
          <a:ext cx="1530617" cy="1391464"/>
        </a:xfrm>
        <a:prstGeom prst="flowChartManualOperation">
          <a:avLst/>
        </a:prstGeom>
        <a:solidFill>
          <a:schemeClr val="accent5"/>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3589326" y="749247"/>
        <a:ext cx="918371" cy="1391464"/>
      </dsp:txXfrm>
    </dsp:sp>
    <dsp:sp modelId="{05267755-B62F-41EB-A9AF-8F50C15BFC6C}">
      <dsp:nvSpPr>
        <dsp:cNvPr id="0" name=""/>
        <dsp:cNvSpPr/>
      </dsp:nvSpPr>
      <dsp:spPr>
        <a:xfrm rot="4889646">
          <a:off x="3921957" y="1904870"/>
          <a:ext cx="1530617" cy="1391464"/>
        </a:xfrm>
        <a:prstGeom prst="flowChartManualOperation">
          <a:avLst/>
        </a:prstGeom>
        <a:solidFill>
          <a:schemeClr val="accent5"/>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4228080" y="1904870"/>
        <a:ext cx="918371" cy="1391464"/>
      </dsp:txXfrm>
    </dsp:sp>
    <dsp:sp modelId="{5943F591-4E7D-41F3-81D0-F0C622438DFB}">
      <dsp:nvSpPr>
        <dsp:cNvPr id="0" name=""/>
        <dsp:cNvSpPr/>
      </dsp:nvSpPr>
      <dsp:spPr>
        <a:xfrm rot="7279548">
          <a:off x="3693440" y="3159184"/>
          <a:ext cx="1530617" cy="1391464"/>
        </a:xfrm>
        <a:prstGeom prst="flowChartManualOperation">
          <a:avLst/>
        </a:prstGeom>
        <a:solidFill>
          <a:schemeClr val="accent4"/>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3999563" y="3159184"/>
        <a:ext cx="918371" cy="1391464"/>
      </dsp:txXfrm>
    </dsp:sp>
    <dsp:sp modelId="{1A438B8A-5991-4881-A3D8-222BD36C85C6}">
      <dsp:nvSpPr>
        <dsp:cNvPr id="0" name=""/>
        <dsp:cNvSpPr/>
      </dsp:nvSpPr>
      <dsp:spPr>
        <a:xfrm rot="9607441">
          <a:off x="2696858" y="3978542"/>
          <a:ext cx="1530617" cy="1391464"/>
        </a:xfrm>
        <a:prstGeom prst="flowChartManualOperation">
          <a:avLst/>
        </a:prstGeom>
        <a:solidFill>
          <a:schemeClr val="accent4"/>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3002981" y="3978542"/>
        <a:ext cx="918371" cy="1391464"/>
      </dsp:txXfrm>
    </dsp:sp>
    <dsp:sp modelId="{B9809C3A-278B-4C0A-8494-3BDAC6991C05}">
      <dsp:nvSpPr>
        <dsp:cNvPr id="0" name=""/>
        <dsp:cNvSpPr/>
      </dsp:nvSpPr>
      <dsp:spPr>
        <a:xfrm rot="12057690">
          <a:off x="1360373" y="3969499"/>
          <a:ext cx="1530617" cy="1391464"/>
        </a:xfrm>
        <a:prstGeom prst="flowChartManualOperation">
          <a:avLst/>
        </a:prstGeom>
        <a:solidFill>
          <a:schemeClr val="tx2">
            <a:lumMod val="75000"/>
          </a:schemeClr>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1666496" y="3969499"/>
        <a:ext cx="918371" cy="1391464"/>
      </dsp:txXfrm>
    </dsp:sp>
    <dsp:sp modelId="{A6632EA8-F632-4B8E-837F-8286740151DF}">
      <dsp:nvSpPr>
        <dsp:cNvPr id="0" name=""/>
        <dsp:cNvSpPr/>
      </dsp:nvSpPr>
      <dsp:spPr>
        <a:xfrm rot="14507923">
          <a:off x="374160" y="3098289"/>
          <a:ext cx="1530617" cy="1391464"/>
        </a:xfrm>
        <a:prstGeom prst="flowChartManualOperation">
          <a:avLst/>
        </a:prstGeom>
        <a:solidFill>
          <a:schemeClr val="tx2">
            <a:lumMod val="75000"/>
          </a:schemeClr>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680283" y="3098289"/>
        <a:ext cx="918371" cy="1391464"/>
      </dsp:txXfrm>
    </dsp:sp>
    <dsp:sp modelId="{FE5C6922-C01F-40EE-8C3C-086B9568732B}">
      <dsp:nvSpPr>
        <dsp:cNvPr id="0" name=""/>
        <dsp:cNvSpPr/>
      </dsp:nvSpPr>
      <dsp:spPr>
        <a:xfrm rot="16705181">
          <a:off x="172345" y="1838079"/>
          <a:ext cx="1530617" cy="1391464"/>
        </a:xfrm>
        <a:prstGeom prst="flowChartManualOperation">
          <a:avLst/>
        </a:prstGeom>
        <a:solidFill>
          <a:schemeClr val="tx2">
            <a:lumMod val="75000"/>
          </a:schemeClr>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478468" y="1838079"/>
        <a:ext cx="918371" cy="1391464"/>
      </dsp:txXfrm>
    </dsp:sp>
    <dsp:sp modelId="{E0938E56-DB2A-4897-B9AA-64DA14DFD0F7}">
      <dsp:nvSpPr>
        <dsp:cNvPr id="0" name=""/>
        <dsp:cNvSpPr/>
      </dsp:nvSpPr>
      <dsp:spPr>
        <a:xfrm rot="19145286">
          <a:off x="828529" y="731786"/>
          <a:ext cx="1530617" cy="1391464"/>
        </a:xfrm>
        <a:prstGeom prst="flowChartManualOperation">
          <a:avLst/>
        </a:prstGeom>
        <a:solidFill>
          <a:schemeClr val="accent5"/>
        </a:solidFill>
        <a:ln w="25400" cap="flat" cmpd="sng" algn="ctr">
          <a:noFill/>
          <a:prstDash val="solid"/>
        </a:ln>
        <a:effectLst/>
        <a:scene3d>
          <a:camera prst="isometricOffAxis1Right">
            <a:rot lat="21450000" lon="19830000" rev="204000"/>
          </a:camera>
          <a:lightRig rig="threePt" dir="t"/>
        </a:scene3d>
        <a:sp3d extrusionH="381000">
          <a:bevelT w="152400" h="50800" prst="softRound"/>
          <a:bevelB/>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solidFill>
              <a:sysClr val="window" lastClr="FFFFFF"/>
            </a:solidFill>
            <a:latin typeface="Calibri"/>
            <a:ea typeface="+mn-ea"/>
            <a:cs typeface="+mn-cs"/>
          </a:endParaRPr>
        </a:p>
      </dsp:txBody>
      <dsp:txXfrm>
        <a:off x="1134652" y="731786"/>
        <a:ext cx="918371" cy="13914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91B18-0B17-40FA-84A9-B73B4417E501}" type="datetimeFigureOut">
              <a:rPr lang="en-US" smtClean="0"/>
              <a:t>3/28/2017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E6EBE-8699-41CB-BB18-43F25A7DEC69}" type="slidenum">
              <a:rPr lang="en-GB" smtClean="0"/>
              <a:t>‹#›</a:t>
            </a:fld>
            <a:endParaRPr lang="en-GB"/>
          </a:p>
        </p:txBody>
      </p:sp>
    </p:spTree>
    <p:extLst>
      <p:ext uri="{BB962C8B-B14F-4D97-AF65-F5344CB8AC3E}">
        <p14:creationId xmlns:p14="http://schemas.microsoft.com/office/powerpoint/2010/main" val="36517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David Bowie, Liver cancer, 69</a:t>
            </a:r>
            <a:endParaRPr lang="en-GB" dirty="0"/>
          </a:p>
        </p:txBody>
      </p:sp>
      <p:sp>
        <p:nvSpPr>
          <p:cNvPr id="4" name="Slide Number Placeholder 3"/>
          <p:cNvSpPr>
            <a:spLocks noGrp="1"/>
          </p:cNvSpPr>
          <p:nvPr>
            <p:ph type="sldNum" sz="quarter" idx="10"/>
          </p:nvPr>
        </p:nvSpPr>
        <p:spPr/>
        <p:txBody>
          <a:bodyPr/>
          <a:lstStyle/>
          <a:p>
            <a:fld id="{9537B28D-04FD-40B0-9B64-1EDDBF99FC83}"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73</a:t>
            </a:fld>
            <a:endParaRPr lang="en-US"/>
          </a:p>
        </p:txBody>
      </p:sp>
    </p:spTree>
    <p:extLst>
      <p:ext uri="{BB962C8B-B14F-4D97-AF65-F5344CB8AC3E}">
        <p14:creationId xmlns:p14="http://schemas.microsoft.com/office/powerpoint/2010/main" val="248842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74</a:t>
            </a:fld>
            <a:endParaRPr lang="en-US"/>
          </a:p>
        </p:txBody>
      </p:sp>
    </p:spTree>
    <p:extLst>
      <p:ext uri="{BB962C8B-B14F-4D97-AF65-F5344CB8AC3E}">
        <p14:creationId xmlns:p14="http://schemas.microsoft.com/office/powerpoint/2010/main" val="270206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75</a:t>
            </a:fld>
            <a:endParaRPr lang="en-US"/>
          </a:p>
        </p:txBody>
      </p:sp>
    </p:spTree>
    <p:extLst>
      <p:ext uri="{BB962C8B-B14F-4D97-AF65-F5344CB8AC3E}">
        <p14:creationId xmlns:p14="http://schemas.microsoft.com/office/powerpoint/2010/main" val="272348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76</a:t>
            </a:fld>
            <a:endParaRPr lang="en-US"/>
          </a:p>
        </p:txBody>
      </p:sp>
    </p:spTree>
    <p:extLst>
      <p:ext uri="{BB962C8B-B14F-4D97-AF65-F5344CB8AC3E}">
        <p14:creationId xmlns:p14="http://schemas.microsoft.com/office/powerpoint/2010/main" val="279443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77</a:t>
            </a:fld>
            <a:endParaRPr lang="en-US"/>
          </a:p>
        </p:txBody>
      </p:sp>
    </p:spTree>
    <p:extLst>
      <p:ext uri="{BB962C8B-B14F-4D97-AF65-F5344CB8AC3E}">
        <p14:creationId xmlns:p14="http://schemas.microsoft.com/office/powerpoint/2010/main" val="1008480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78</a:t>
            </a:fld>
            <a:endParaRPr lang="en-US"/>
          </a:p>
        </p:txBody>
      </p:sp>
    </p:spTree>
    <p:extLst>
      <p:ext uri="{BB962C8B-B14F-4D97-AF65-F5344CB8AC3E}">
        <p14:creationId xmlns:p14="http://schemas.microsoft.com/office/powerpoint/2010/main" val="89810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79</a:t>
            </a:fld>
            <a:endParaRPr lang="en-US"/>
          </a:p>
        </p:txBody>
      </p:sp>
    </p:spTree>
    <p:extLst>
      <p:ext uri="{BB962C8B-B14F-4D97-AF65-F5344CB8AC3E}">
        <p14:creationId xmlns:p14="http://schemas.microsoft.com/office/powerpoint/2010/main" val="396546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80</a:t>
            </a:fld>
            <a:endParaRPr lang="en-US"/>
          </a:p>
        </p:txBody>
      </p:sp>
    </p:spTree>
    <p:extLst>
      <p:ext uri="{BB962C8B-B14F-4D97-AF65-F5344CB8AC3E}">
        <p14:creationId xmlns:p14="http://schemas.microsoft.com/office/powerpoint/2010/main" val="228898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81</a:t>
            </a:fld>
            <a:endParaRPr lang="en-US"/>
          </a:p>
        </p:txBody>
      </p:sp>
    </p:spTree>
    <p:extLst>
      <p:ext uri="{BB962C8B-B14F-4D97-AF65-F5344CB8AC3E}">
        <p14:creationId xmlns:p14="http://schemas.microsoft.com/office/powerpoint/2010/main" val="1947810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6A819F-4F92-4F01-ABD3-23E68795C54D}" type="slidenum">
              <a:rPr lang="en-US"/>
              <a:pPr/>
              <a:t>82</a:t>
            </a:fld>
            <a:endParaRPr lang="en-US"/>
          </a:p>
        </p:txBody>
      </p:sp>
    </p:spTree>
    <p:extLst>
      <p:ext uri="{BB962C8B-B14F-4D97-AF65-F5344CB8AC3E}">
        <p14:creationId xmlns:p14="http://schemas.microsoft.com/office/powerpoint/2010/main" val="52071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Paul</a:t>
            </a:r>
            <a:r>
              <a:rPr lang="en-GB" baseline="0" dirty="0" smtClean="0"/>
              <a:t> Daniels, brain tumour, 77</a:t>
            </a:r>
            <a:endParaRPr lang="en-GB" dirty="0"/>
          </a:p>
        </p:txBody>
      </p:sp>
      <p:sp>
        <p:nvSpPr>
          <p:cNvPr id="4" name="Slide Number Placeholder 3"/>
          <p:cNvSpPr>
            <a:spLocks noGrp="1"/>
          </p:cNvSpPr>
          <p:nvPr>
            <p:ph type="sldNum" sz="quarter" idx="10"/>
          </p:nvPr>
        </p:nvSpPr>
        <p:spPr/>
        <p:txBody>
          <a:bodyPr/>
          <a:lstStyle/>
          <a:p>
            <a:fld id="{9537B28D-04FD-40B0-9B64-1EDDBF99FC83}"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Terry </a:t>
            </a:r>
            <a:r>
              <a:rPr lang="en-GB" dirty="0" err="1" smtClean="0"/>
              <a:t>Wogan</a:t>
            </a:r>
            <a:r>
              <a:rPr lang="en-GB" dirty="0" smtClean="0"/>
              <a:t>,</a:t>
            </a:r>
            <a:r>
              <a:rPr lang="en-GB" baseline="0" dirty="0" smtClean="0"/>
              <a:t> ?pancreatic cancer, 77</a:t>
            </a:r>
            <a:endParaRPr lang="en-GB" dirty="0"/>
          </a:p>
        </p:txBody>
      </p:sp>
      <p:sp>
        <p:nvSpPr>
          <p:cNvPr id="4" name="Slide Number Placeholder 3"/>
          <p:cNvSpPr>
            <a:spLocks noGrp="1"/>
          </p:cNvSpPr>
          <p:nvPr>
            <p:ph type="sldNum" sz="quarter" idx="10"/>
          </p:nvPr>
        </p:nvSpPr>
        <p:spPr/>
        <p:txBody>
          <a:bodyPr/>
          <a:lstStyle/>
          <a:p>
            <a:fld id="{9537B28D-04FD-40B0-9B64-1EDDBF99FC83}"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Victoria Wood, ?breast cancer, 62</a:t>
            </a:r>
            <a:endParaRPr lang="en-GB" dirty="0"/>
          </a:p>
        </p:txBody>
      </p:sp>
      <p:sp>
        <p:nvSpPr>
          <p:cNvPr id="4" name="Slide Number Placeholder 3"/>
          <p:cNvSpPr>
            <a:spLocks noGrp="1"/>
          </p:cNvSpPr>
          <p:nvPr>
            <p:ph type="sldNum" sz="quarter" idx="10"/>
          </p:nvPr>
        </p:nvSpPr>
        <p:spPr/>
        <p:txBody>
          <a:bodyPr/>
          <a:lstStyle/>
          <a:p>
            <a:fld id="{9537B28D-04FD-40B0-9B64-1EDDBF99FC83}"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Alan Rickman,</a:t>
            </a:r>
            <a:r>
              <a:rPr lang="en-GB" baseline="0" dirty="0" smtClean="0"/>
              <a:t> Pancreatic Cancer, 69</a:t>
            </a:r>
            <a:endParaRPr lang="en-GB" dirty="0"/>
          </a:p>
        </p:txBody>
      </p:sp>
      <p:sp>
        <p:nvSpPr>
          <p:cNvPr id="4" name="Slide Number Placeholder 3"/>
          <p:cNvSpPr>
            <a:spLocks noGrp="1"/>
          </p:cNvSpPr>
          <p:nvPr>
            <p:ph type="sldNum" sz="quarter" idx="10"/>
          </p:nvPr>
        </p:nvSpPr>
        <p:spPr/>
        <p:txBody>
          <a:bodyPr/>
          <a:lstStyle/>
          <a:p>
            <a:fld id="{9537B28D-04FD-40B0-9B64-1EDDBF99FC83}"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Caroline </a:t>
            </a:r>
            <a:r>
              <a:rPr lang="en-GB" dirty="0" err="1" smtClean="0"/>
              <a:t>Aherne</a:t>
            </a:r>
            <a:r>
              <a:rPr lang="en-GB" dirty="0" smtClean="0"/>
              <a:t>, Lung cancer (retinoblastoma, bladder cancer)</a:t>
            </a:r>
            <a:r>
              <a:rPr lang="en-GB" baseline="0" dirty="0" smtClean="0"/>
              <a:t> 52</a:t>
            </a:r>
            <a:endParaRPr lang="en-GB" dirty="0"/>
          </a:p>
        </p:txBody>
      </p:sp>
      <p:sp>
        <p:nvSpPr>
          <p:cNvPr id="4" name="Slide Number Placeholder 3"/>
          <p:cNvSpPr>
            <a:spLocks noGrp="1"/>
          </p:cNvSpPr>
          <p:nvPr>
            <p:ph type="sldNum" sz="quarter" idx="10"/>
          </p:nvPr>
        </p:nvSpPr>
        <p:spPr/>
        <p:txBody>
          <a:bodyPr/>
          <a:lstStyle/>
          <a:p>
            <a:fld id="{9537B28D-04FD-40B0-9B64-1EDDBF99FC83}"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Nick Buckley, </a:t>
            </a:r>
            <a:r>
              <a:rPr lang="en-GB" dirty="0" err="1" smtClean="0"/>
              <a:t>Teressa</a:t>
            </a:r>
            <a:r>
              <a:rPr lang="en-GB" dirty="0" smtClean="0"/>
              <a:t> Roberts, Ian </a:t>
            </a:r>
            <a:r>
              <a:rPr lang="en-GB" dirty="0" err="1" smtClean="0"/>
              <a:t>Moodie</a:t>
            </a:r>
            <a:endParaRPr lang="en-GB" dirty="0"/>
          </a:p>
        </p:txBody>
      </p:sp>
      <p:sp>
        <p:nvSpPr>
          <p:cNvPr id="4" name="Slide Number Placeholder 3"/>
          <p:cNvSpPr>
            <a:spLocks noGrp="1"/>
          </p:cNvSpPr>
          <p:nvPr>
            <p:ph type="sldNum" sz="quarter" idx="10"/>
          </p:nvPr>
        </p:nvSpPr>
        <p:spPr/>
        <p:txBody>
          <a:bodyPr/>
          <a:lstStyle/>
          <a:p>
            <a:fld id="{9537B28D-04FD-40B0-9B64-1EDDBF99FC83}" type="slidenum">
              <a:rPr lang="en-GB" smtClean="0"/>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55D914-D2CE-448E-8C33-B43A346BEF7A}" type="slidenum">
              <a:rPr lang="en-GB" smtClean="0"/>
              <a:pPr/>
              <a:t>14</a:t>
            </a:fld>
            <a:endParaRPr lang="en-GB" dirty="0"/>
          </a:p>
        </p:txBody>
      </p:sp>
    </p:spTree>
    <p:extLst>
      <p:ext uri="{BB962C8B-B14F-4D97-AF65-F5344CB8AC3E}">
        <p14:creationId xmlns:p14="http://schemas.microsoft.com/office/powerpoint/2010/main" val="229546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 G.P. does a</a:t>
            </a:r>
            <a:r>
              <a:rPr lang="en-GB" baseline="0" dirty="0" smtClean="0"/>
              <a:t> test first (FBC, CXR, PSA, USS)  the conversion rate is higher</a:t>
            </a:r>
            <a:endParaRPr lang="en-GB" dirty="0"/>
          </a:p>
        </p:txBody>
      </p:sp>
    </p:spTree>
    <p:extLst>
      <p:ext uri="{BB962C8B-B14F-4D97-AF65-F5344CB8AC3E}">
        <p14:creationId xmlns:p14="http://schemas.microsoft.com/office/powerpoint/2010/main" val="120762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399046C-2119-4DDA-B276-FF9348CE7D13}" type="datetimeFigureOut">
              <a:rPr lang="en-US" smtClean="0"/>
              <a:t>3/28/2017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9FEB70F-B4C6-478D-9FB8-0A73D11FB7DB}"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A9FEB70F-B4C6-478D-9FB8-0A73D11FB7DB}"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9FEB70F-B4C6-478D-9FB8-0A73D11FB7DB}"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EB70F-B4C6-478D-9FB8-0A73D11FB7DB}"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399046C-2119-4DDA-B276-FF9348CE7D13}" type="datetimeFigureOut">
              <a:rPr lang="en-US" smtClean="0"/>
              <a:t>3/28/2017</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9FEB70F-B4C6-478D-9FB8-0A73D11FB7DB}"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99046C-2119-4DDA-B276-FF9348CE7D13}" type="datetimeFigureOut">
              <a:rPr lang="en-US" smtClean="0"/>
              <a:t>3/28/2017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A9FEB70F-B4C6-478D-9FB8-0A73D11FB7DB}"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399046C-2119-4DDA-B276-FF9348CE7D13}" type="datetimeFigureOut">
              <a:rPr lang="en-US" smtClean="0"/>
              <a:t>3/28/2017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9FEB70F-B4C6-478D-9FB8-0A73D11FB7DB}"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9FEB70F-B4C6-478D-9FB8-0A73D11FB7DB}"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9FEB70F-B4C6-478D-9FB8-0A73D11FB7DB}"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9FEB70F-B4C6-478D-9FB8-0A73D11FB7DB}"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9046C-2119-4DDA-B276-FF9348CE7D13}" type="datetimeFigureOut">
              <a:rPr lang="en-US" smtClean="0"/>
              <a:t>3/28/2017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99046C-2119-4DDA-B276-FF9348CE7D13}" type="datetimeFigureOut">
              <a:rPr lang="en-US" smtClean="0"/>
              <a:t>3/28/2017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9046C-2119-4DDA-B276-FF9348CE7D13}" type="datetimeFigureOut">
              <a:rPr lang="en-US" smtClean="0"/>
              <a:t>3/28/2017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4"/>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
        <p:nvSpPr>
          <p:cNvPr id="20" name="TextBox 19"/>
          <p:cNvSpPr txBox="1"/>
          <p:nvPr/>
        </p:nvSpPr>
        <p:spPr>
          <a:xfrm>
            <a:off x="406402"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
        <p:nvSpPr>
          <p:cNvPr id="24" name="TextBox 23"/>
          <p:cNvSpPr txBox="1"/>
          <p:nvPr/>
        </p:nvSpPr>
        <p:spPr>
          <a:xfrm>
            <a:off x="406402"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399046C-2119-4DDA-B276-FF9348CE7D13}" type="datetimeFigureOut">
              <a:rPr lang="en-US" smtClean="0"/>
              <a:t>3/28/2017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FEB70F-B4C6-478D-9FB8-0A73D11FB7D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9FEB70F-B4C6-478D-9FB8-0A73D11FB7DB}"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9FEB70F-B4C6-478D-9FB8-0A73D11FB7D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9FEB70F-B4C6-478D-9FB8-0A73D11FB7DB}"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A9FEB70F-B4C6-478D-9FB8-0A73D11FB7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A9FEB70F-B4C6-478D-9FB8-0A73D11FB7DB}"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A9FEB70F-B4C6-478D-9FB8-0A73D11FB7DB}" type="slidenum">
              <a:rPr lang="en-GB" smtClean="0"/>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9FEB70F-B4C6-478D-9FB8-0A73D11FB7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FEB70F-B4C6-478D-9FB8-0A73D11FB7D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9FEB70F-B4C6-478D-9FB8-0A73D11FB7DB}" type="slidenum">
              <a:rPr lang="en-GB" smtClean="0"/>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99046C-2119-4DDA-B276-FF9348CE7D13}" type="datetimeFigureOut">
              <a:rPr lang="en-US" smtClean="0"/>
              <a:t>3/28/2017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9FEB70F-B4C6-478D-9FB8-0A73D11FB7D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99046C-2119-4DDA-B276-FF9348CE7D13}" type="datetimeFigureOut">
              <a:rPr lang="en-US" smtClean="0"/>
              <a:t>3/28/2017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99046C-2119-4DDA-B276-FF9348CE7D13}" type="datetimeFigureOut">
              <a:rPr lang="en-US" smtClean="0"/>
              <a:t>3/28/2017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9046C-2119-4DDA-B276-FF9348CE7D13}" type="datetimeFigureOut">
              <a:rPr lang="en-US" smtClean="0"/>
              <a:t>3/28/2017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9046C-2119-4DDA-B276-FF9348CE7D13}" type="datetimeFigureOut">
              <a:rPr lang="en-US" smtClean="0"/>
              <a:t>3/28/2017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EB70F-B4C6-478D-9FB8-0A73D11FB7D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9046C-2119-4DDA-B276-FF9348CE7D13}" type="datetimeFigureOut">
              <a:rPr lang="en-US" smtClean="0"/>
              <a:t>3/28/2017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EB70F-B4C6-478D-9FB8-0A73D11FB7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399046C-2119-4DDA-B276-FF9348CE7D13}" type="datetimeFigureOut">
              <a:rPr lang="en-US" smtClean="0"/>
              <a:t>3/28/2017</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9FEB70F-B4C6-478D-9FB8-0A73D11FB7DB}"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99046C-2119-4DDA-B276-FF9348CE7D13}" type="datetimeFigureOut">
              <a:rPr lang="en-US" smtClean="0"/>
              <a:t>3/28/2017</a:t>
            </a:fld>
            <a:endParaRPr lang="en-GB"/>
          </a:p>
        </p:txBody>
      </p:sp>
      <p:sp>
        <p:nvSpPr>
          <p:cNvPr id="5" name="Footer Placeholder 4"/>
          <p:cNvSpPr>
            <a:spLocks noGrp="1"/>
          </p:cNvSpPr>
          <p:nvPr>
            <p:ph type="ftr" sz="quarter" idx="3"/>
          </p:nvPr>
        </p:nvSpPr>
        <p:spPr>
          <a:xfrm>
            <a:off x="508000"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A9FEB70F-B4C6-478D-9FB8-0A73D11FB7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399046C-2119-4DDA-B276-FF9348CE7D13}" type="datetimeFigureOut">
              <a:rPr lang="en-US" smtClean="0"/>
              <a:t>3/28/2017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FEB70F-B4C6-478D-9FB8-0A73D11FB7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gcc5V9Hu3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hyperlink" Target="https://www.youtube.com/watch?v=YoDh_gHDvkk"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hyperlink" Target="http://elearning.rcgp.org.uk/cancercyp" TargetMode="Externa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6.xml"/><Relationship Id="rId4" Type="http://schemas.openxmlformats.org/officeDocument/2006/relationships/image" Target="../media/image56.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youtube.com/watch?v=sI66hcu9f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1</a:t>
            </a:r>
            <a:r>
              <a:rPr lang="en-GB" baseline="30000" dirty="0" smtClean="0"/>
              <a:t>st</a:t>
            </a:r>
            <a:r>
              <a:rPr lang="en-GB" dirty="0" smtClean="0"/>
              <a:t> half GP cancer event 3003017</a:t>
            </a:r>
            <a:br>
              <a:rPr lang="en-GB" dirty="0" smtClean="0"/>
            </a:br>
            <a:r>
              <a:rPr lang="en-US" u="sng" dirty="0">
                <a:hlinkClick r:id="rId2"/>
              </a:rPr>
              <a:t>https://www.youtube.com/watch?v=Tgcc5V9Hu3g</a:t>
            </a:r>
            <a:r>
              <a:rPr lang="en-GB" dirty="0"/>
              <a:t/>
            </a:r>
            <a:br>
              <a:rPr lang="en-GB" dirty="0"/>
            </a:br>
            <a:r>
              <a:rPr lang="en-GB" dirty="0" smtClean="0"/>
              <a:t>Heroes 1:14-1:48</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64" y="404664"/>
            <a:ext cx="4283234" cy="16561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067008"/>
            <a:ext cx="3816424" cy="3444484"/>
          </a:xfrm>
          <a:prstGeom prst="rect">
            <a:avLst/>
          </a:prstGeom>
        </p:spPr>
      </p:pic>
      <p:pic>
        <p:nvPicPr>
          <p:cNvPr id="7" name="image2.jpeg" descr="M_mid_RGB"/>
          <p:cNvPicPr/>
          <p:nvPr/>
        </p:nvPicPr>
        <p:blipFill>
          <a:blip r:embed="rId4">
            <a:extLst/>
          </a:blip>
          <a:stretch>
            <a:fillRect/>
          </a:stretch>
        </p:blipFill>
        <p:spPr>
          <a:xfrm>
            <a:off x="5148064" y="438434"/>
            <a:ext cx="3569196" cy="1550406"/>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778" y="3067008"/>
            <a:ext cx="4357271" cy="3444483"/>
          </a:xfrm>
          <a:prstGeom prst="rect">
            <a:avLst/>
          </a:prstGeom>
        </p:spPr>
      </p:pic>
    </p:spTree>
    <p:extLst>
      <p:ext uri="{BB962C8B-B14F-4D97-AF65-F5344CB8AC3E}">
        <p14:creationId xmlns:p14="http://schemas.microsoft.com/office/powerpoint/2010/main" val="2174297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99392"/>
            <a:ext cx="5293409" cy="433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neil.smith\AppData\Local\Microsoft\Windows\Temporary Internet Files\Content.IE5\EZSL94D2\IMG_11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84349" y="2065285"/>
            <a:ext cx="6372200" cy="43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9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71221" r="-71221"/>
          <a:stretch>
            <a:fillRect/>
          </a:stretch>
        </p:blipFill>
        <p:spPr>
          <a:xfrm>
            <a:off x="3714744" y="1357298"/>
            <a:ext cx="8229600" cy="4525963"/>
          </a:xfrm>
        </p:spPr>
      </p:pic>
      <p:pic>
        <p:nvPicPr>
          <p:cNvPr id="5" name="Content Placeholder 3"/>
          <p:cNvPicPr>
            <a:picLocks noChangeAspect="1"/>
          </p:cNvPicPr>
          <p:nvPr/>
        </p:nvPicPr>
        <p:blipFill>
          <a:blip r:embed="rId3" cstate="print"/>
          <a:srcRect l="-71221" r="-71221"/>
          <a:stretch>
            <a:fillRect/>
          </a:stretch>
        </p:blipFill>
        <p:spPr>
          <a:xfrm>
            <a:off x="1214414" y="1357298"/>
            <a:ext cx="7580118" cy="4168773"/>
          </a:xfrm>
          <a:prstGeom prst="rect">
            <a:avLst/>
          </a:prstGeom>
        </p:spPr>
      </p:pic>
      <p:pic>
        <p:nvPicPr>
          <p:cNvPr id="6" name="Content Placeholder 3"/>
          <p:cNvPicPr>
            <a:picLocks noChangeAspect="1"/>
          </p:cNvPicPr>
          <p:nvPr/>
        </p:nvPicPr>
        <p:blipFill>
          <a:blip r:embed="rId4"/>
          <a:srcRect l="-18187" r="-18187"/>
          <a:stretch>
            <a:fillRect/>
          </a:stretch>
        </p:blipFill>
        <p:spPr>
          <a:xfrm>
            <a:off x="-642974" y="1428736"/>
            <a:ext cx="4857784" cy="3571900"/>
          </a:xfrm>
          <a:prstGeom prst="rect">
            <a:avLst/>
          </a:prstGeom>
        </p:spPr>
      </p:pic>
      <p:pic>
        <p:nvPicPr>
          <p:cNvPr id="7" name="Picture 6" descr="great north run.png"/>
          <p:cNvPicPr>
            <a:picLocks noChangeAspect="1"/>
          </p:cNvPicPr>
          <p:nvPr/>
        </p:nvPicPr>
        <p:blipFill>
          <a:blip r:embed="rId5"/>
          <a:stretch>
            <a:fillRect/>
          </a:stretch>
        </p:blipFill>
        <p:spPr>
          <a:xfrm>
            <a:off x="0" y="4228621"/>
            <a:ext cx="5000660" cy="2629379"/>
          </a:xfrm>
          <a:prstGeom prst="rect">
            <a:avLst/>
          </a:prstGeom>
        </p:spPr>
      </p:pic>
      <p:sp>
        <p:nvSpPr>
          <p:cNvPr id="8" name="Rectangle 7"/>
          <p:cNvSpPr/>
          <p:nvPr/>
        </p:nvSpPr>
        <p:spPr>
          <a:xfrm>
            <a:off x="0" y="0"/>
            <a:ext cx="9358346" cy="1446550"/>
          </a:xfrm>
          <a:prstGeom prst="rect">
            <a:avLst/>
          </a:prstGeom>
        </p:spPr>
        <p:txBody>
          <a:bodyPr wrap="square">
            <a:spAutoFit/>
          </a:bodyPr>
          <a:lstStyle/>
          <a:p>
            <a:r>
              <a:rPr lang="en-GB" sz="4400" dirty="0" smtClean="0"/>
              <a:t>https://www.justgiving.com/fundraising/Neil-Smith27</a:t>
            </a:r>
            <a:endParaRPr lang="en-GB" sz="440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0364" y="5671402"/>
            <a:ext cx="3068788" cy="1186598"/>
          </a:xfrm>
          <a:prstGeom prst="rect">
            <a:avLst/>
          </a:prstGeom>
        </p:spPr>
      </p:pic>
      <p:pic>
        <p:nvPicPr>
          <p:cNvPr id="10" name="image2.jpeg" descr="M_mid_RGB"/>
          <p:cNvPicPr/>
          <p:nvPr/>
        </p:nvPicPr>
        <p:blipFill>
          <a:blip r:embed="rId7">
            <a:extLst/>
          </a:blip>
          <a:stretch>
            <a:fillRect/>
          </a:stretch>
        </p:blipFill>
        <p:spPr>
          <a:xfrm>
            <a:off x="6143636" y="5715016"/>
            <a:ext cx="3000364" cy="1142984"/>
          </a:xfrm>
          <a:prstGeom prst="rect">
            <a:avLst/>
          </a:prstGeom>
          <a:ln w="12700">
            <a:miter lim="400000"/>
          </a:ln>
        </p:spPr>
      </p:pic>
    </p:spTree>
    <p:extLst>
      <p:ext uri="{BB962C8B-B14F-4D97-AF65-F5344CB8AC3E}">
        <p14:creationId xmlns:p14="http://schemas.microsoft.com/office/powerpoint/2010/main" val="295125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tire 1.png"/>
          <p:cNvPicPr>
            <a:picLocks noChangeAspect="1"/>
          </p:cNvPicPr>
          <p:nvPr/>
        </p:nvPicPr>
        <p:blipFill>
          <a:blip r:embed="rId3"/>
          <a:stretch>
            <a:fillRect/>
          </a:stretch>
        </p:blipFill>
        <p:spPr>
          <a:xfrm>
            <a:off x="0" y="2928934"/>
            <a:ext cx="4643438" cy="4288775"/>
          </a:xfrm>
          <a:prstGeom prst="rect">
            <a:avLst/>
          </a:prstGeom>
        </p:spPr>
      </p:pic>
      <p:pic>
        <p:nvPicPr>
          <p:cNvPr id="3" name="Picture 2" descr="retire 2.jpg"/>
          <p:cNvPicPr>
            <a:picLocks noChangeAspect="1"/>
          </p:cNvPicPr>
          <p:nvPr/>
        </p:nvPicPr>
        <p:blipFill>
          <a:blip r:embed="rId4"/>
          <a:stretch>
            <a:fillRect/>
          </a:stretch>
        </p:blipFill>
        <p:spPr>
          <a:xfrm>
            <a:off x="1571604" y="0"/>
            <a:ext cx="5061467" cy="2843901"/>
          </a:xfrm>
          <a:prstGeom prst="rect">
            <a:avLst/>
          </a:prstGeom>
        </p:spPr>
      </p:pic>
      <p:pic>
        <p:nvPicPr>
          <p:cNvPr id="4" name="Picture 3" descr="retire 3.jpg"/>
          <p:cNvPicPr>
            <a:picLocks noChangeAspect="1"/>
          </p:cNvPicPr>
          <p:nvPr/>
        </p:nvPicPr>
        <p:blipFill>
          <a:blip r:embed="rId5"/>
          <a:stretch>
            <a:fillRect/>
          </a:stretch>
        </p:blipFill>
        <p:spPr>
          <a:xfrm>
            <a:off x="4714876" y="3033268"/>
            <a:ext cx="4819162" cy="38247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35414334"/>
              </p:ext>
            </p:extLst>
          </p:nvPr>
        </p:nvGraphicFramePr>
        <p:xfrm>
          <a:off x="825659" y="568264"/>
          <a:ext cx="5616624" cy="563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37"/>
          <p:cNvSpPr>
            <a:spLocks noChangeArrowheads="1"/>
          </p:cNvSpPr>
          <p:nvPr/>
        </p:nvSpPr>
        <p:spPr bwMode="auto">
          <a:xfrm>
            <a:off x="0" y="457200"/>
            <a:ext cx="9144000" cy="0"/>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9" name="Rectangle 38"/>
          <p:cNvSpPr>
            <a:spLocks noChangeArrowheads="1"/>
          </p:cNvSpPr>
          <p:nvPr/>
        </p:nvSpPr>
        <p:spPr bwMode="auto">
          <a:xfrm>
            <a:off x="0" y="6105525"/>
            <a:ext cx="9144000" cy="0"/>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8" name="Text Box 6"/>
          <p:cNvSpPr txBox="1"/>
          <p:nvPr/>
        </p:nvSpPr>
        <p:spPr>
          <a:xfrm>
            <a:off x="3630111" y="4923303"/>
            <a:ext cx="1339998" cy="561408"/>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endParaRPr lang="en-GB" sz="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End of Life </a:t>
            </a:r>
          </a:p>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Care</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19" name="Text Box 2"/>
          <p:cNvSpPr txBox="1"/>
          <p:nvPr/>
        </p:nvSpPr>
        <p:spPr>
          <a:xfrm>
            <a:off x="2911718" y="1196752"/>
            <a:ext cx="1228234" cy="622370"/>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Referral Pathways</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20" name="Text Box 3"/>
          <p:cNvSpPr txBox="1"/>
          <p:nvPr/>
        </p:nvSpPr>
        <p:spPr>
          <a:xfrm>
            <a:off x="4067944" y="1607069"/>
            <a:ext cx="1264735" cy="575166"/>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endParaRPr lang="en-GB" sz="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Diagnostic Pathways</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21" name="Text Box 4"/>
          <p:cNvSpPr txBox="1"/>
          <p:nvPr/>
        </p:nvSpPr>
        <p:spPr>
          <a:xfrm>
            <a:off x="4652020" y="2708920"/>
            <a:ext cx="1216123" cy="978020"/>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Integrated </a:t>
            </a:r>
          </a:p>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Cancer</a:t>
            </a:r>
          </a:p>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Treatment</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22" name="Text Box 5"/>
          <p:cNvSpPr txBox="1"/>
          <p:nvPr/>
        </p:nvSpPr>
        <p:spPr>
          <a:xfrm>
            <a:off x="4499991" y="4084493"/>
            <a:ext cx="1296145" cy="750250"/>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Recovery &amp; Survivorship</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23" name="Text Box 7"/>
          <p:cNvSpPr txBox="1"/>
          <p:nvPr/>
        </p:nvSpPr>
        <p:spPr>
          <a:xfrm>
            <a:off x="2539466" y="5085184"/>
            <a:ext cx="1167412" cy="520468"/>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Prevention</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24" name="Text Box 8"/>
          <p:cNvSpPr txBox="1"/>
          <p:nvPr/>
        </p:nvSpPr>
        <p:spPr>
          <a:xfrm>
            <a:off x="1475656" y="4214706"/>
            <a:ext cx="1436062" cy="489824"/>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Screening</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25" name="Text Box 9"/>
          <p:cNvSpPr txBox="1"/>
          <p:nvPr/>
        </p:nvSpPr>
        <p:spPr>
          <a:xfrm>
            <a:off x="1304249" y="2844919"/>
            <a:ext cx="1188378" cy="604832"/>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Patient Awareness</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26" name="Text Box 10"/>
          <p:cNvSpPr txBox="1"/>
          <p:nvPr/>
        </p:nvSpPr>
        <p:spPr>
          <a:xfrm>
            <a:off x="1648611" y="1613938"/>
            <a:ext cx="1524711" cy="690979"/>
          </a:xfrm>
          <a:prstGeom prst="rect">
            <a:avLst/>
          </a:prstGeom>
          <a:noFill/>
          <a:ln w="6350">
            <a:noFill/>
          </a:ln>
          <a:effectLst/>
          <a:scene3d>
            <a:camera prst="isometricOffAxis1Right">
              <a:rot lat="21450000" lon="19830000" rev="204000"/>
            </a:camera>
            <a:lightRig rig="threePt" dir="t"/>
          </a:scene3d>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endParaRPr lang="en-GB" sz="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Primary Care Responsiveness</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16" name="Pie 15"/>
          <p:cNvSpPr/>
          <p:nvPr/>
        </p:nvSpPr>
        <p:spPr>
          <a:xfrm>
            <a:off x="2193688" y="2127796"/>
            <a:ext cx="2734900" cy="2671337"/>
          </a:xfrm>
          <a:prstGeom prst="pie">
            <a:avLst>
              <a:gd name="adj1" fmla="val 12668789"/>
              <a:gd name="adj2" fmla="val 709187"/>
            </a:avLst>
          </a:prstGeom>
          <a:solidFill>
            <a:schemeClr val="accent5"/>
          </a:solidFill>
          <a:ln w="9525" cap="flat" cmpd="sng" algn="ctr">
            <a:noFill/>
            <a:prstDash val="solid"/>
          </a:ln>
          <a:effectLst/>
          <a:scene3d>
            <a:camera prst="isometricOffAxis1Right">
              <a:rot lat="21450000" lon="19830000" rev="204000"/>
            </a:camera>
            <a:lightRig rig="threePt" dir="t"/>
          </a:scene3d>
          <a:sp3d>
            <a:bevelT w="152400" h="50800" prst="softRound"/>
            <a:bevelB/>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9" name="TextBox 38"/>
          <p:cNvSpPr txBox="1"/>
          <p:nvPr/>
        </p:nvSpPr>
        <p:spPr>
          <a:xfrm>
            <a:off x="0" y="6375578"/>
            <a:ext cx="9144000" cy="338554"/>
          </a:xfrm>
          <a:prstGeom prst="rect">
            <a:avLst/>
          </a:prstGeom>
          <a:noFill/>
        </p:spPr>
        <p:txBody>
          <a:bodyPr wrap="square" rtlCol="0">
            <a:spAutoFit/>
          </a:bodyPr>
          <a:lstStyle/>
          <a:p>
            <a:pPr algn="ctr"/>
            <a:r>
              <a:rPr lang="en-GB" sz="1600" b="1" i="1" dirty="0" smtClean="0">
                <a:solidFill>
                  <a:schemeClr val="accent1">
                    <a:lumMod val="75000"/>
                  </a:schemeClr>
                </a:solidFill>
              </a:rPr>
              <a:t>OUTCOMES:   Reduce Health Inequalities - Reduce Premature Mortality - Improve Patient Experience</a:t>
            </a:r>
            <a:endParaRPr lang="en-GB" sz="1600" b="1" i="1" dirty="0">
              <a:solidFill>
                <a:schemeClr val="accent1">
                  <a:lumMod val="75000"/>
                </a:schemeClr>
              </a:solidFill>
            </a:endParaRPr>
          </a:p>
        </p:txBody>
      </p:sp>
      <p:sp>
        <p:nvSpPr>
          <p:cNvPr id="40" name="TextBox 39"/>
          <p:cNvSpPr txBox="1"/>
          <p:nvPr/>
        </p:nvSpPr>
        <p:spPr>
          <a:xfrm>
            <a:off x="0" y="134034"/>
            <a:ext cx="9144000" cy="646331"/>
          </a:xfrm>
          <a:prstGeom prst="rect">
            <a:avLst/>
          </a:prstGeom>
          <a:noFill/>
        </p:spPr>
        <p:txBody>
          <a:bodyPr wrap="square" rtlCol="0">
            <a:spAutoFit/>
          </a:bodyPr>
          <a:lstStyle/>
          <a:p>
            <a:pPr algn="ctr"/>
            <a:r>
              <a:rPr lang="en-GB" sz="3600" b="1" dirty="0" smtClean="0">
                <a:solidFill>
                  <a:schemeClr val="accent1">
                    <a:lumMod val="75000"/>
                  </a:schemeClr>
                </a:solidFill>
              </a:rPr>
              <a:t>Cancer Care Action &amp; Implementation Plan  </a:t>
            </a:r>
            <a:endParaRPr lang="en-GB" sz="3600" b="1" dirty="0">
              <a:solidFill>
                <a:schemeClr val="accent1">
                  <a:lumMod val="75000"/>
                </a:schemeClr>
              </a:solidFill>
            </a:endParaRPr>
          </a:p>
        </p:txBody>
      </p:sp>
      <p:sp>
        <p:nvSpPr>
          <p:cNvPr id="14" name="Pie 13"/>
          <p:cNvSpPr/>
          <p:nvPr/>
        </p:nvSpPr>
        <p:spPr>
          <a:xfrm>
            <a:off x="2329779" y="2018997"/>
            <a:ext cx="2598810" cy="2772000"/>
          </a:xfrm>
          <a:prstGeom prst="pie">
            <a:avLst>
              <a:gd name="adj1" fmla="val 605920"/>
              <a:gd name="adj2" fmla="val 5620956"/>
            </a:avLst>
          </a:prstGeom>
          <a:solidFill>
            <a:schemeClr val="accent4"/>
          </a:solidFill>
          <a:ln w="25400" cap="flat" cmpd="sng" algn="ctr">
            <a:noFill/>
            <a:prstDash val="solid"/>
          </a:ln>
          <a:effectLst/>
          <a:scene3d>
            <a:camera prst="isometricOffAxis1Right">
              <a:rot lat="21450000" lon="19830000" rev="204000"/>
            </a:camera>
            <a:lightRig rig="threePt" dir="t"/>
          </a:scene3d>
          <a:sp3d>
            <a:bevelT w="152400" h="50800" prst="softRound"/>
            <a:bevelB/>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2" name="Pie 11"/>
          <p:cNvSpPr/>
          <p:nvPr/>
        </p:nvSpPr>
        <p:spPr>
          <a:xfrm>
            <a:off x="2369443" y="2072496"/>
            <a:ext cx="2862461" cy="2762248"/>
          </a:xfrm>
          <a:prstGeom prst="pie">
            <a:avLst>
              <a:gd name="adj1" fmla="val 5562215"/>
              <a:gd name="adj2" fmla="val 12622985"/>
            </a:avLst>
          </a:prstGeom>
          <a:solidFill>
            <a:schemeClr val="tx2">
              <a:lumMod val="75000"/>
            </a:schemeClr>
          </a:solidFill>
          <a:ln w="25400" cap="flat" cmpd="sng" algn="ctr">
            <a:noFill/>
            <a:prstDash val="solid"/>
          </a:ln>
          <a:effectLst/>
          <a:scene3d>
            <a:camera prst="isometricOffAxis1Right">
              <a:rot lat="21450000" lon="19830000" rev="204000"/>
            </a:camera>
            <a:lightRig rig="threePt" dir="t"/>
          </a:scene3d>
          <a:sp3d>
            <a:bevelT w="152400" h="50800" prst="softRound"/>
            <a:bevelB/>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nvGrpSpPr>
          <p:cNvPr id="5" name="Group 30"/>
          <p:cNvGrpSpPr/>
          <p:nvPr/>
        </p:nvGrpSpPr>
        <p:grpSpPr>
          <a:xfrm>
            <a:off x="2369443" y="2447661"/>
            <a:ext cx="2769865" cy="2228161"/>
            <a:chOff x="2475842" y="2492895"/>
            <a:chExt cx="2271959" cy="1977114"/>
          </a:xfrm>
          <a:scene3d>
            <a:camera prst="isometricOffAxis1Right">
              <a:rot lat="21450000" lon="19830000" rev="204000"/>
            </a:camera>
            <a:lightRig rig="threePt" dir="t"/>
          </a:scene3d>
        </p:grpSpPr>
        <p:sp>
          <p:nvSpPr>
            <p:cNvPr id="17" name="Text Box 20"/>
            <p:cNvSpPr txBox="1"/>
            <p:nvPr/>
          </p:nvSpPr>
          <p:spPr>
            <a:xfrm>
              <a:off x="2947575" y="2492895"/>
              <a:ext cx="1624422" cy="742815"/>
            </a:xfrm>
            <a:prstGeom prst="rect">
              <a:avLst/>
            </a:prstGeom>
            <a:noFill/>
            <a:ln w="6350">
              <a:noFill/>
            </a:ln>
            <a:effectLst/>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endParaRPr lang="en-GB" sz="8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Assessment &amp; </a:t>
              </a:r>
            </a:p>
            <a:p>
              <a:pPr>
                <a:lnSpc>
                  <a:spcPct val="115000"/>
                </a:lnSpc>
                <a:spcAft>
                  <a:spcPts val="0"/>
                </a:spcAft>
              </a:pPr>
              <a:endParaRPr lang="en-GB" sz="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en-GB" sz="1400" b="1" dirty="0">
                  <a:solidFill>
                    <a:srgbClr val="FFFFFF"/>
                  </a:solidFill>
                  <a:effectLst>
                    <a:outerShdw blurRad="38100" dist="38100" dir="2700000" algn="tl">
                      <a:srgbClr val="000000">
                        <a:alpha val="43137"/>
                      </a:srgbClr>
                    </a:outerShdw>
                  </a:effectLst>
                  <a:latin typeface="Calibri"/>
                  <a:ea typeface="Calibri"/>
                  <a:cs typeface="Times New Roman"/>
                </a:rPr>
                <a:t> </a:t>
              </a: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Management</a:t>
              </a:r>
              <a:endParaRPr lang="en-GB" sz="1400" dirty="0">
                <a:effectLst>
                  <a:outerShdw blurRad="38100" dist="38100" dir="2700000" algn="tl">
                    <a:srgbClr val="000000">
                      <a:alpha val="43137"/>
                    </a:srgbClr>
                  </a:outerShdw>
                </a:effectLst>
                <a:latin typeface="Calibri"/>
                <a:ea typeface="Calibri"/>
                <a:cs typeface="Times New Roman"/>
              </a:endParaRPr>
            </a:p>
          </p:txBody>
        </p:sp>
        <p:sp>
          <p:nvSpPr>
            <p:cNvPr id="15" name="Text Box 21"/>
            <p:cNvSpPr txBox="1"/>
            <p:nvPr/>
          </p:nvSpPr>
          <p:spPr>
            <a:xfrm>
              <a:off x="3610844" y="3570936"/>
              <a:ext cx="1136957" cy="899073"/>
            </a:xfrm>
            <a:prstGeom prst="rect">
              <a:avLst/>
            </a:prstGeom>
            <a:noFill/>
            <a:ln w="6350">
              <a:noFill/>
            </a:ln>
            <a:effectLst/>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Living with </a:t>
              </a:r>
            </a:p>
            <a:p>
              <a:pP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&amp; beyond </a:t>
              </a:r>
            </a:p>
            <a:p>
              <a:pP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Cancer</a:t>
              </a:r>
              <a:endParaRPr lang="en-GB" sz="1100" dirty="0">
                <a:effectLst>
                  <a:outerShdw blurRad="38100" dist="38100" dir="2700000" algn="tl">
                    <a:srgbClr val="000000">
                      <a:alpha val="43137"/>
                    </a:srgbClr>
                  </a:outerShdw>
                </a:effectLst>
                <a:latin typeface="Calibri"/>
                <a:ea typeface="Calibri"/>
                <a:cs typeface="Times New Roman"/>
              </a:endParaRPr>
            </a:p>
          </p:txBody>
        </p:sp>
        <p:sp>
          <p:nvSpPr>
            <p:cNvPr id="13" name="Text Box 22"/>
            <p:cNvSpPr txBox="1"/>
            <p:nvPr/>
          </p:nvSpPr>
          <p:spPr>
            <a:xfrm>
              <a:off x="2475842" y="3385759"/>
              <a:ext cx="1116184" cy="732241"/>
            </a:xfrm>
            <a:prstGeom prst="rect">
              <a:avLst/>
            </a:prstGeom>
            <a:noFill/>
            <a:ln w="6350">
              <a:noFill/>
            </a:ln>
            <a:effectLst/>
            <a:sp3d extrusionH="381000"/>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a:t>
              </a: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a:t>
              </a: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a:t>
              </a:r>
            </a:p>
            <a:p>
              <a:pPr>
                <a:lnSpc>
                  <a:spcPct val="0"/>
                </a:lnSpc>
                <a:spcAft>
                  <a:spcPts val="0"/>
                </a:spcAft>
              </a:pPr>
              <a:endParaRPr lang="en-GB" sz="8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8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endParaRPr lang="en-GB" sz="1400" b="1" dirty="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Health &amp;</a:t>
              </a:r>
            </a:p>
            <a:p>
              <a:pPr>
                <a:lnSpc>
                  <a:spcPct val="115000"/>
                </a:lnSpc>
                <a:spcAft>
                  <a:spcPts val="0"/>
                </a:spcAft>
              </a:pPr>
              <a:endParaRPr lang="en-GB" sz="800" b="1" dirty="0" smtClean="0">
                <a:solidFill>
                  <a:srgbClr val="FFFFFF"/>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en-GB" sz="1400" b="1" dirty="0" smtClean="0">
                  <a:solidFill>
                    <a:srgbClr val="FFFFFF"/>
                  </a:solidFill>
                  <a:effectLst>
                    <a:outerShdw blurRad="38100" dist="38100" dir="2700000" algn="tl">
                      <a:srgbClr val="000000">
                        <a:alpha val="43137"/>
                      </a:srgbClr>
                    </a:outerShdw>
                  </a:effectLst>
                  <a:latin typeface="Calibri"/>
                  <a:ea typeface="Calibri"/>
                  <a:cs typeface="Times New Roman"/>
                </a:rPr>
                <a:t>   Wellbeing</a:t>
              </a:r>
              <a:endParaRPr lang="en-GB" sz="1400" dirty="0">
                <a:effectLst>
                  <a:outerShdw blurRad="38100" dist="38100" dir="2700000" algn="tl">
                    <a:srgbClr val="000000">
                      <a:alpha val="43137"/>
                    </a:srgbClr>
                  </a:outerShdw>
                </a:effectLst>
                <a:latin typeface="Calibri"/>
                <a:ea typeface="Calibri"/>
                <a:cs typeface="Times New Roman"/>
              </a:endParaRPr>
            </a:p>
          </p:txBody>
        </p:sp>
      </p:grpSp>
      <p:sp>
        <p:nvSpPr>
          <p:cNvPr id="3" name="Rounded Rectangle 2"/>
          <p:cNvSpPr/>
          <p:nvPr/>
        </p:nvSpPr>
        <p:spPr>
          <a:xfrm>
            <a:off x="6804249" y="1196752"/>
            <a:ext cx="1584000" cy="4774330"/>
          </a:xfrm>
          <a:prstGeom prst="roundRect">
            <a:avLst/>
          </a:prstGeom>
          <a:solidFill>
            <a:srgbClr val="FFAFAF"/>
          </a:solidFill>
          <a:ln w="3175">
            <a:solidFill>
              <a:srgbClr val="FFCCFF"/>
            </a:solidFill>
          </a:ln>
          <a:effectLst>
            <a:glow rad="63500">
              <a:schemeClr val="bg2">
                <a:alpha val="40000"/>
              </a:schemeClr>
            </a:glow>
            <a:outerShdw blurRad="50800" dist="38100" dir="2700000" algn="tl" rotWithShape="0">
              <a:schemeClr val="bg2">
                <a:alpha val="40000"/>
              </a:schemeClr>
            </a:outerShdw>
          </a:effectLst>
          <a:scene3d>
            <a:camera prst="isometricLeftDown">
              <a:rot lat="258082" lon="2139222" rev="21322621"/>
            </a:camera>
            <a:lightRig rig="threePt" dir="t"/>
          </a:scene3d>
          <a:sp3d extrusionH="127000" contourW="6350" prstMaterial="plastic">
            <a:bevelT w="127000" prst="coolSlant"/>
            <a:bevelB prst="angle"/>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flatTx/>
          </a:bodyPr>
          <a:lstStyle/>
          <a:p>
            <a:pPr algn="ctr"/>
            <a:endParaRPr lang="en-GB" dirty="0"/>
          </a:p>
        </p:txBody>
      </p:sp>
      <p:sp>
        <p:nvSpPr>
          <p:cNvPr id="2" name="Rectangle 1"/>
          <p:cNvSpPr/>
          <p:nvPr/>
        </p:nvSpPr>
        <p:spPr>
          <a:xfrm>
            <a:off x="6804249" y="1818465"/>
            <a:ext cx="1584176" cy="3170099"/>
          </a:xfrm>
          <a:prstGeom prst="rect">
            <a:avLst/>
          </a:prstGeom>
          <a:scene3d>
            <a:camera prst="orthographicFront">
              <a:rot lat="258000" lon="2142000" rev="21324000"/>
            </a:camera>
            <a:lightRig rig="threePt" dir="t"/>
          </a:scene3d>
        </p:spPr>
        <p:txBody>
          <a:bodyPr wrap="square">
            <a:spAutoFit/>
          </a:bodyPr>
          <a:lstStyle/>
          <a:p>
            <a:pPr algn="ctr"/>
            <a:endParaRPr lang="en-GB" dirty="0" smtClean="0"/>
          </a:p>
          <a:p>
            <a:pPr algn="ctr"/>
            <a:r>
              <a:rPr lang="en-GB" sz="1400" dirty="0" smtClean="0">
                <a:latin typeface="Calibri" pitchFamily="34" charset="0"/>
                <a:cs typeface="Calibri" pitchFamily="34" charset="0"/>
              </a:rPr>
              <a:t>Integration</a:t>
            </a:r>
            <a:endParaRPr lang="en-GB" sz="1400" dirty="0">
              <a:latin typeface="Calibri" pitchFamily="34" charset="0"/>
              <a:cs typeface="Calibri" pitchFamily="34" charset="0"/>
            </a:endParaRPr>
          </a:p>
          <a:p>
            <a:pPr algn="ctr"/>
            <a:endParaRPr lang="en-GB" sz="1400" dirty="0" smtClean="0">
              <a:latin typeface="Calibri" pitchFamily="34" charset="0"/>
              <a:cs typeface="Calibri" pitchFamily="34" charset="0"/>
            </a:endParaRPr>
          </a:p>
          <a:p>
            <a:pPr algn="ctr"/>
            <a:endParaRPr lang="en-GB" sz="1400" dirty="0">
              <a:latin typeface="Calibri" pitchFamily="34" charset="0"/>
              <a:cs typeface="Calibri" pitchFamily="34" charset="0"/>
            </a:endParaRPr>
          </a:p>
          <a:p>
            <a:pPr algn="ctr"/>
            <a:endParaRPr lang="en-GB" sz="1400" dirty="0">
              <a:latin typeface="Calibri" pitchFamily="34" charset="0"/>
              <a:cs typeface="Calibri" pitchFamily="34" charset="0"/>
            </a:endParaRPr>
          </a:p>
          <a:p>
            <a:pPr algn="ctr"/>
            <a:r>
              <a:rPr lang="en-GB" sz="1400" dirty="0">
                <a:latin typeface="Calibri" pitchFamily="34" charset="0"/>
                <a:cs typeface="Calibri" pitchFamily="34" charset="0"/>
              </a:rPr>
              <a:t>Communication</a:t>
            </a:r>
          </a:p>
          <a:p>
            <a:pPr algn="ctr"/>
            <a:endParaRPr lang="en-GB" sz="1400" dirty="0" smtClean="0">
              <a:latin typeface="Calibri" pitchFamily="34" charset="0"/>
              <a:cs typeface="Calibri" pitchFamily="34" charset="0"/>
            </a:endParaRPr>
          </a:p>
          <a:p>
            <a:pPr algn="ctr"/>
            <a:endParaRPr lang="en-GB" sz="1400" dirty="0">
              <a:latin typeface="Calibri" pitchFamily="34" charset="0"/>
              <a:cs typeface="Calibri" pitchFamily="34" charset="0"/>
            </a:endParaRPr>
          </a:p>
          <a:p>
            <a:pPr algn="ctr"/>
            <a:endParaRPr lang="en-GB" sz="1400" dirty="0">
              <a:latin typeface="Calibri" pitchFamily="34" charset="0"/>
              <a:cs typeface="Calibri" pitchFamily="34" charset="0"/>
            </a:endParaRPr>
          </a:p>
          <a:p>
            <a:pPr algn="ctr"/>
            <a:r>
              <a:rPr lang="en-GB" sz="1400" dirty="0">
                <a:latin typeface="Calibri" pitchFamily="34" charset="0"/>
                <a:cs typeface="Calibri" pitchFamily="34" charset="0"/>
              </a:rPr>
              <a:t>Education</a:t>
            </a:r>
          </a:p>
          <a:p>
            <a:pPr algn="ctr"/>
            <a:endParaRPr lang="en-GB" sz="1400" dirty="0" smtClean="0">
              <a:latin typeface="Calibri" pitchFamily="34" charset="0"/>
              <a:cs typeface="Calibri" pitchFamily="34" charset="0"/>
            </a:endParaRPr>
          </a:p>
          <a:p>
            <a:pPr algn="ctr"/>
            <a:endParaRPr lang="en-GB" sz="1400" dirty="0">
              <a:latin typeface="Calibri" pitchFamily="34" charset="0"/>
              <a:cs typeface="Calibri" pitchFamily="34" charset="0"/>
            </a:endParaRPr>
          </a:p>
          <a:p>
            <a:pPr algn="ctr"/>
            <a:endParaRPr lang="en-GB" sz="1400" dirty="0">
              <a:latin typeface="Calibri" pitchFamily="34" charset="0"/>
              <a:cs typeface="Calibri" pitchFamily="34" charset="0"/>
            </a:endParaRPr>
          </a:p>
          <a:p>
            <a:pPr algn="ctr"/>
            <a:endParaRPr lang="en-GB" sz="1400" dirty="0">
              <a:latin typeface="Calibri" pitchFamily="34" charset="0"/>
              <a:cs typeface="Calibri" pitchFamily="34" charset="0"/>
            </a:endParaRPr>
          </a:p>
        </p:txBody>
      </p:sp>
    </p:spTree>
    <p:extLst>
      <p:ext uri="{BB962C8B-B14F-4D97-AF65-F5344CB8AC3E}">
        <p14:creationId xmlns:p14="http://schemas.microsoft.com/office/powerpoint/2010/main" val="4172034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8" y="0"/>
            <a:ext cx="5351699" cy="29969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59432"/>
            <a:ext cx="5208612" cy="41338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84" y="2996952"/>
            <a:ext cx="3252376" cy="4342090"/>
          </a:xfrm>
          <a:prstGeom prst="rect">
            <a:avLst/>
          </a:prstGeom>
        </p:spPr>
      </p:pic>
      <p:sp>
        <p:nvSpPr>
          <p:cNvPr id="2" name="TextBox 1"/>
          <p:cNvSpPr txBox="1"/>
          <p:nvPr/>
        </p:nvSpPr>
        <p:spPr>
          <a:xfrm>
            <a:off x="2966592" y="4365104"/>
            <a:ext cx="5925888" cy="1569660"/>
          </a:xfrm>
          <a:prstGeom prst="rect">
            <a:avLst/>
          </a:prstGeom>
          <a:noFill/>
        </p:spPr>
        <p:txBody>
          <a:bodyPr wrap="square" rtlCol="0">
            <a:spAutoFit/>
          </a:bodyPr>
          <a:lstStyle/>
          <a:p>
            <a:r>
              <a:rPr lang="en-US" sz="3200" u="sng" dirty="0">
                <a:hlinkClick r:id="rId5"/>
              </a:rPr>
              <a:t>https://</a:t>
            </a:r>
            <a:r>
              <a:rPr lang="en-US" sz="3200" u="sng" dirty="0" smtClean="0">
                <a:hlinkClick r:id="rId5"/>
              </a:rPr>
              <a:t>www.youtube.com/watch?v=YoDh_gHDvkk</a:t>
            </a:r>
            <a:endParaRPr lang="en-US" sz="3200" u="sng" dirty="0" smtClean="0"/>
          </a:p>
          <a:p>
            <a:r>
              <a:rPr lang="en-US" sz="3200" u="sng" dirty="0" smtClean="0"/>
              <a:t>20-50</a:t>
            </a:r>
            <a:endParaRPr lang="en-GB" sz="3200" dirty="0"/>
          </a:p>
        </p:txBody>
      </p:sp>
    </p:spTree>
    <p:extLst>
      <p:ext uri="{BB962C8B-B14F-4D97-AF65-F5344CB8AC3E}">
        <p14:creationId xmlns:p14="http://schemas.microsoft.com/office/powerpoint/2010/main" val="775886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036" y="2944284"/>
            <a:ext cx="3816424" cy="38164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60646"/>
            <a:ext cx="2444105" cy="3753929"/>
          </a:xfrm>
          <a:prstGeom prst="rect">
            <a:avLst/>
          </a:prstGeom>
        </p:spPr>
      </p:pic>
      <p:pic>
        <p:nvPicPr>
          <p:cNvPr id="7" name="Picture 6" descr="wainwright bridge.png"/>
          <p:cNvPicPr>
            <a:picLocks noChangeAspect="1"/>
          </p:cNvPicPr>
          <p:nvPr/>
        </p:nvPicPr>
        <p:blipFill>
          <a:blip r:embed="rId4"/>
          <a:stretch>
            <a:fillRect/>
          </a:stretch>
        </p:blipFill>
        <p:spPr>
          <a:xfrm>
            <a:off x="357158" y="214290"/>
            <a:ext cx="4000528" cy="2662170"/>
          </a:xfrm>
          <a:prstGeom prst="rect">
            <a:avLst/>
          </a:prstGeom>
        </p:spPr>
      </p:pic>
    </p:spTree>
    <p:extLst>
      <p:ext uri="{BB962C8B-B14F-4D97-AF65-F5344CB8AC3E}">
        <p14:creationId xmlns:p14="http://schemas.microsoft.com/office/powerpoint/2010/main" val="341219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803" y="2996952"/>
            <a:ext cx="5310205" cy="3533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4602376" cy="28529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906" y="404664"/>
            <a:ext cx="4517973" cy="1656184"/>
          </a:xfrm>
          <a:prstGeom prst="rect">
            <a:avLst/>
          </a:prstGeom>
        </p:spPr>
      </p:pic>
    </p:spTree>
    <p:extLst>
      <p:ext uri="{BB962C8B-B14F-4D97-AF65-F5344CB8AC3E}">
        <p14:creationId xmlns:p14="http://schemas.microsoft.com/office/powerpoint/2010/main" val="258752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ctrTitle"/>
          </p:nvPr>
        </p:nvSpPr>
        <p:spPr>
          <a:xfrm>
            <a:off x="-214346" y="1628800"/>
            <a:ext cx="9572692" cy="1800200"/>
          </a:xfrm>
          <a:prstGeom prst="rect">
            <a:avLst/>
          </a:prstGeom>
        </p:spPr>
        <p:txBody>
          <a:bodyPr>
            <a:normAutofit/>
          </a:bodyPr>
          <a:lstStyle/>
          <a:p>
            <a:pPr lvl="0">
              <a:defRPr sz="1800"/>
            </a:pPr>
            <a:r>
              <a:rPr lang="en-GB" sz="4800" dirty="0" smtClean="0"/>
              <a:t>SHOULD WE MAKE 2WW REFERRALS</a:t>
            </a:r>
            <a:endParaRPr sz="4800" dirty="0"/>
          </a:p>
        </p:txBody>
      </p:sp>
      <p:sp>
        <p:nvSpPr>
          <p:cNvPr id="77" name="Shape 77"/>
          <p:cNvSpPr>
            <a:spLocks noGrp="1"/>
          </p:cNvSpPr>
          <p:nvPr>
            <p:ph type="subTitle" idx="1"/>
          </p:nvPr>
        </p:nvSpPr>
        <p:spPr>
          <a:xfrm>
            <a:off x="1375229" y="5000636"/>
            <a:ext cx="6400800" cy="875768"/>
          </a:xfrm>
          <a:prstGeom prst="rect">
            <a:avLst/>
          </a:prstGeom>
        </p:spPr>
        <p:txBody>
          <a:bodyPr/>
          <a:lstStyle>
            <a:lvl1pPr>
              <a:spcBef>
                <a:spcPts val="900"/>
              </a:spcBef>
              <a:defRPr sz="4000" b="1"/>
            </a:lvl1pPr>
          </a:lstStyle>
          <a:p>
            <a:pPr lvl="0">
              <a:defRPr sz="1800" b="0">
                <a:solidFill>
                  <a:srgbClr val="000000"/>
                </a:solidFill>
              </a:defRPr>
            </a:pPr>
            <a:r>
              <a:rPr sz="4000" b="1" dirty="0">
                <a:solidFill>
                  <a:srgbClr val="888888"/>
                </a:solidFill>
              </a:rPr>
              <a:t>Neil Smith </a:t>
            </a:r>
            <a:r>
              <a:rPr sz="4000" b="1" dirty="0" smtClean="0">
                <a:solidFill>
                  <a:srgbClr val="888888"/>
                </a:solidFill>
              </a:rPr>
              <a:t>201</a:t>
            </a:r>
            <a:r>
              <a:rPr lang="en-GB" sz="4000" b="1" dirty="0" smtClean="0">
                <a:solidFill>
                  <a:srgbClr val="888888"/>
                </a:solidFill>
              </a:rPr>
              <a:t>7</a:t>
            </a:r>
            <a:endParaRPr sz="4000" b="1" dirty="0">
              <a:solidFill>
                <a:srgbClr val="888888"/>
              </a:solidFill>
            </a:endParaRPr>
          </a:p>
        </p:txBody>
      </p:sp>
      <p:pic>
        <p:nvPicPr>
          <p:cNvPr id="78" name="image1.png" descr="C:\Users\aren\Pictures\cancer_horoscope.png"/>
          <p:cNvPicPr/>
          <p:nvPr/>
        </p:nvPicPr>
        <p:blipFill>
          <a:blip r:embed="rId2">
            <a:extLst/>
          </a:blip>
          <a:stretch>
            <a:fillRect/>
          </a:stretch>
        </p:blipFill>
        <p:spPr>
          <a:xfrm>
            <a:off x="3571868" y="3071810"/>
            <a:ext cx="2175644" cy="1944216"/>
          </a:xfrm>
          <a:prstGeom prst="rect">
            <a:avLst/>
          </a:prstGeom>
          <a:ln w="12700">
            <a:miter lim="400000"/>
          </a:ln>
        </p:spPr>
      </p:pic>
      <p:pic>
        <p:nvPicPr>
          <p:cNvPr id="79" name="image2.jpeg" descr="M_mid_RGB"/>
          <p:cNvPicPr/>
          <p:nvPr/>
        </p:nvPicPr>
        <p:blipFill>
          <a:blip r:embed="rId3">
            <a:extLst/>
          </a:blip>
          <a:stretch>
            <a:fillRect/>
          </a:stretch>
        </p:blipFill>
        <p:spPr>
          <a:xfrm>
            <a:off x="0" y="5734050"/>
            <a:ext cx="2705100" cy="1123950"/>
          </a:xfrm>
          <a:prstGeom prst="rect">
            <a:avLst/>
          </a:prstGeom>
          <a:ln w="12700">
            <a:miter lim="400000"/>
          </a:ln>
        </p:spPr>
      </p:pic>
      <p:pic>
        <p:nvPicPr>
          <p:cNvPr id="80" name="image3.jpeg" descr="bwdccg.jpg"/>
          <p:cNvPicPr/>
          <p:nvPr/>
        </p:nvPicPr>
        <p:blipFill>
          <a:blip r:embed="rId4">
            <a:extLst/>
          </a:blip>
          <a:stretch>
            <a:fillRect/>
          </a:stretch>
        </p:blipFill>
        <p:spPr>
          <a:xfrm>
            <a:off x="0" y="0"/>
            <a:ext cx="3744417" cy="1008112"/>
          </a:xfrm>
          <a:prstGeom prst="rect">
            <a:avLst/>
          </a:prstGeom>
          <a:ln w="12700">
            <a:miter lim="400000"/>
          </a:ln>
        </p:spPr>
      </p:pic>
      <p:pic>
        <p:nvPicPr>
          <p:cNvPr id="81" name="image4.jpeg" descr="elccg.jpg"/>
          <p:cNvPicPr/>
          <p:nvPr/>
        </p:nvPicPr>
        <p:blipFill>
          <a:blip r:embed="rId5">
            <a:extLst/>
          </a:blip>
          <a:stretch>
            <a:fillRect/>
          </a:stretch>
        </p:blipFill>
        <p:spPr>
          <a:xfrm>
            <a:off x="5144111" y="18298"/>
            <a:ext cx="3999889" cy="1223061"/>
          </a:xfrm>
          <a:prstGeom prst="rect">
            <a:avLst/>
          </a:prstGeom>
          <a:ln w="12700">
            <a:miter lim="400000"/>
          </a:ln>
        </p:spPr>
      </p:pic>
      <p:pic>
        <p:nvPicPr>
          <p:cNvPr id="8" name="Picture 7" descr="CRUK.png"/>
          <p:cNvPicPr>
            <a:picLocks noChangeAspect="1"/>
          </p:cNvPicPr>
          <p:nvPr/>
        </p:nvPicPr>
        <p:blipFill>
          <a:blip r:embed="rId6"/>
          <a:stretch>
            <a:fillRect/>
          </a:stretch>
        </p:blipFill>
        <p:spPr>
          <a:xfrm>
            <a:off x="6286512" y="5391150"/>
            <a:ext cx="3124200" cy="146685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1181732"/>
            <a:ext cx="5295900" cy="857250"/>
          </a:xfrm>
          <a:prstGeom prst="rect">
            <a:avLst/>
          </a:prstGeom>
        </p:spPr>
      </p:pic>
    </p:spTree>
    <p:extLst>
      <p:ext uri="{BB962C8B-B14F-4D97-AF65-F5344CB8AC3E}">
        <p14:creationId xmlns:p14="http://schemas.microsoft.com/office/powerpoint/2010/main" val="166513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9144000" cy="5268931"/>
          </a:xfrm>
        </p:spPr>
        <p:txBody>
          <a:bodyPr>
            <a:normAutofit/>
          </a:bodyPr>
          <a:lstStyle/>
          <a:p>
            <a:r>
              <a:rPr lang="en-GB" sz="3600" dirty="0" smtClean="0"/>
              <a:t>Direct correlation between G.P.s propensity to use 2ww and reduced mortality</a:t>
            </a:r>
          </a:p>
          <a:p>
            <a:r>
              <a:rPr lang="en-GB" sz="3600" dirty="0" smtClean="0"/>
              <a:t>High referrals rates saves lives!</a:t>
            </a:r>
          </a:p>
          <a:p>
            <a:r>
              <a:rPr lang="en-GB" sz="3600" dirty="0" smtClean="0"/>
              <a:t>Reduced emergency presentation</a:t>
            </a:r>
          </a:p>
          <a:p>
            <a:r>
              <a:rPr lang="en-GB" sz="3600" dirty="0" smtClean="0"/>
              <a:t>Access to diagnostic test makes a difference</a:t>
            </a:r>
            <a:endParaRPr lang="en-GB" sz="3600" dirty="0"/>
          </a:p>
        </p:txBody>
      </p:sp>
      <p:pic>
        <p:nvPicPr>
          <p:cNvPr id="4" name="Picture 3" descr="gate keeper.png"/>
          <p:cNvPicPr>
            <a:picLocks noChangeAspect="1"/>
          </p:cNvPicPr>
          <p:nvPr/>
        </p:nvPicPr>
        <p:blipFill>
          <a:blip r:embed="rId2"/>
          <a:stretch>
            <a:fillRect/>
          </a:stretch>
        </p:blipFill>
        <p:spPr>
          <a:xfrm>
            <a:off x="457200" y="5102689"/>
            <a:ext cx="3706837" cy="1685925"/>
          </a:xfrm>
          <a:prstGeom prst="rect">
            <a:avLst/>
          </a:prstGeom>
        </p:spPr>
      </p:pic>
      <p:pic>
        <p:nvPicPr>
          <p:cNvPr id="5" name="Picture 4" descr="survive cancer.png"/>
          <p:cNvPicPr>
            <a:picLocks noChangeAspect="1"/>
          </p:cNvPicPr>
          <p:nvPr/>
        </p:nvPicPr>
        <p:blipFill>
          <a:blip r:embed="rId3"/>
          <a:stretch>
            <a:fillRect/>
          </a:stretch>
        </p:blipFill>
        <p:spPr>
          <a:xfrm>
            <a:off x="4775850" y="5102689"/>
            <a:ext cx="4171203" cy="1463773"/>
          </a:xfrm>
          <a:prstGeom prst="rect">
            <a:avLst/>
          </a:prstGeom>
        </p:spPr>
      </p:pic>
    </p:spTree>
    <p:extLst>
      <p:ext uri="{BB962C8B-B14F-4D97-AF65-F5344CB8AC3E}">
        <p14:creationId xmlns:p14="http://schemas.microsoft.com/office/powerpoint/2010/main" val="3216545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ctrTitle"/>
          </p:nvPr>
        </p:nvSpPr>
        <p:spPr>
          <a:xfrm>
            <a:off x="285720" y="1916832"/>
            <a:ext cx="8858280" cy="1800200"/>
          </a:xfrm>
          <a:prstGeom prst="rect">
            <a:avLst/>
          </a:prstGeom>
        </p:spPr>
        <p:txBody>
          <a:bodyPr>
            <a:normAutofit/>
          </a:bodyPr>
          <a:lstStyle/>
          <a:p>
            <a:pPr lvl="0">
              <a:defRPr sz="1800"/>
            </a:pPr>
            <a:r>
              <a:rPr lang="en-GB" sz="8800" dirty="0" smtClean="0"/>
              <a:t>WELCOME</a:t>
            </a:r>
            <a:endParaRPr sz="8800" dirty="0"/>
          </a:p>
        </p:txBody>
      </p:sp>
      <p:sp>
        <p:nvSpPr>
          <p:cNvPr id="77" name="Shape 77"/>
          <p:cNvSpPr>
            <a:spLocks noGrp="1"/>
          </p:cNvSpPr>
          <p:nvPr>
            <p:ph type="subTitle" idx="1"/>
          </p:nvPr>
        </p:nvSpPr>
        <p:spPr>
          <a:xfrm>
            <a:off x="1354135" y="5278054"/>
            <a:ext cx="6400800" cy="875768"/>
          </a:xfrm>
          <a:prstGeom prst="rect">
            <a:avLst/>
          </a:prstGeom>
        </p:spPr>
        <p:txBody>
          <a:bodyPr/>
          <a:lstStyle>
            <a:lvl1pPr>
              <a:spcBef>
                <a:spcPts val="900"/>
              </a:spcBef>
              <a:defRPr sz="4000" b="1"/>
            </a:lvl1pPr>
          </a:lstStyle>
          <a:p>
            <a:pPr lvl="0">
              <a:defRPr sz="1800" b="0">
                <a:solidFill>
                  <a:srgbClr val="000000"/>
                </a:solidFill>
              </a:defRPr>
            </a:pPr>
            <a:r>
              <a:rPr sz="4000" b="1" dirty="0">
                <a:solidFill>
                  <a:srgbClr val="888888"/>
                </a:solidFill>
              </a:rPr>
              <a:t>Neil Smith </a:t>
            </a:r>
            <a:r>
              <a:rPr sz="4000" b="1" dirty="0" smtClean="0">
                <a:solidFill>
                  <a:srgbClr val="888888"/>
                </a:solidFill>
              </a:rPr>
              <a:t>201</a:t>
            </a:r>
            <a:r>
              <a:rPr lang="en-GB" sz="4000" b="1" dirty="0" smtClean="0">
                <a:solidFill>
                  <a:srgbClr val="888888"/>
                </a:solidFill>
              </a:rPr>
              <a:t>7</a:t>
            </a:r>
            <a:endParaRPr sz="4000" b="1" dirty="0">
              <a:solidFill>
                <a:srgbClr val="888888"/>
              </a:solidFill>
            </a:endParaRPr>
          </a:p>
        </p:txBody>
      </p:sp>
      <p:pic>
        <p:nvPicPr>
          <p:cNvPr id="78" name="image1.png" descr="C:\Users\aren\Pictures\cancer_horoscope.png"/>
          <p:cNvPicPr/>
          <p:nvPr/>
        </p:nvPicPr>
        <p:blipFill>
          <a:blip r:embed="rId2">
            <a:extLst/>
          </a:blip>
          <a:stretch>
            <a:fillRect/>
          </a:stretch>
        </p:blipFill>
        <p:spPr>
          <a:xfrm>
            <a:off x="3571868" y="3356992"/>
            <a:ext cx="2175644" cy="1944216"/>
          </a:xfrm>
          <a:prstGeom prst="rect">
            <a:avLst/>
          </a:prstGeom>
          <a:ln w="12700">
            <a:miter lim="400000"/>
          </a:ln>
        </p:spPr>
      </p:pic>
      <p:pic>
        <p:nvPicPr>
          <p:cNvPr id="79" name="image2.jpeg" descr="M_mid_RGB"/>
          <p:cNvPicPr/>
          <p:nvPr/>
        </p:nvPicPr>
        <p:blipFill>
          <a:blip r:embed="rId3">
            <a:extLst/>
          </a:blip>
          <a:stretch>
            <a:fillRect/>
          </a:stretch>
        </p:blipFill>
        <p:spPr>
          <a:xfrm>
            <a:off x="0" y="5734050"/>
            <a:ext cx="2705100" cy="1123950"/>
          </a:xfrm>
          <a:prstGeom prst="rect">
            <a:avLst/>
          </a:prstGeom>
          <a:ln w="12700">
            <a:miter lim="400000"/>
          </a:ln>
        </p:spPr>
      </p:pic>
      <p:pic>
        <p:nvPicPr>
          <p:cNvPr id="80" name="image3.jpeg" descr="bwdccg.jpg"/>
          <p:cNvPicPr/>
          <p:nvPr/>
        </p:nvPicPr>
        <p:blipFill>
          <a:blip r:embed="rId4">
            <a:extLst/>
          </a:blip>
          <a:stretch>
            <a:fillRect/>
          </a:stretch>
        </p:blipFill>
        <p:spPr>
          <a:xfrm>
            <a:off x="0" y="116632"/>
            <a:ext cx="3744417" cy="1008112"/>
          </a:xfrm>
          <a:prstGeom prst="rect">
            <a:avLst/>
          </a:prstGeom>
          <a:ln w="12700">
            <a:miter lim="400000"/>
          </a:ln>
        </p:spPr>
      </p:pic>
      <p:pic>
        <p:nvPicPr>
          <p:cNvPr id="81" name="image4.jpeg" descr="elccg.jpg"/>
          <p:cNvPicPr/>
          <p:nvPr/>
        </p:nvPicPr>
        <p:blipFill>
          <a:blip r:embed="rId5">
            <a:extLst/>
          </a:blip>
          <a:stretch>
            <a:fillRect/>
          </a:stretch>
        </p:blipFill>
        <p:spPr>
          <a:xfrm>
            <a:off x="5150048" y="19717"/>
            <a:ext cx="3999889" cy="1223061"/>
          </a:xfrm>
          <a:prstGeom prst="rect">
            <a:avLst/>
          </a:prstGeom>
          <a:ln w="12700">
            <a:miter lim="400000"/>
          </a:ln>
        </p:spPr>
      </p:pic>
      <p:pic>
        <p:nvPicPr>
          <p:cNvPr id="8" name="Picture 7" descr="CRUK.png"/>
          <p:cNvPicPr>
            <a:picLocks noChangeAspect="1"/>
          </p:cNvPicPr>
          <p:nvPr/>
        </p:nvPicPr>
        <p:blipFill>
          <a:blip r:embed="rId6"/>
          <a:stretch>
            <a:fillRect/>
          </a:stretch>
        </p:blipFill>
        <p:spPr>
          <a:xfrm>
            <a:off x="6286512" y="5391150"/>
            <a:ext cx="3124200" cy="146685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740" y="1156215"/>
            <a:ext cx="5295900" cy="857250"/>
          </a:xfrm>
          <a:prstGeom prst="rect">
            <a:avLst/>
          </a:prstGeom>
        </p:spPr>
      </p:pic>
    </p:spTree>
    <p:extLst>
      <p:ext uri="{BB962C8B-B14F-4D97-AF65-F5344CB8AC3E}">
        <p14:creationId xmlns:p14="http://schemas.microsoft.com/office/powerpoint/2010/main" val="306816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32"/>
          </a:xfrm>
        </p:spPr>
        <p:txBody>
          <a:bodyPr>
            <a:normAutofit/>
          </a:bodyPr>
          <a:lstStyle/>
          <a:p>
            <a:r>
              <a:rPr lang="en-GB" sz="4000" dirty="0" smtClean="0"/>
              <a:t>WE REFER LESS THAN AVERAGE</a:t>
            </a:r>
            <a:endParaRPr lang="en-GB" sz="4000" dirty="0"/>
          </a:p>
        </p:txBody>
      </p:sp>
      <p:sp>
        <p:nvSpPr>
          <p:cNvPr id="3" name="Content Placeholder 2"/>
          <p:cNvSpPr>
            <a:spLocks noGrp="1"/>
          </p:cNvSpPr>
          <p:nvPr>
            <p:ph idx="1"/>
          </p:nvPr>
        </p:nvSpPr>
        <p:spPr/>
        <p:txBody>
          <a:bodyPr/>
          <a:lstStyle/>
          <a:p>
            <a:pPr marL="0" indent="0">
              <a:buNone/>
            </a:pPr>
            <a:r>
              <a:rPr lang="en-GB" sz="2000" dirty="0" smtClean="0"/>
              <a:t>	 </a:t>
            </a:r>
          </a:p>
          <a:p>
            <a:pPr marL="0" indent="0">
              <a:buNone/>
            </a:pPr>
            <a:endParaRPr lang="en-GB" dirty="0" smtClean="0"/>
          </a:p>
          <a:p>
            <a:pPr marL="0" indent="0">
              <a:buNone/>
            </a:pP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24754516"/>
              </p:ext>
            </p:extLst>
          </p:nvPr>
        </p:nvGraphicFramePr>
        <p:xfrm>
          <a:off x="0" y="785794"/>
          <a:ext cx="9144000" cy="6072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739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13893433"/>
              </p:ext>
            </p:extLst>
          </p:nvPr>
        </p:nvGraphicFramePr>
        <p:xfrm>
          <a:off x="107504" y="116632"/>
          <a:ext cx="9036496"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4797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6936" y="3201708"/>
            <a:ext cx="6450127" cy="132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861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38"/>
            <a:ext cx="8229600" cy="994122"/>
          </a:xfrm>
        </p:spPr>
        <p:txBody>
          <a:bodyPr>
            <a:normAutofit/>
          </a:bodyPr>
          <a:lstStyle/>
          <a:p>
            <a:r>
              <a:rPr lang="en-GB" sz="4000" dirty="0" smtClean="0"/>
              <a:t>Referrals per tumour group</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1375962"/>
              </p:ext>
            </p:extLst>
          </p:nvPr>
        </p:nvGraphicFramePr>
        <p:xfrm>
          <a:off x="0" y="714356"/>
          <a:ext cx="13144560" cy="6143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3845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05664" cy="857232"/>
          </a:xfrm>
        </p:spPr>
        <p:txBody>
          <a:bodyPr>
            <a:normAutofit fontScale="90000"/>
          </a:bodyPr>
          <a:lstStyle/>
          <a:p>
            <a:r>
              <a:rPr lang="en-GB" sz="4800" dirty="0" smtClean="0"/>
              <a:t>WE HAVE GOOD CONVERSION RATES </a:t>
            </a:r>
            <a:endParaRPr lang="en-GB" sz="4800" dirty="0"/>
          </a:p>
        </p:txBody>
      </p:sp>
      <p:graphicFrame>
        <p:nvGraphicFramePr>
          <p:cNvPr id="4" name="Chart 3"/>
          <p:cNvGraphicFramePr>
            <a:graphicFrameLocks/>
          </p:cNvGraphicFramePr>
          <p:nvPr>
            <p:extLst>
              <p:ext uri="{D42A27DB-BD31-4B8C-83A1-F6EECF244321}">
                <p14:modId xmlns:p14="http://schemas.microsoft.com/office/powerpoint/2010/main" val="3995008423"/>
              </p:ext>
            </p:extLst>
          </p:nvPr>
        </p:nvGraphicFramePr>
        <p:xfrm>
          <a:off x="0" y="928670"/>
          <a:ext cx="9144000" cy="5929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7471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3166288"/>
              </p:ext>
            </p:extLst>
          </p:nvPr>
        </p:nvGraphicFramePr>
        <p:xfrm>
          <a:off x="-1116632" y="18678"/>
          <a:ext cx="10540162" cy="7033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725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338"/>
            <a:ext cx="8229600" cy="1071570"/>
          </a:xfrm>
        </p:spPr>
        <p:txBody>
          <a:bodyPr>
            <a:normAutofit/>
          </a:bodyPr>
          <a:lstStyle/>
          <a:p>
            <a:r>
              <a:rPr lang="en-GB" sz="4000" dirty="0" smtClean="0"/>
              <a:t>WE HAVE GOOD ROUTE TO DIAGNOSIS</a:t>
            </a:r>
            <a:endParaRPr lang="en-GB" sz="4000" dirty="0"/>
          </a:p>
        </p:txBody>
      </p:sp>
      <p:graphicFrame>
        <p:nvGraphicFramePr>
          <p:cNvPr id="4" name="Chart 3"/>
          <p:cNvGraphicFramePr>
            <a:graphicFrameLocks/>
          </p:cNvGraphicFramePr>
          <p:nvPr>
            <p:extLst>
              <p:ext uri="{D42A27DB-BD31-4B8C-83A1-F6EECF244321}">
                <p14:modId xmlns:p14="http://schemas.microsoft.com/office/powerpoint/2010/main" val="2335459548"/>
              </p:ext>
            </p:extLst>
          </p:nvPr>
        </p:nvGraphicFramePr>
        <p:xfrm>
          <a:off x="0" y="714356"/>
          <a:ext cx="9144000" cy="6143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4009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r>
              <a:rPr lang="en-GB" sz="4000" dirty="0" smtClean="0"/>
              <a:t>WE HAVE LATER STAGE OF DIAGNOSIS</a:t>
            </a:r>
            <a:endParaRPr lang="en-GB" sz="4000" dirty="0"/>
          </a:p>
        </p:txBody>
      </p:sp>
      <p:sp>
        <p:nvSpPr>
          <p:cNvPr id="3" name="Content Placeholder 2"/>
          <p:cNvSpPr>
            <a:spLocks noGrp="1"/>
          </p:cNvSpPr>
          <p:nvPr>
            <p:ph idx="1"/>
          </p:nvPr>
        </p:nvSpPr>
        <p:spPr>
          <a:xfrm>
            <a:off x="323528" y="1628800"/>
            <a:ext cx="8229600" cy="4176464"/>
          </a:xfrm>
        </p:spPr>
        <p:txBody>
          <a:bodyPr>
            <a:normAutofit/>
          </a:bodyPr>
          <a:lstStyle/>
          <a:p>
            <a:pPr marL="0" indent="0">
              <a:buNone/>
            </a:pPr>
            <a:r>
              <a:rPr lang="en-GB" sz="2800" dirty="0"/>
              <a:t>	</a:t>
            </a:r>
            <a:endParaRPr lang="en-GB" sz="2800" dirty="0" smtClean="0"/>
          </a:p>
          <a:p>
            <a:pPr marL="0" indent="0">
              <a:buNone/>
            </a:pPr>
            <a:endParaRPr lang="en-GB" sz="1000" dirty="0"/>
          </a:p>
          <a:p>
            <a:pPr marL="0" indent="0">
              <a:buNone/>
            </a:pPr>
            <a:endParaRPr lang="en-GB" sz="1000" dirty="0"/>
          </a:p>
        </p:txBody>
      </p:sp>
      <p:graphicFrame>
        <p:nvGraphicFramePr>
          <p:cNvPr id="4" name="Chart 3"/>
          <p:cNvGraphicFramePr>
            <a:graphicFrameLocks/>
          </p:cNvGraphicFramePr>
          <p:nvPr>
            <p:extLst>
              <p:ext uri="{D42A27DB-BD31-4B8C-83A1-F6EECF244321}">
                <p14:modId xmlns:p14="http://schemas.microsoft.com/office/powerpoint/2010/main" val="2998348911"/>
              </p:ext>
            </p:extLst>
          </p:nvPr>
        </p:nvGraphicFramePr>
        <p:xfrm>
          <a:off x="0" y="1268760"/>
          <a:ext cx="9143999" cy="558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5668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000" dirty="0"/>
          </a:p>
          <a:p>
            <a:pPr marL="0" indent="0">
              <a:buNone/>
            </a:pP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99632248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7336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fontScale="90000"/>
          </a:bodyPr>
          <a:lstStyle/>
          <a:p>
            <a:r>
              <a:rPr lang="en-GB" sz="4000" dirty="0" smtClean="0"/>
              <a:t>WE HAVE POORER ONE YEAR SURVIVAL RATE</a:t>
            </a:r>
            <a:endParaRPr lang="en-GB" sz="4000" dirty="0"/>
          </a:p>
        </p:txBody>
      </p:sp>
      <p:graphicFrame>
        <p:nvGraphicFramePr>
          <p:cNvPr id="4" name="Chart 3"/>
          <p:cNvGraphicFramePr>
            <a:graphicFrameLocks/>
          </p:cNvGraphicFramePr>
          <p:nvPr>
            <p:extLst>
              <p:ext uri="{D42A27DB-BD31-4B8C-83A1-F6EECF244321}">
                <p14:modId xmlns:p14="http://schemas.microsoft.com/office/powerpoint/2010/main" val="305241965"/>
              </p:ext>
            </p:extLst>
          </p:nvPr>
        </p:nvGraphicFramePr>
        <p:xfrm>
          <a:off x="0" y="714356"/>
          <a:ext cx="4427984" cy="2786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4264223884"/>
              </p:ext>
            </p:extLst>
          </p:nvPr>
        </p:nvGraphicFramePr>
        <p:xfrm>
          <a:off x="4572000" y="642918"/>
          <a:ext cx="4572000" cy="2893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969199985"/>
              </p:ext>
            </p:extLst>
          </p:nvPr>
        </p:nvGraphicFramePr>
        <p:xfrm>
          <a:off x="0" y="3645024"/>
          <a:ext cx="4457378" cy="32129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188426358"/>
              </p:ext>
            </p:extLst>
          </p:nvPr>
        </p:nvGraphicFramePr>
        <p:xfrm>
          <a:off x="4572000" y="3645024"/>
          <a:ext cx="4572000" cy="32129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6330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WHO HAS DIED OF CANCER?</a:t>
            </a:r>
            <a:endParaRPr lang="en-GB" sz="5400" dirty="0"/>
          </a:p>
        </p:txBody>
      </p:sp>
      <p:sp>
        <p:nvSpPr>
          <p:cNvPr id="3" name="Content Placeholder 2"/>
          <p:cNvSpPr>
            <a:spLocks noGrp="1"/>
          </p:cNvSpPr>
          <p:nvPr>
            <p:ph idx="1"/>
          </p:nvPr>
        </p:nvSpPr>
        <p:spPr/>
        <p:txBody>
          <a:bodyPr>
            <a:normAutofit/>
          </a:bodyPr>
          <a:lstStyle/>
          <a:p>
            <a:r>
              <a:rPr lang="en-GB" sz="7200" dirty="0" smtClean="0"/>
              <a:t>Name</a:t>
            </a:r>
          </a:p>
          <a:p>
            <a:r>
              <a:rPr lang="en-GB" sz="7200" dirty="0" smtClean="0"/>
              <a:t>Cancer </a:t>
            </a:r>
          </a:p>
          <a:p>
            <a:r>
              <a:rPr lang="en-GB" sz="7200" dirty="0" smtClean="0"/>
              <a:t>Age</a:t>
            </a:r>
            <a:endParaRPr lang="en-GB" sz="7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2984"/>
          </a:xfrm>
        </p:spPr>
        <p:txBody>
          <a:bodyPr>
            <a:noAutofit/>
          </a:bodyPr>
          <a:lstStyle/>
          <a:p>
            <a:pPr algn="l"/>
            <a:r>
              <a:rPr lang="en-GB" sz="4800" dirty="0" smtClean="0"/>
              <a:t>https://fingertips.phe.org.uk/profile/cancerservices/</a:t>
            </a:r>
            <a:endParaRPr lang="en-GB" sz="4800" dirty="0"/>
          </a:p>
        </p:txBody>
      </p:sp>
      <p:pic>
        <p:nvPicPr>
          <p:cNvPr id="4" name="Content Placeholder 3" descr="Oakenhurst Cancer Profile.png"/>
          <p:cNvPicPr>
            <a:picLocks noGrp="1" noChangeAspect="1"/>
          </p:cNvPicPr>
          <p:nvPr>
            <p:ph idx="4294967295"/>
          </p:nvPr>
        </p:nvPicPr>
        <p:blipFill>
          <a:blip r:embed="rId2"/>
          <a:stretch>
            <a:fillRect/>
          </a:stretch>
        </p:blipFill>
        <p:spPr>
          <a:xfrm>
            <a:off x="1" y="1357298"/>
            <a:ext cx="9644098" cy="7007572"/>
          </a:xfrm>
        </p:spPr>
      </p:pic>
    </p:spTree>
    <p:extLst>
      <p:ext uri="{BB962C8B-B14F-4D97-AF65-F5344CB8AC3E}">
        <p14:creationId xmlns:p14="http://schemas.microsoft.com/office/powerpoint/2010/main" val="3517453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THANK YOU!</a:t>
            </a:r>
            <a:endParaRPr lang="en-GB" dirty="0"/>
          </a:p>
        </p:txBody>
      </p:sp>
      <p:sp>
        <p:nvSpPr>
          <p:cNvPr id="3" name="Content Placeholder 2"/>
          <p:cNvSpPr>
            <a:spLocks noGrp="1"/>
          </p:cNvSpPr>
          <p:nvPr>
            <p:ph idx="1"/>
          </p:nvPr>
        </p:nvSpPr>
        <p:spPr>
          <a:xfrm>
            <a:off x="0" y="1600200"/>
            <a:ext cx="9144000" cy="4614882"/>
          </a:xfrm>
        </p:spPr>
        <p:txBody>
          <a:bodyPr>
            <a:normAutofit/>
          </a:bodyPr>
          <a:lstStyle/>
          <a:p>
            <a:r>
              <a:rPr lang="en-GB" sz="4000" dirty="0" smtClean="0"/>
              <a:t>We work in a challenging area at a challenging time</a:t>
            </a:r>
          </a:p>
          <a:p>
            <a:r>
              <a:rPr lang="en-GB" sz="4000" dirty="0" smtClean="0"/>
              <a:t>We do a very good job</a:t>
            </a:r>
          </a:p>
          <a:p>
            <a:r>
              <a:rPr lang="en-GB" sz="4000" dirty="0" smtClean="0"/>
              <a:t>We could refer and investigate more efficiently and effectively</a:t>
            </a:r>
          </a:p>
          <a:p>
            <a:r>
              <a:rPr lang="en-GB" sz="4000" dirty="0" smtClean="0"/>
              <a:t>Opportunity to save more lives</a:t>
            </a:r>
            <a:endParaRPr lang="en-GB" sz="4000" dirty="0"/>
          </a:p>
        </p:txBody>
      </p:sp>
    </p:spTree>
    <p:extLst>
      <p:ext uri="{BB962C8B-B14F-4D97-AF65-F5344CB8AC3E}">
        <p14:creationId xmlns:p14="http://schemas.microsoft.com/office/powerpoint/2010/main" val="3920524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ctrTitle"/>
          </p:nvPr>
        </p:nvSpPr>
        <p:spPr>
          <a:xfrm>
            <a:off x="285720" y="1916832"/>
            <a:ext cx="8858280" cy="1800200"/>
          </a:xfrm>
          <a:prstGeom prst="rect">
            <a:avLst/>
          </a:prstGeom>
        </p:spPr>
        <p:txBody>
          <a:bodyPr>
            <a:normAutofit/>
          </a:bodyPr>
          <a:lstStyle/>
          <a:p>
            <a:pPr lvl="0">
              <a:defRPr sz="1800"/>
            </a:pPr>
            <a:r>
              <a:rPr lang="en-GB" sz="4400" dirty="0" smtClean="0"/>
              <a:t>BETTER PATIENT PATHWAYS FOR SUSPECTED CANCER</a:t>
            </a:r>
            <a:endParaRPr sz="4400" dirty="0"/>
          </a:p>
        </p:txBody>
      </p:sp>
      <p:sp>
        <p:nvSpPr>
          <p:cNvPr id="77" name="Shape 77"/>
          <p:cNvSpPr>
            <a:spLocks noGrp="1"/>
          </p:cNvSpPr>
          <p:nvPr>
            <p:ph type="subTitle" idx="1"/>
          </p:nvPr>
        </p:nvSpPr>
        <p:spPr>
          <a:xfrm>
            <a:off x="1354135" y="5278054"/>
            <a:ext cx="6400800" cy="875768"/>
          </a:xfrm>
          <a:prstGeom prst="rect">
            <a:avLst/>
          </a:prstGeom>
        </p:spPr>
        <p:txBody>
          <a:bodyPr/>
          <a:lstStyle>
            <a:lvl1pPr>
              <a:spcBef>
                <a:spcPts val="900"/>
              </a:spcBef>
              <a:defRPr sz="4000" b="1"/>
            </a:lvl1pPr>
          </a:lstStyle>
          <a:p>
            <a:pPr lvl="0">
              <a:defRPr sz="1800" b="0">
                <a:solidFill>
                  <a:srgbClr val="000000"/>
                </a:solidFill>
              </a:defRPr>
            </a:pPr>
            <a:r>
              <a:rPr sz="4000" b="1" dirty="0">
                <a:solidFill>
                  <a:srgbClr val="888888"/>
                </a:solidFill>
              </a:rPr>
              <a:t>Neil Smith </a:t>
            </a:r>
            <a:r>
              <a:rPr sz="4000" b="1" dirty="0" smtClean="0">
                <a:solidFill>
                  <a:srgbClr val="888888"/>
                </a:solidFill>
              </a:rPr>
              <a:t>201</a:t>
            </a:r>
            <a:r>
              <a:rPr lang="en-GB" sz="4000" b="1" dirty="0" smtClean="0">
                <a:solidFill>
                  <a:srgbClr val="888888"/>
                </a:solidFill>
              </a:rPr>
              <a:t>7</a:t>
            </a:r>
            <a:endParaRPr sz="4000" b="1" dirty="0">
              <a:solidFill>
                <a:srgbClr val="888888"/>
              </a:solidFill>
            </a:endParaRPr>
          </a:p>
        </p:txBody>
      </p:sp>
      <p:pic>
        <p:nvPicPr>
          <p:cNvPr id="78" name="image1.png" descr="C:\Users\aren\Pictures\cancer_horoscope.png"/>
          <p:cNvPicPr/>
          <p:nvPr/>
        </p:nvPicPr>
        <p:blipFill>
          <a:blip r:embed="rId2">
            <a:extLst/>
          </a:blip>
          <a:stretch>
            <a:fillRect/>
          </a:stretch>
        </p:blipFill>
        <p:spPr>
          <a:xfrm>
            <a:off x="3571868" y="3356992"/>
            <a:ext cx="2175644" cy="1944216"/>
          </a:xfrm>
          <a:prstGeom prst="rect">
            <a:avLst/>
          </a:prstGeom>
          <a:ln w="12700">
            <a:miter lim="400000"/>
          </a:ln>
        </p:spPr>
      </p:pic>
      <p:pic>
        <p:nvPicPr>
          <p:cNvPr id="79" name="image2.jpeg" descr="M_mid_RGB"/>
          <p:cNvPicPr/>
          <p:nvPr/>
        </p:nvPicPr>
        <p:blipFill>
          <a:blip r:embed="rId3">
            <a:extLst/>
          </a:blip>
          <a:stretch>
            <a:fillRect/>
          </a:stretch>
        </p:blipFill>
        <p:spPr>
          <a:xfrm>
            <a:off x="0" y="5734050"/>
            <a:ext cx="2705100" cy="1123950"/>
          </a:xfrm>
          <a:prstGeom prst="rect">
            <a:avLst/>
          </a:prstGeom>
          <a:ln w="12700">
            <a:miter lim="400000"/>
          </a:ln>
        </p:spPr>
      </p:pic>
      <p:pic>
        <p:nvPicPr>
          <p:cNvPr id="80" name="image3.jpeg" descr="bwdccg.jpg"/>
          <p:cNvPicPr/>
          <p:nvPr/>
        </p:nvPicPr>
        <p:blipFill>
          <a:blip r:embed="rId4">
            <a:extLst/>
          </a:blip>
          <a:stretch>
            <a:fillRect/>
          </a:stretch>
        </p:blipFill>
        <p:spPr>
          <a:xfrm>
            <a:off x="0" y="116632"/>
            <a:ext cx="3744417" cy="1008112"/>
          </a:xfrm>
          <a:prstGeom prst="rect">
            <a:avLst/>
          </a:prstGeom>
          <a:ln w="12700">
            <a:miter lim="400000"/>
          </a:ln>
        </p:spPr>
      </p:pic>
      <p:pic>
        <p:nvPicPr>
          <p:cNvPr id="81" name="image4.jpeg" descr="elccg.jpg"/>
          <p:cNvPicPr/>
          <p:nvPr/>
        </p:nvPicPr>
        <p:blipFill>
          <a:blip r:embed="rId5">
            <a:extLst/>
          </a:blip>
          <a:stretch>
            <a:fillRect/>
          </a:stretch>
        </p:blipFill>
        <p:spPr>
          <a:xfrm>
            <a:off x="5150048" y="19717"/>
            <a:ext cx="3999889" cy="1223061"/>
          </a:xfrm>
          <a:prstGeom prst="rect">
            <a:avLst/>
          </a:prstGeom>
          <a:ln w="12700">
            <a:miter lim="400000"/>
          </a:ln>
        </p:spPr>
      </p:pic>
      <p:pic>
        <p:nvPicPr>
          <p:cNvPr id="8" name="Picture 7" descr="CRUK.png"/>
          <p:cNvPicPr>
            <a:picLocks noChangeAspect="1"/>
          </p:cNvPicPr>
          <p:nvPr/>
        </p:nvPicPr>
        <p:blipFill>
          <a:blip r:embed="rId6"/>
          <a:stretch>
            <a:fillRect/>
          </a:stretch>
        </p:blipFill>
        <p:spPr>
          <a:xfrm>
            <a:off x="6286512" y="5391150"/>
            <a:ext cx="3124200" cy="146685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740" y="1156215"/>
            <a:ext cx="5295900" cy="857250"/>
          </a:xfrm>
          <a:prstGeom prst="rect">
            <a:avLst/>
          </a:prstGeom>
        </p:spPr>
      </p:pic>
    </p:spTree>
    <p:extLst>
      <p:ext uri="{BB962C8B-B14F-4D97-AF65-F5344CB8AC3E}">
        <p14:creationId xmlns:p14="http://schemas.microsoft.com/office/powerpoint/2010/main" val="20169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35" y="91573"/>
            <a:ext cx="5395084" cy="30493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7" y="3429000"/>
            <a:ext cx="5184576" cy="3024336"/>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908720"/>
            <a:ext cx="3816424" cy="5544616"/>
          </a:xfrm>
          <a:prstGeom prst="rect">
            <a:avLst/>
          </a:prstGeom>
        </p:spPr>
      </p:pic>
    </p:spTree>
    <p:extLst>
      <p:ext uri="{BB962C8B-B14F-4D97-AF65-F5344CB8AC3E}">
        <p14:creationId xmlns:p14="http://schemas.microsoft.com/office/powerpoint/2010/main" val="765128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t>G.P. FEEDBACK CLINICAL CASES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24744"/>
            <a:ext cx="5557865" cy="1728192"/>
          </a:xfrm>
        </p:spPr>
      </p:pic>
      <p:pic>
        <p:nvPicPr>
          <p:cNvPr id="2050" name="Picture 2" descr="C:\Users\neil.smith\AppData\Local\Microsoft\Windows\Temporary Internet Files\Content.IE5\7HNXVA6Y\IMG_1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977800"/>
            <a:ext cx="5148064" cy="3861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972829"/>
            <a:ext cx="4866042" cy="3866019"/>
          </a:xfrm>
          <a:prstGeom prst="rect">
            <a:avLst/>
          </a:prstGeom>
        </p:spPr>
      </p:pic>
    </p:spTree>
    <p:extLst>
      <p:ext uri="{BB962C8B-B14F-4D97-AF65-F5344CB8AC3E}">
        <p14:creationId xmlns:p14="http://schemas.microsoft.com/office/powerpoint/2010/main" val="3356851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5 COMMON AND CHALLENGING CANCERS</a:t>
            </a:r>
            <a:endParaRPr lang="en-GB" dirty="0"/>
          </a:p>
        </p:txBody>
      </p:sp>
      <p:sp>
        <p:nvSpPr>
          <p:cNvPr id="3" name="Content Placeholder 2"/>
          <p:cNvSpPr>
            <a:spLocks noGrp="1"/>
          </p:cNvSpPr>
          <p:nvPr>
            <p:ph idx="1"/>
          </p:nvPr>
        </p:nvSpPr>
        <p:spPr>
          <a:xfrm>
            <a:off x="4991" y="1916832"/>
            <a:ext cx="8651304" cy="4525963"/>
          </a:xfrm>
        </p:spPr>
        <p:txBody>
          <a:bodyPr>
            <a:normAutofit/>
          </a:bodyPr>
          <a:lstStyle/>
          <a:p>
            <a:r>
              <a:rPr lang="en-GB" sz="4800" dirty="0" smtClean="0"/>
              <a:t>Facts on cancer</a:t>
            </a:r>
          </a:p>
          <a:p>
            <a:r>
              <a:rPr lang="en-GB" sz="4800" dirty="0" smtClean="0"/>
              <a:t>Request to the speaker</a:t>
            </a:r>
          </a:p>
          <a:p>
            <a:r>
              <a:rPr lang="en-GB" sz="4800" dirty="0" smtClean="0"/>
              <a:t>5 minute presentation</a:t>
            </a:r>
          </a:p>
          <a:p>
            <a:r>
              <a:rPr lang="en-GB" sz="4800" dirty="0" smtClean="0"/>
              <a:t>Questions and answer</a:t>
            </a:r>
            <a:endParaRPr lang="en-GB" sz="4800" dirty="0"/>
          </a:p>
        </p:txBody>
      </p:sp>
    </p:spTree>
    <p:extLst>
      <p:ext uri="{BB962C8B-B14F-4D97-AF65-F5344CB8AC3E}">
        <p14:creationId xmlns:p14="http://schemas.microsoft.com/office/powerpoint/2010/main" val="1479783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DERMATOLOGY REFERRAL DATA</a:t>
            </a:r>
            <a:endParaRPr lang="en-GB" sz="4000" dirty="0"/>
          </a:p>
        </p:txBody>
      </p:sp>
      <p:sp>
        <p:nvSpPr>
          <p:cNvPr id="4" name="Content Placeholder 3"/>
          <p:cNvSpPr>
            <a:spLocks noGrp="1"/>
          </p:cNvSpPr>
          <p:nvPr>
            <p:ph sz="half" idx="1"/>
          </p:nvPr>
        </p:nvSpPr>
        <p:spPr>
          <a:xfrm>
            <a:off x="0" y="1600200"/>
            <a:ext cx="8929718" cy="4525963"/>
          </a:xfrm>
        </p:spPr>
        <p:txBody>
          <a:bodyPr>
            <a:noAutofit/>
          </a:bodyPr>
          <a:lstStyle/>
          <a:p>
            <a:r>
              <a:rPr lang="en-GB" sz="3200" dirty="0" smtClean="0"/>
              <a:t>Number 2WR    2521 +++</a:t>
            </a:r>
          </a:p>
          <a:p>
            <a:pPr marL="0" indent="0">
              <a:buNone/>
            </a:pPr>
            <a:endParaRPr lang="en-GB" sz="3200" dirty="0" smtClean="0"/>
          </a:p>
          <a:p>
            <a:r>
              <a:rPr lang="en-GB" sz="3200" dirty="0" smtClean="0"/>
              <a:t>Conversion rate 197     8% =</a:t>
            </a:r>
          </a:p>
          <a:p>
            <a:pPr>
              <a:buNone/>
            </a:pPr>
            <a:endParaRPr lang="en-GB" sz="3200" dirty="0" smtClean="0"/>
          </a:p>
          <a:p>
            <a:r>
              <a:rPr lang="en-GB" sz="3200" dirty="0" smtClean="0"/>
              <a:t>Numbers of new cancers     342 ++</a:t>
            </a:r>
          </a:p>
          <a:p>
            <a:pPr marL="0" indent="0">
              <a:buNone/>
            </a:pPr>
            <a:endParaRPr lang="en-GB" sz="3200" dirty="0" smtClean="0"/>
          </a:p>
          <a:p>
            <a:r>
              <a:rPr lang="en-GB" sz="3200" dirty="0" smtClean="0"/>
              <a:t>Percentage diagnosed by 2WR      58%  +  </a:t>
            </a:r>
          </a:p>
          <a:p>
            <a:endParaRPr lang="en-GB" sz="3200" dirty="0" smtClean="0"/>
          </a:p>
          <a:p>
            <a:r>
              <a:rPr lang="en-GB" sz="3200" dirty="0" smtClean="0"/>
              <a:t>Stage diagnosis 1 or 2 </a:t>
            </a:r>
            <a:r>
              <a:rPr lang="en-GB" sz="3200" dirty="0"/>
              <a:t> </a:t>
            </a:r>
            <a:r>
              <a:rPr lang="en-GB" sz="3200" dirty="0" smtClean="0"/>
              <a:t>    67.2% ++</a:t>
            </a:r>
          </a:p>
          <a:p>
            <a:pPr marL="0" indent="0">
              <a:buNone/>
            </a:pPr>
            <a:r>
              <a:rPr lang="en-GB" sz="3200" dirty="0" smtClean="0"/>
              <a:t> </a:t>
            </a:r>
          </a:p>
        </p:txBody>
      </p:sp>
    </p:spTree>
    <p:extLst>
      <p:ext uri="{BB962C8B-B14F-4D97-AF65-F5344CB8AC3E}">
        <p14:creationId xmlns:p14="http://schemas.microsoft.com/office/powerpoint/2010/main" val="1133436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6000" dirty="0" smtClean="0"/>
              <a:t>SKIN </a:t>
            </a:r>
            <a:r>
              <a:rPr lang="en-GB" sz="6000" dirty="0" smtClean="0"/>
              <a:t>QUESTIONS -Neil </a:t>
            </a:r>
            <a:r>
              <a:rPr lang="en-GB" sz="6000" dirty="0" smtClean="0"/>
              <a:t>Smith</a:t>
            </a:r>
            <a:endParaRPr lang="en-GB" sz="6000" dirty="0"/>
          </a:p>
        </p:txBody>
      </p:sp>
      <p:sp>
        <p:nvSpPr>
          <p:cNvPr id="6" name="Content Placeholder 5"/>
          <p:cNvSpPr>
            <a:spLocks noGrp="1"/>
          </p:cNvSpPr>
          <p:nvPr>
            <p:ph idx="1"/>
          </p:nvPr>
        </p:nvSpPr>
        <p:spPr>
          <a:xfrm>
            <a:off x="0" y="1600200"/>
            <a:ext cx="9144000" cy="4525963"/>
          </a:xfrm>
        </p:spPr>
        <p:txBody>
          <a:bodyPr>
            <a:normAutofit/>
          </a:bodyPr>
          <a:lstStyle/>
          <a:p>
            <a:r>
              <a:rPr lang="en-GB" sz="4400" dirty="0" smtClean="0"/>
              <a:t>What should we do about BCCs?</a:t>
            </a:r>
          </a:p>
          <a:p>
            <a:pPr>
              <a:buNone/>
            </a:pPr>
            <a:endParaRPr lang="en-GB" sz="4400" dirty="0" smtClean="0"/>
          </a:p>
          <a:p>
            <a:r>
              <a:rPr lang="en-GB" sz="4400" dirty="0" smtClean="0"/>
              <a:t>What do we do when a skin lesion does not fit the criteria but we are still worried?</a:t>
            </a:r>
            <a:endParaRPr lang="en-GB" sz="4400" dirty="0"/>
          </a:p>
        </p:txBody>
      </p:sp>
    </p:spTree>
    <p:extLst>
      <p:ext uri="{BB962C8B-B14F-4D97-AF65-F5344CB8AC3E}">
        <p14:creationId xmlns:p14="http://schemas.microsoft.com/office/powerpoint/2010/main" val="3772396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2143116"/>
          </a:xfrm>
        </p:spPr>
        <p:txBody>
          <a:bodyPr>
            <a:normAutofit fontScale="90000"/>
          </a:bodyPr>
          <a:lstStyle/>
          <a:p>
            <a:r>
              <a:rPr lang="en-GB" b="1" dirty="0" smtClean="0"/>
              <a:t>New Intermediate Skin Referral Form Suspected BCC &amp; benign moles of concern</a:t>
            </a:r>
            <a:br>
              <a:rPr lang="en-GB" b="1" dirty="0" smtClean="0"/>
            </a:br>
            <a:endParaRPr lang="en-GB" dirty="0"/>
          </a:p>
        </p:txBody>
      </p:sp>
      <p:sp>
        <p:nvSpPr>
          <p:cNvPr id="6" name="Content Placeholder 5"/>
          <p:cNvSpPr>
            <a:spLocks noGrp="1"/>
          </p:cNvSpPr>
          <p:nvPr>
            <p:ph idx="1"/>
          </p:nvPr>
        </p:nvSpPr>
        <p:spPr>
          <a:xfrm>
            <a:off x="0" y="1857364"/>
            <a:ext cx="9144000" cy="5000636"/>
          </a:xfrm>
        </p:spPr>
        <p:txBody>
          <a:bodyPr>
            <a:normAutofit lnSpcReduction="10000"/>
          </a:bodyPr>
          <a:lstStyle/>
          <a:p>
            <a:pPr>
              <a:buNone/>
            </a:pPr>
            <a:r>
              <a:rPr lang="en-GB" b="1" dirty="0" smtClean="0"/>
              <a:t>Suspected Basal Cell Carcinoma	</a:t>
            </a:r>
            <a:r>
              <a:rPr lang="en-GB" dirty="0" smtClean="0"/>
              <a:t>	</a:t>
            </a:r>
          </a:p>
          <a:p>
            <a:r>
              <a:rPr lang="en-GB" dirty="0" smtClean="0"/>
              <a:t> Is the lesion on the upper eye lid?	</a:t>
            </a:r>
          </a:p>
          <a:p>
            <a:r>
              <a:rPr lang="en-GB" dirty="0" smtClean="0"/>
              <a:t> Is the lesion rapidly growing?	</a:t>
            </a:r>
          </a:p>
          <a:p>
            <a:pPr>
              <a:buNone/>
            </a:pPr>
            <a:r>
              <a:rPr lang="en-GB" dirty="0" smtClean="0"/>
              <a:t> </a:t>
            </a:r>
          </a:p>
          <a:p>
            <a:pPr>
              <a:buNone/>
            </a:pPr>
            <a:r>
              <a:rPr lang="en-GB" b="1" dirty="0" smtClean="0"/>
              <a:t>Benign moles / pigmented lesions</a:t>
            </a:r>
            <a:r>
              <a:rPr lang="en-GB" dirty="0" smtClean="0"/>
              <a:t>	Where 2WR is not indicated but there is concern or uncertainty.</a:t>
            </a:r>
          </a:p>
          <a:p>
            <a:pPr>
              <a:buNone/>
            </a:pPr>
            <a:endParaRPr lang="en-GB" dirty="0" smtClean="0"/>
          </a:p>
          <a:p>
            <a:pPr>
              <a:buNone/>
            </a:pPr>
            <a:r>
              <a:rPr lang="en-GB" dirty="0" smtClean="0"/>
              <a:t>Please send this referral, within 24 hours, to the Intermediate Service (not 2ww)</a:t>
            </a:r>
          </a:p>
          <a:p>
            <a:pPr>
              <a:buNone/>
            </a:pPr>
            <a:endParaRPr lang="en-GB" dirty="0" smtClean="0"/>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606" y="1556792"/>
            <a:ext cx="2964394" cy="2016224"/>
          </a:xfrm>
          <a:prstGeom prst="rect">
            <a:avLst/>
          </a:prstGeom>
        </p:spPr>
      </p:pic>
    </p:spTree>
    <p:extLst>
      <p:ext uri="{BB962C8B-B14F-4D97-AF65-F5344CB8AC3E}">
        <p14:creationId xmlns:p14="http://schemas.microsoft.com/office/powerpoint/2010/main" val="3433623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lstStyle/>
          <a:p>
            <a:r>
              <a:rPr lang="en-GB" dirty="0" smtClean="0"/>
              <a:t>IMPROVED 2WR SKIN 2017</a:t>
            </a:r>
            <a:endParaRPr lang="en-GB" dirty="0"/>
          </a:p>
        </p:txBody>
      </p:sp>
      <p:sp>
        <p:nvSpPr>
          <p:cNvPr id="3" name="Content Placeholder 2"/>
          <p:cNvSpPr>
            <a:spLocks noGrp="1"/>
          </p:cNvSpPr>
          <p:nvPr>
            <p:ph idx="1"/>
          </p:nvPr>
        </p:nvSpPr>
        <p:spPr>
          <a:xfrm>
            <a:off x="0" y="928670"/>
            <a:ext cx="9144000" cy="5929330"/>
          </a:xfrm>
        </p:spPr>
        <p:txBody>
          <a:bodyPr>
            <a:noAutofit/>
          </a:bodyPr>
          <a:lstStyle/>
          <a:p>
            <a:pPr>
              <a:buNone/>
            </a:pPr>
            <a:r>
              <a:rPr lang="en-GB" sz="2800" b="1" dirty="0" smtClean="0"/>
              <a:t>MELANOMA- </a:t>
            </a:r>
            <a:r>
              <a:rPr lang="en-GB" sz="2800" dirty="0" smtClean="0"/>
              <a:t>Refer patients scoring 3 points or more:</a:t>
            </a:r>
          </a:p>
          <a:p>
            <a:r>
              <a:rPr lang="en-GB" sz="2800" dirty="0" smtClean="0"/>
              <a:t>Growing in size (2 pts)	</a:t>
            </a:r>
          </a:p>
          <a:p>
            <a:r>
              <a:rPr lang="en-GB" sz="2800" dirty="0" smtClean="0"/>
              <a:t>Irregular shape(2 pts)	</a:t>
            </a:r>
          </a:p>
          <a:p>
            <a:r>
              <a:rPr lang="en-GB" sz="2800" dirty="0" smtClean="0"/>
              <a:t>Irregular colour(2 pts)	</a:t>
            </a:r>
          </a:p>
          <a:p>
            <a:r>
              <a:rPr lang="en-GB" sz="2800" dirty="0" smtClean="0"/>
              <a:t>Largest diameter 7mm or more (1 pt)</a:t>
            </a:r>
          </a:p>
          <a:p>
            <a:r>
              <a:rPr lang="en-GB" sz="2800" dirty="0" smtClean="0"/>
              <a:t>Inflammation(1 pt)	</a:t>
            </a:r>
          </a:p>
          <a:p>
            <a:r>
              <a:rPr lang="en-GB" sz="2800" dirty="0" smtClean="0"/>
              <a:t>Oozing (1 pt) 	</a:t>
            </a:r>
          </a:p>
          <a:p>
            <a:r>
              <a:rPr lang="en-GB" sz="2800" dirty="0" smtClean="0"/>
              <a:t>Change in sensation(1 pt)	</a:t>
            </a:r>
          </a:p>
          <a:p>
            <a:endParaRPr lang="en-GB" sz="2800" dirty="0" smtClean="0"/>
          </a:p>
          <a:p>
            <a:pPr>
              <a:buFont typeface="Wingdings" pitchFamily="2" charset="2"/>
              <a:buChar char="Ø"/>
            </a:pPr>
            <a:r>
              <a:rPr lang="en-GB" sz="2800" dirty="0" smtClean="0"/>
              <a:t>Measure the lesion in mm</a:t>
            </a:r>
          </a:p>
          <a:p>
            <a:pPr>
              <a:buFont typeface="Wingdings" pitchFamily="2" charset="2"/>
              <a:buChar char="Ø"/>
            </a:pPr>
            <a:r>
              <a:rPr lang="en-GB" sz="2800" dirty="0" smtClean="0"/>
              <a:t>Show if on head and neck</a:t>
            </a:r>
            <a:endParaRPr lang="en-GB" sz="28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857884" y="2047875"/>
            <a:ext cx="3467100" cy="4810125"/>
          </a:xfrm>
          <a:prstGeom prst="rect">
            <a:avLst/>
          </a:prstGeom>
        </p:spPr>
      </p:pic>
    </p:spTree>
    <p:extLst>
      <p:ext uri="{BB962C8B-B14F-4D97-AF65-F5344CB8AC3E}">
        <p14:creationId xmlns:p14="http://schemas.microsoft.com/office/powerpoint/2010/main" val="1005178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vid Bowie.png"/>
          <p:cNvPicPr>
            <a:picLocks noChangeAspect="1"/>
          </p:cNvPicPr>
          <p:nvPr/>
        </p:nvPicPr>
        <p:blipFill>
          <a:blip r:embed="rId3"/>
          <a:stretch>
            <a:fillRect/>
          </a:stretch>
        </p:blipFill>
        <p:spPr>
          <a:xfrm>
            <a:off x="63209" y="500042"/>
            <a:ext cx="9124936" cy="607223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normAutofit fontScale="90000"/>
          </a:bodyPr>
          <a:lstStyle/>
          <a:p>
            <a:r>
              <a:rPr lang="en-GB" dirty="0" smtClean="0"/>
              <a:t>REMINDER ABOUT INVESTIGATIONS</a:t>
            </a:r>
            <a:endParaRPr lang="en-GB" dirty="0"/>
          </a:p>
        </p:txBody>
      </p:sp>
      <p:sp>
        <p:nvSpPr>
          <p:cNvPr id="3" name="Content Placeholder 2"/>
          <p:cNvSpPr>
            <a:spLocks noGrp="1"/>
          </p:cNvSpPr>
          <p:nvPr>
            <p:ph idx="1"/>
          </p:nvPr>
        </p:nvSpPr>
        <p:spPr>
          <a:xfrm>
            <a:off x="0" y="980728"/>
            <a:ext cx="9144000" cy="5145435"/>
          </a:xfrm>
        </p:spPr>
        <p:txBody>
          <a:bodyPr>
            <a:noAutofit/>
          </a:bodyPr>
          <a:lstStyle/>
          <a:p>
            <a:pPr>
              <a:buNone/>
            </a:pPr>
            <a:r>
              <a:rPr lang="en-GB" b="1" dirty="0" smtClean="0"/>
              <a:t>USS at same time as referral- </a:t>
            </a:r>
          </a:p>
          <a:p>
            <a:pPr>
              <a:buNone/>
            </a:pPr>
            <a:r>
              <a:rPr lang="en-GB" dirty="0" smtClean="0"/>
              <a:t>ICE change from </a:t>
            </a:r>
            <a:r>
              <a:rPr lang="en-GB" dirty="0" smtClean="0">
                <a:solidFill>
                  <a:srgbClr val="00B050"/>
                </a:solidFill>
              </a:rPr>
              <a:t>routine</a:t>
            </a:r>
            <a:r>
              <a:rPr lang="en-GB" dirty="0" smtClean="0"/>
              <a:t> to </a:t>
            </a:r>
            <a:r>
              <a:rPr lang="en-GB" dirty="0" smtClean="0">
                <a:solidFill>
                  <a:srgbClr val="FF0000"/>
                </a:solidFill>
              </a:rPr>
              <a:t>2WW CANCER</a:t>
            </a:r>
          </a:p>
          <a:p>
            <a:r>
              <a:rPr lang="en-GB" dirty="0" smtClean="0"/>
              <a:t>Gynaecology PMB &amp; suspected ovarian</a:t>
            </a:r>
          </a:p>
          <a:p>
            <a:r>
              <a:rPr lang="en-GB" dirty="0" smtClean="0"/>
              <a:t>Urology testicular lump</a:t>
            </a:r>
          </a:p>
          <a:p>
            <a:r>
              <a:rPr lang="en-GB" dirty="0" smtClean="0"/>
              <a:t>Jaundice</a:t>
            </a:r>
          </a:p>
          <a:p>
            <a:pPr>
              <a:buNone/>
            </a:pPr>
            <a:r>
              <a:rPr lang="en-GB" b="1" dirty="0" smtClean="0"/>
              <a:t>Bloods before</a:t>
            </a:r>
          </a:p>
          <a:p>
            <a:r>
              <a:rPr lang="en-GB" dirty="0" smtClean="0"/>
              <a:t>Jaundice </a:t>
            </a:r>
            <a:r>
              <a:rPr lang="en-GB" u="sng" dirty="0" smtClean="0"/>
              <a:t>LFT</a:t>
            </a:r>
          </a:p>
          <a:p>
            <a:r>
              <a:rPr lang="en-GB" dirty="0" smtClean="0"/>
              <a:t>Gynaecology Ovarian </a:t>
            </a:r>
            <a:r>
              <a:rPr lang="en-GB" u="sng" dirty="0" smtClean="0"/>
              <a:t>Ca125 </a:t>
            </a:r>
          </a:p>
          <a:p>
            <a:r>
              <a:rPr lang="en-GB" dirty="0" smtClean="0"/>
              <a:t>Urology Prostate </a:t>
            </a:r>
            <a:r>
              <a:rPr lang="en-GB" u="sng" dirty="0" smtClean="0"/>
              <a:t>PSA x2</a:t>
            </a:r>
          </a:p>
          <a:p>
            <a:r>
              <a:rPr lang="en-GB" dirty="0"/>
              <a:t>CT </a:t>
            </a:r>
            <a:r>
              <a:rPr lang="en-GB" u="sng" dirty="0"/>
              <a:t>U&amp;E, </a:t>
            </a:r>
            <a:r>
              <a:rPr lang="en-GB" u="sng" dirty="0" err="1"/>
              <a:t>eGFR</a:t>
            </a:r>
            <a:endParaRPr lang="en-GB" u="sng" dirty="0"/>
          </a:p>
          <a:p>
            <a:endParaRPr lang="en-GB" dirty="0" smtClean="0"/>
          </a:p>
        </p:txBody>
      </p:sp>
    </p:spTree>
    <p:extLst>
      <p:ext uri="{BB962C8B-B14F-4D97-AF65-F5344CB8AC3E}">
        <p14:creationId xmlns:p14="http://schemas.microsoft.com/office/powerpoint/2010/main" val="628563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n-GB" sz="6000" dirty="0" smtClean="0"/>
              <a:t>LUNG</a:t>
            </a:r>
            <a:endParaRPr lang="en-GB" sz="6000" dirty="0"/>
          </a:p>
        </p:txBody>
      </p:sp>
      <p:sp>
        <p:nvSpPr>
          <p:cNvPr id="4" name="Content Placeholder 3"/>
          <p:cNvSpPr>
            <a:spLocks noGrp="1"/>
          </p:cNvSpPr>
          <p:nvPr>
            <p:ph idx="1"/>
          </p:nvPr>
        </p:nvSpPr>
        <p:spPr>
          <a:xfrm>
            <a:off x="457200" y="1600200"/>
            <a:ext cx="8229600" cy="5257800"/>
          </a:xfrm>
        </p:spPr>
        <p:txBody>
          <a:bodyPr>
            <a:normAutofit fontScale="85000" lnSpcReduction="20000"/>
          </a:bodyPr>
          <a:lstStyle/>
          <a:p>
            <a:r>
              <a:rPr lang="en-GB" sz="4200" dirty="0"/>
              <a:t>Number </a:t>
            </a:r>
            <a:r>
              <a:rPr lang="en-GB" sz="4200" dirty="0" smtClean="0"/>
              <a:t>2WR    610 -</a:t>
            </a:r>
          </a:p>
          <a:p>
            <a:pPr marL="0" indent="0">
              <a:buNone/>
            </a:pPr>
            <a:endParaRPr lang="en-GB" sz="4200" dirty="0"/>
          </a:p>
          <a:p>
            <a:r>
              <a:rPr lang="en-GB" sz="4200" dirty="0" smtClean="0"/>
              <a:t>Conversion rate    29% +++</a:t>
            </a:r>
          </a:p>
          <a:p>
            <a:pPr>
              <a:buNone/>
            </a:pPr>
            <a:endParaRPr lang="en-GB" sz="4200" dirty="0" smtClean="0"/>
          </a:p>
          <a:p>
            <a:r>
              <a:rPr lang="en-GB" sz="4200" dirty="0" smtClean="0"/>
              <a:t>Numbers of cancers     401 +++</a:t>
            </a:r>
          </a:p>
          <a:p>
            <a:pPr marL="0" indent="0">
              <a:buNone/>
            </a:pPr>
            <a:endParaRPr lang="en-GB" sz="4200" dirty="0" smtClean="0"/>
          </a:p>
          <a:p>
            <a:r>
              <a:rPr lang="en-GB" sz="4200" dirty="0" smtClean="0"/>
              <a:t>Percentage diagnosed by 2ww      44.4%      </a:t>
            </a:r>
          </a:p>
          <a:p>
            <a:endParaRPr lang="en-GB" sz="4200" dirty="0" smtClean="0"/>
          </a:p>
          <a:p>
            <a:r>
              <a:rPr lang="en-GB" sz="4200" dirty="0" smtClean="0"/>
              <a:t>Stage diagnosis 1 or 2    35% ---</a:t>
            </a:r>
          </a:p>
          <a:p>
            <a:pPr marL="0" indent="0">
              <a:buNone/>
            </a:pPr>
            <a:endParaRPr lang="en-GB" dirty="0"/>
          </a:p>
        </p:txBody>
      </p:sp>
    </p:spTree>
    <p:extLst>
      <p:ext uri="{BB962C8B-B14F-4D97-AF65-F5344CB8AC3E}">
        <p14:creationId xmlns:p14="http://schemas.microsoft.com/office/powerpoint/2010/main" val="2814918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LUNG QUESTION- </a:t>
            </a:r>
            <a:r>
              <a:rPr lang="en-GB" dirty="0" err="1" smtClean="0"/>
              <a:t>Fawad</a:t>
            </a:r>
            <a:r>
              <a:rPr lang="en-GB" dirty="0" smtClean="0"/>
              <a:t> Zaman</a:t>
            </a:r>
            <a:endParaRPr lang="en-GB" dirty="0"/>
          </a:p>
        </p:txBody>
      </p:sp>
      <p:sp>
        <p:nvSpPr>
          <p:cNvPr id="6" name="Content Placeholder 5"/>
          <p:cNvSpPr>
            <a:spLocks noGrp="1"/>
          </p:cNvSpPr>
          <p:nvPr>
            <p:ph idx="1"/>
          </p:nvPr>
        </p:nvSpPr>
        <p:spPr/>
        <p:txBody>
          <a:bodyPr>
            <a:normAutofit/>
          </a:bodyPr>
          <a:lstStyle/>
          <a:p>
            <a:pPr>
              <a:buNone/>
            </a:pPr>
            <a:r>
              <a:rPr lang="en-GB" sz="4000" i="1" dirty="0" smtClean="0"/>
              <a:t>How can we work together to ensure all patients with lung cancer are diagnosed within 28 days of a G.P. referral?</a:t>
            </a:r>
            <a:endParaRPr lang="en-GB" sz="4000" i="1" dirty="0"/>
          </a:p>
        </p:txBody>
      </p:sp>
    </p:spTree>
    <p:extLst>
      <p:ext uri="{BB962C8B-B14F-4D97-AF65-F5344CB8AC3E}">
        <p14:creationId xmlns:p14="http://schemas.microsoft.com/office/powerpoint/2010/main" val="2848580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Malignancy Unknown Origin </a:t>
            </a:r>
            <a:endParaRPr lang="en-GB" dirty="0"/>
          </a:p>
        </p:txBody>
      </p:sp>
      <p:sp>
        <p:nvSpPr>
          <p:cNvPr id="5" name="Content Placeholder 4"/>
          <p:cNvSpPr>
            <a:spLocks noGrp="1"/>
          </p:cNvSpPr>
          <p:nvPr>
            <p:ph sz="half" idx="2"/>
          </p:nvPr>
        </p:nvSpPr>
        <p:spPr>
          <a:xfrm>
            <a:off x="107504" y="1600200"/>
            <a:ext cx="8579296" cy="5141168"/>
          </a:xfrm>
        </p:spPr>
        <p:txBody>
          <a:bodyPr>
            <a:normAutofit/>
          </a:bodyPr>
          <a:lstStyle/>
          <a:p>
            <a:r>
              <a:rPr lang="en-GB" sz="3600" dirty="0" smtClean="0"/>
              <a:t>MUO- Malignancy unknown origin- scan </a:t>
            </a:r>
          </a:p>
          <a:p>
            <a:r>
              <a:rPr lang="en-GB" sz="3600" dirty="0" smtClean="0"/>
              <a:t>CUP- Cancer of Unknown Primary- test +++</a:t>
            </a:r>
          </a:p>
          <a:p>
            <a:r>
              <a:rPr lang="en-GB" sz="3600" dirty="0" smtClean="0"/>
              <a:t>10000 cases in UK per year</a:t>
            </a:r>
          </a:p>
          <a:p>
            <a:r>
              <a:rPr lang="en-GB" sz="3600" dirty="0"/>
              <a:t>50 cases in Pennine Lancashire</a:t>
            </a:r>
          </a:p>
          <a:p>
            <a:r>
              <a:rPr lang="en-GB" sz="3600" dirty="0" smtClean="0"/>
              <a:t>3% all cancers</a:t>
            </a:r>
          </a:p>
          <a:p>
            <a:r>
              <a:rPr lang="en-GB" sz="3600" dirty="0" smtClean="0"/>
              <a:t>6% cancer deaths- 5</a:t>
            </a:r>
            <a:r>
              <a:rPr lang="en-GB" sz="3600" baseline="30000" dirty="0" smtClean="0"/>
              <a:t>th</a:t>
            </a:r>
            <a:r>
              <a:rPr lang="en-GB" sz="3600" dirty="0" smtClean="0"/>
              <a:t> most common</a:t>
            </a:r>
          </a:p>
          <a:p>
            <a:endParaRPr lang="en-GB" dirty="0"/>
          </a:p>
          <a:p>
            <a:pPr marL="0" indent="0">
              <a:buNone/>
            </a:pPr>
            <a:endParaRPr lang="en-GB" dirty="0" smtClean="0"/>
          </a:p>
        </p:txBody>
      </p:sp>
    </p:spTree>
    <p:extLst>
      <p:ext uri="{BB962C8B-B14F-4D97-AF65-F5344CB8AC3E}">
        <p14:creationId xmlns:p14="http://schemas.microsoft.com/office/powerpoint/2010/main" val="1966616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46230191"/>
              </p:ext>
            </p:extLst>
          </p:nvPr>
        </p:nvGraphicFramePr>
        <p:xfrm>
          <a:off x="251520" y="116632"/>
          <a:ext cx="8712967"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3527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MUO QUESTION- Ana Ferreira</a:t>
            </a:r>
            <a:endParaRPr lang="en-GB" dirty="0"/>
          </a:p>
        </p:txBody>
      </p:sp>
      <p:sp>
        <p:nvSpPr>
          <p:cNvPr id="6" name="Content Placeholder 5"/>
          <p:cNvSpPr>
            <a:spLocks noGrp="1"/>
          </p:cNvSpPr>
          <p:nvPr>
            <p:ph idx="1"/>
          </p:nvPr>
        </p:nvSpPr>
        <p:spPr/>
        <p:txBody>
          <a:bodyPr>
            <a:normAutofit/>
          </a:bodyPr>
          <a:lstStyle/>
          <a:p>
            <a:pPr>
              <a:buNone/>
            </a:pPr>
            <a:r>
              <a:rPr lang="en-GB" sz="4000" i="1" dirty="0" smtClean="0"/>
              <a:t>What can a G.P. do if they have a high index of suspicion of a malignancy of unknown origin?</a:t>
            </a:r>
            <a:endParaRPr lang="en-GB" sz="4000" i="1" dirty="0"/>
          </a:p>
        </p:txBody>
      </p:sp>
    </p:spTree>
    <p:extLst>
      <p:ext uri="{BB962C8B-B14F-4D97-AF65-F5344CB8AC3E}">
        <p14:creationId xmlns:p14="http://schemas.microsoft.com/office/powerpoint/2010/main" val="725820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solidFill>
                  <a:srgbClr val="7B9899"/>
                </a:solidFill>
                <a:latin typeface="Arial" charset="0"/>
                <a:ea typeface="ＭＳ Ｐゴシック" pitchFamily="34" charset="-128"/>
              </a:rPr>
              <a:t>MUO/CUP</a:t>
            </a:r>
            <a:endParaRPr lang="en-GB" altLang="en-US" smtClean="0">
              <a:solidFill>
                <a:srgbClr val="7B9899"/>
              </a:solidFill>
            </a:endParaRPr>
          </a:p>
        </p:txBody>
      </p:sp>
      <p:sp>
        <p:nvSpPr>
          <p:cNvPr id="13316" name="Footer Placeholder 3"/>
          <p:cNvSpPr>
            <a:spLocks noGrp="1"/>
          </p:cNvSpPr>
          <p:nvPr>
            <p:ph type="ftr" sz="quarter" idx="11"/>
          </p:nvPr>
        </p:nvSpPr>
        <p:spPr bwMode="auto">
          <a:xfrm>
            <a:off x="304800" y="6410325"/>
            <a:ext cx="8228013"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solidFill>
                  <a:srgbClr val="FFFFFF"/>
                </a:solidFill>
              </a:rPr>
              <a:t>NCIN Cancer of Unknown Primary: http://ncin.org.uk/publications/data_briefings/cancer_of_unknown_primary </a:t>
            </a:r>
          </a:p>
        </p:txBody>
      </p:sp>
      <p:sp>
        <p:nvSpPr>
          <p:cNvPr id="3" name="Content Placeholder 2"/>
          <p:cNvSpPr>
            <a:spLocks noGrp="1"/>
          </p:cNvSpPr>
          <p:nvPr>
            <p:ph sz="quarter" idx="1"/>
          </p:nvPr>
        </p:nvSpPr>
        <p:spPr>
          <a:xfrm>
            <a:off x="301625" y="1527175"/>
            <a:ext cx="8504238" cy="4572000"/>
          </a:xfrm>
        </p:spPr>
        <p:txBody>
          <a:bodyPr>
            <a:normAutofit/>
          </a:bodyPr>
          <a:lstStyle/>
          <a:p>
            <a:pPr marL="261937" indent="0" algn="just" fontAlgn="auto">
              <a:spcAft>
                <a:spcPts val="125"/>
              </a:spcAft>
              <a:buFont typeface="Wingdings 2"/>
              <a:buNone/>
              <a:defRPr/>
            </a:pPr>
            <a:r>
              <a:rPr lang="en-GB" altLang="en-US" sz="2000" b="1" dirty="0" smtClean="0">
                <a:latin typeface="Arial" charset="0"/>
                <a:ea typeface="ＭＳ Ｐゴシック" pitchFamily="34" charset="-128"/>
              </a:rPr>
              <a:t>Malignancy </a:t>
            </a:r>
            <a:r>
              <a:rPr lang="en-GB" altLang="en-US" sz="2000" b="1" dirty="0">
                <a:latin typeface="Arial" charset="0"/>
                <a:ea typeface="ＭＳ Ｐゴシック" pitchFamily="34" charset="-128"/>
              </a:rPr>
              <a:t>of undefined primary origin (MUO):</a:t>
            </a:r>
            <a:r>
              <a:rPr lang="en-GB" altLang="en-US" sz="2000" dirty="0">
                <a:latin typeface="Arial" charset="0"/>
                <a:ea typeface="ＭＳ Ｐゴシック" pitchFamily="34" charset="-128"/>
              </a:rPr>
              <a:t> m</a:t>
            </a:r>
            <a:r>
              <a:rPr lang="en-GB" altLang="en-US" sz="2000" dirty="0">
                <a:latin typeface="Arial" charset="0"/>
                <a:ea typeface="ＭＳ Ｐゴシック" pitchFamily="34" charset="-128"/>
                <a:cs typeface="Arial" charset="0"/>
              </a:rPr>
              <a:t>etastatic malignancy identified on the basis of a limited number of tests, without an obvious primary site, before comprehensive investigation.</a:t>
            </a:r>
            <a:r>
              <a:rPr lang="en-GB" altLang="en-US" sz="2000" dirty="0">
                <a:latin typeface="Arial" charset="0"/>
                <a:ea typeface="ＭＳ Ｐゴシック" pitchFamily="34" charset="-128"/>
              </a:rPr>
              <a:t> </a:t>
            </a:r>
          </a:p>
          <a:p>
            <a:pPr marL="261937" indent="0" algn="just" fontAlgn="auto">
              <a:spcBef>
                <a:spcPts val="25"/>
              </a:spcBef>
              <a:spcAft>
                <a:spcPts val="125"/>
              </a:spcAft>
              <a:buFont typeface="Wingdings 2"/>
              <a:buNone/>
              <a:defRPr/>
            </a:pPr>
            <a:endParaRPr lang="en-GB" altLang="en-US" sz="2000" dirty="0" smtClean="0">
              <a:latin typeface="Arial" charset="0"/>
              <a:ea typeface="ＭＳ Ｐゴシック" pitchFamily="34" charset="-128"/>
            </a:endParaRPr>
          </a:p>
          <a:p>
            <a:pPr marL="261937" indent="0" algn="just" fontAlgn="auto">
              <a:spcBef>
                <a:spcPts val="25"/>
              </a:spcBef>
              <a:spcAft>
                <a:spcPts val="125"/>
              </a:spcAft>
              <a:buFont typeface="Wingdings 2"/>
              <a:buNone/>
              <a:defRPr/>
            </a:pPr>
            <a:r>
              <a:rPr lang="en-GB" altLang="en-US" sz="2000" b="1" dirty="0" smtClean="0">
                <a:latin typeface="Arial" charset="0"/>
                <a:ea typeface="ＭＳ Ｐゴシック" pitchFamily="34" charset="-128"/>
              </a:rPr>
              <a:t>Provisional </a:t>
            </a:r>
            <a:r>
              <a:rPr lang="en-GB" altLang="en-US" sz="2000" b="1" dirty="0">
                <a:latin typeface="Arial" charset="0"/>
                <a:ea typeface="ＭＳ Ｐゴシック" pitchFamily="34" charset="-128"/>
              </a:rPr>
              <a:t>carcinoma of unknown primary origin (provisional CUP):</a:t>
            </a:r>
            <a:r>
              <a:rPr lang="en-GB" altLang="en-US" sz="2000" dirty="0">
                <a:latin typeface="Arial" charset="0"/>
                <a:ea typeface="ＭＳ Ｐゴシック" pitchFamily="34" charset="-128"/>
              </a:rPr>
              <a:t> metastatic </a:t>
            </a:r>
            <a:r>
              <a:rPr lang="en-GB" altLang="en-US" sz="2000" dirty="0" smtClean="0">
                <a:latin typeface="Arial" charset="0"/>
                <a:ea typeface="ＭＳ Ｐゴシック" pitchFamily="34" charset="-128"/>
              </a:rPr>
              <a:t>malignancy </a:t>
            </a:r>
            <a:r>
              <a:rPr lang="en-GB" altLang="en-US" sz="2000" dirty="0">
                <a:latin typeface="Arial" charset="0"/>
                <a:ea typeface="ＭＳ Ｐゴシック" pitchFamily="34" charset="-128"/>
              </a:rPr>
              <a:t>identified on the basis of histology or cytology, with no primary site detected despite a selected initial screen of investigations, before specialist review and possible further specialised investigations</a:t>
            </a:r>
            <a:r>
              <a:rPr lang="en-GB" altLang="en-US" sz="2000" dirty="0" smtClean="0">
                <a:latin typeface="Arial" charset="0"/>
                <a:ea typeface="ＭＳ Ｐゴシック" pitchFamily="34" charset="-128"/>
              </a:rPr>
              <a:t>.</a:t>
            </a:r>
          </a:p>
          <a:p>
            <a:pPr marL="261937" indent="0" algn="just" fontAlgn="auto">
              <a:spcBef>
                <a:spcPts val="25"/>
              </a:spcBef>
              <a:spcAft>
                <a:spcPts val="125"/>
              </a:spcAft>
              <a:buFont typeface="Wingdings 2"/>
              <a:buNone/>
              <a:defRPr/>
            </a:pPr>
            <a:endParaRPr lang="en-GB" altLang="en-US" sz="2000" dirty="0">
              <a:latin typeface="Arial" charset="0"/>
              <a:ea typeface="ＭＳ Ｐゴシック" pitchFamily="34" charset="-128"/>
            </a:endParaRPr>
          </a:p>
          <a:p>
            <a:pPr marL="274320" indent="-274320" fontAlgn="auto">
              <a:spcAft>
                <a:spcPts val="0"/>
              </a:spcAft>
              <a:buFont typeface="Wingdings 2"/>
              <a:buChar char=""/>
              <a:defRPr/>
            </a:pPr>
            <a:r>
              <a:rPr lang="en-US" altLang="en-US" sz="1800" dirty="0" smtClean="0">
                <a:cs typeface="Arial" charset="0"/>
              </a:rPr>
              <a:t>A </a:t>
            </a:r>
            <a:r>
              <a:rPr lang="en-US" altLang="en-US" sz="1800" dirty="0">
                <a:cs typeface="Arial" charset="0"/>
              </a:rPr>
              <a:t>lower percentage of CUP patients are diagnosed through GP </a:t>
            </a:r>
            <a:r>
              <a:rPr lang="en-US" altLang="en-US" sz="1800" dirty="0" smtClean="0">
                <a:cs typeface="Arial" charset="0"/>
              </a:rPr>
              <a:t>referral </a:t>
            </a:r>
            <a:r>
              <a:rPr lang="en-US" altLang="en-US" sz="1800" dirty="0">
                <a:cs typeface="Arial" charset="0"/>
              </a:rPr>
              <a:t>(19% compared to 27% for all cancers</a:t>
            </a:r>
            <a:r>
              <a:rPr lang="en-US" altLang="en-US" sz="1800" dirty="0" smtClean="0">
                <a:cs typeface="Arial" charset="0"/>
              </a:rPr>
              <a:t>).</a:t>
            </a:r>
          </a:p>
          <a:p>
            <a:pPr marL="274320" indent="-274320" fontAlgn="auto">
              <a:spcAft>
                <a:spcPts val="0"/>
              </a:spcAft>
              <a:buFont typeface="Wingdings 2"/>
              <a:buChar char=""/>
              <a:defRPr/>
            </a:pPr>
            <a:r>
              <a:rPr lang="en-US" altLang="en-US" sz="1800" dirty="0">
                <a:cs typeface="Arial" charset="0"/>
              </a:rPr>
              <a:t>Higher percentage of patients diagnosed with CUP presented as an emergency (57%) compared to all cancers (23%)</a:t>
            </a:r>
          </a:p>
          <a:p>
            <a:pPr marL="274320" indent="-274320" fontAlgn="auto">
              <a:spcAft>
                <a:spcPts val="0"/>
              </a:spcAft>
              <a:buFont typeface="Wingdings 2"/>
              <a:buChar char=""/>
              <a:defRPr/>
            </a:pPr>
            <a:endParaRPr lang="en-GB" altLang="en-US" dirty="0">
              <a:cs typeface="Arial" charset="0"/>
            </a:endParaRPr>
          </a:p>
          <a:p>
            <a:pPr marL="274320" indent="-274320" fontAlgn="auto">
              <a:spcAft>
                <a:spcPts val="0"/>
              </a:spcAft>
              <a:buFont typeface="Wingdings 2"/>
              <a:buChar char=""/>
              <a:defRPr/>
            </a:pPr>
            <a:endParaRPr lang="en-GB" dirty="0"/>
          </a:p>
        </p:txBody>
      </p:sp>
    </p:spTree>
    <p:extLst>
      <p:ext uri="{BB962C8B-B14F-4D97-AF65-F5344CB8AC3E}">
        <p14:creationId xmlns:p14="http://schemas.microsoft.com/office/powerpoint/2010/main" val="174389139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827088" y="404813"/>
            <a:ext cx="7772400" cy="936625"/>
          </a:xfrm>
        </p:spPr>
        <p:txBody>
          <a:bodyPr/>
          <a:lstStyle/>
          <a:p>
            <a:r>
              <a:rPr lang="en-GB" altLang="en-US" sz="2400" b="1" smtClean="0">
                <a:latin typeface="Calibri" pitchFamily="34" charset="0"/>
              </a:rPr>
              <a:t>SUSPECTED MALIGNANCY OF UNKNOWN ORIGIN -1</a:t>
            </a:r>
          </a:p>
        </p:txBody>
      </p:sp>
      <p:sp>
        <p:nvSpPr>
          <p:cNvPr id="14339" name="Text Box 44"/>
          <p:cNvSpPr txBox="1">
            <a:spLocks noChangeArrowheads="1"/>
          </p:cNvSpPr>
          <p:nvPr/>
        </p:nvSpPr>
        <p:spPr bwMode="auto">
          <a:xfrm>
            <a:off x="2857500" y="1428750"/>
            <a:ext cx="3705225" cy="514350"/>
          </a:xfrm>
          <a:prstGeom prst="rect">
            <a:avLst/>
          </a:prstGeom>
          <a:solidFill>
            <a:srgbClr val="FFFFFF"/>
          </a:solidFill>
          <a:ln w="9528">
            <a:solidFill>
              <a:srgbClr val="000000"/>
            </a:solidFill>
            <a:miter lim="800000"/>
            <a:headEnd/>
            <a:tailEnd/>
          </a:ln>
          <a:effectLst>
            <a:outerShdw dist="38096" dir="2700000" algn="tl" rotWithShape="0">
              <a:srgbClr val="000000">
                <a:alpha val="39998"/>
              </a:srgbClr>
            </a:outerShdw>
          </a:effectLst>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spcBef>
                <a:spcPts val="1200"/>
              </a:spcBef>
              <a:spcAft>
                <a:spcPts val="1000"/>
              </a:spcAft>
            </a:pPr>
            <a:r>
              <a:rPr lang="en-GB" altLang="en-US" sz="1200">
                <a:solidFill>
                  <a:srgbClr val="000000"/>
                </a:solidFill>
                <a:ea typeface="Calibri" pitchFamily="34" charset="0"/>
                <a:cs typeface="Times New Roman" pitchFamily="18" charset="0"/>
              </a:rPr>
              <a:t>Patient presents to their GP with suspicious symptoms </a:t>
            </a:r>
            <a:endParaRPr lang="en-GB" altLang="en-US" sz="1100">
              <a:solidFill>
                <a:srgbClr val="000000"/>
              </a:solidFill>
              <a:ea typeface="Calibri" pitchFamily="34" charset="0"/>
              <a:cs typeface="Times New Roman" pitchFamily="18" charset="0"/>
            </a:endParaRPr>
          </a:p>
        </p:txBody>
      </p:sp>
      <p:sp>
        <p:nvSpPr>
          <p:cNvPr id="14340" name="Text Box 46"/>
          <p:cNvSpPr txBox="1">
            <a:spLocks noChangeArrowheads="1"/>
          </p:cNvSpPr>
          <p:nvPr/>
        </p:nvSpPr>
        <p:spPr bwMode="auto">
          <a:xfrm>
            <a:off x="2952750" y="2435225"/>
            <a:ext cx="3343275" cy="922338"/>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a:solidFill>
                  <a:srgbClr val="000000"/>
                </a:solidFill>
                <a:ea typeface="Calibri" pitchFamily="34" charset="0"/>
                <a:cs typeface="Times New Roman" pitchFamily="18" charset="0"/>
              </a:rPr>
              <a:t>High index of suspicion of MUO  </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a:solidFill>
                  <a:srgbClr val="000000"/>
                </a:solidFill>
                <a:ea typeface="Calibri" pitchFamily="34" charset="0"/>
                <a:cs typeface="Times New Roman" pitchFamily="18" charset="0"/>
              </a:rPr>
              <a:t>Does not fit site specific 2WW criteria</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a:solidFill>
                  <a:srgbClr val="000000"/>
                </a:solidFill>
                <a:ea typeface="Calibri" pitchFamily="34" charset="0"/>
                <a:cs typeface="Times New Roman" pitchFamily="18" charset="0"/>
              </a:rPr>
              <a:t>E.g. Unexplained weight loss, pain, palpable mass, </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a:solidFill>
                  <a:srgbClr val="000000"/>
                </a:solidFill>
                <a:ea typeface="Calibri" pitchFamily="34" charset="0"/>
                <a:cs typeface="Times New Roman" pitchFamily="18" charset="0"/>
              </a:rPr>
              <a:t>Severe constitutional symptoms</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9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9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p:txBody>
      </p:sp>
      <p:sp>
        <p:nvSpPr>
          <p:cNvPr id="14341" name="Text Box 48"/>
          <p:cNvSpPr txBox="1">
            <a:spLocks noChangeArrowheads="1"/>
          </p:cNvSpPr>
          <p:nvPr/>
        </p:nvSpPr>
        <p:spPr bwMode="auto">
          <a:xfrm>
            <a:off x="3276600" y="3817938"/>
            <a:ext cx="2867025" cy="774700"/>
          </a:xfrm>
          <a:prstGeom prst="rect">
            <a:avLst/>
          </a:prstGeom>
          <a:solidFill>
            <a:srgbClr val="B9CDE5"/>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a:solidFill>
                  <a:srgbClr val="000000"/>
                </a:solidFill>
                <a:ea typeface="Calibri" pitchFamily="34" charset="0"/>
                <a:cs typeface="Times New Roman" pitchFamily="18" charset="0"/>
              </a:rPr>
              <a:t>GP to arrange minimum baseline tests:</a:t>
            </a:r>
            <a:endParaRPr lang="en-GB" altLang="en-US" sz="1100">
              <a:solidFill>
                <a:srgbClr val="000000"/>
              </a:solidFill>
              <a:ea typeface="Calibri" pitchFamily="34" charset="0"/>
              <a:cs typeface="Times New Roman" pitchFamily="18" charset="0"/>
            </a:endParaRPr>
          </a:p>
          <a:p>
            <a:pPr algn="ctr" eaLnBrk="1" hangingPunct="1">
              <a:lnSpc>
                <a:spcPct val="115000"/>
              </a:lnSpc>
              <a:spcAft>
                <a:spcPts val="1000"/>
              </a:spcAft>
            </a:pPr>
            <a:r>
              <a:rPr lang="en-GB" altLang="en-US" sz="1200">
                <a:solidFill>
                  <a:srgbClr val="000000"/>
                </a:solidFill>
                <a:ea typeface="Calibri" pitchFamily="34" charset="0"/>
                <a:cs typeface="Times New Roman" pitchFamily="18" charset="0"/>
              </a:rPr>
              <a:t> FBC, U&amp;E, eGFR, ESR, LFT, TFT, Calcium, CRP, Urinalysis, Chest X-ray </a:t>
            </a:r>
            <a:endParaRPr lang="en-GB" altLang="en-US" sz="1100">
              <a:solidFill>
                <a:srgbClr val="000000"/>
              </a:solidFill>
              <a:ea typeface="Calibri" pitchFamily="34" charset="0"/>
              <a:cs typeface="Times New Roman" pitchFamily="18" charset="0"/>
            </a:endParaRPr>
          </a:p>
        </p:txBody>
      </p:sp>
      <p:sp>
        <p:nvSpPr>
          <p:cNvPr id="14342" name="Text Box 60"/>
          <p:cNvSpPr txBox="1">
            <a:spLocks noChangeArrowheads="1"/>
          </p:cNvSpPr>
          <p:nvPr/>
        </p:nvSpPr>
        <p:spPr bwMode="auto">
          <a:xfrm>
            <a:off x="1962150" y="5192713"/>
            <a:ext cx="1962150" cy="866775"/>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spcAft>
                <a:spcPts val="1000"/>
              </a:spcAft>
            </a:pPr>
            <a:r>
              <a:rPr lang="en-GB" altLang="en-US" sz="1200">
                <a:solidFill>
                  <a:srgbClr val="000000"/>
                </a:solidFill>
                <a:ea typeface="Calibri" pitchFamily="34" charset="0"/>
                <a:cs typeface="Times New Roman" pitchFamily="18" charset="0"/>
              </a:rPr>
              <a:t>Abnormal or normal  test results </a:t>
            </a:r>
            <a:r>
              <a:rPr lang="en-GB" altLang="en-US" sz="1200" b="1">
                <a:solidFill>
                  <a:srgbClr val="000000"/>
                </a:solidFill>
                <a:ea typeface="Calibri" pitchFamily="34" charset="0"/>
                <a:cs typeface="Times New Roman" pitchFamily="18" charset="0"/>
              </a:rPr>
              <a:t>and </a:t>
            </a:r>
            <a:r>
              <a:rPr lang="en-GB" altLang="en-US" sz="1200">
                <a:solidFill>
                  <a:srgbClr val="000000"/>
                </a:solidFill>
                <a:ea typeface="Calibri" pitchFamily="34" charset="0"/>
                <a:cs typeface="Times New Roman" pitchFamily="18" charset="0"/>
              </a:rPr>
              <a:t>obvious primary cancer site</a:t>
            </a:r>
            <a:endParaRPr lang="en-GB" altLang="en-US" sz="1100">
              <a:solidFill>
                <a:srgbClr val="000000"/>
              </a:solidFill>
              <a:ea typeface="Calibri" pitchFamily="34" charset="0"/>
              <a:cs typeface="Times New Roman" pitchFamily="18" charset="0"/>
            </a:endParaRPr>
          </a:p>
        </p:txBody>
      </p:sp>
      <p:sp>
        <p:nvSpPr>
          <p:cNvPr id="14343" name="Text Box 55"/>
          <p:cNvSpPr txBox="1">
            <a:spLocks noChangeArrowheads="1"/>
          </p:cNvSpPr>
          <p:nvPr/>
        </p:nvSpPr>
        <p:spPr bwMode="auto">
          <a:xfrm>
            <a:off x="5295900" y="5199063"/>
            <a:ext cx="2303463" cy="1019175"/>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a:solidFill>
                  <a:srgbClr val="000000"/>
                </a:solidFill>
                <a:ea typeface="Calibri" pitchFamily="34" charset="0"/>
                <a:cs typeface="Times New Roman" pitchFamily="18" charset="0"/>
              </a:rPr>
              <a:t>Abnormal or normal test results but </a:t>
            </a:r>
            <a:r>
              <a:rPr lang="en-GB" altLang="en-US" sz="1200" b="1">
                <a:solidFill>
                  <a:srgbClr val="000000"/>
                </a:solidFill>
                <a:ea typeface="Calibri" pitchFamily="34" charset="0"/>
                <a:cs typeface="Times New Roman" pitchFamily="18" charset="0"/>
              </a:rPr>
              <a:t>no </a:t>
            </a:r>
            <a:r>
              <a:rPr lang="en-GB" altLang="en-US" sz="1200">
                <a:solidFill>
                  <a:srgbClr val="000000"/>
                </a:solidFill>
                <a:ea typeface="Calibri" pitchFamily="34" charset="0"/>
                <a:cs typeface="Times New Roman" pitchFamily="18" charset="0"/>
              </a:rPr>
              <a:t>obvious primary cancer site GP still highly suspicious of cancer</a:t>
            </a:r>
            <a:endParaRPr lang="en-GB" altLang="en-US" sz="1100">
              <a:solidFill>
                <a:srgbClr val="000000"/>
              </a:solidFill>
              <a:ea typeface="Calibri" pitchFamily="34" charset="0"/>
              <a:cs typeface="Times New Roman" pitchFamily="18" charset="0"/>
            </a:endParaRPr>
          </a:p>
          <a:p>
            <a:pPr algn="ctr" eaLnBrk="1" hangingPunct="1">
              <a:lnSpc>
                <a:spcPct val="115000"/>
              </a:lnSpc>
              <a:spcAft>
                <a:spcPts val="1000"/>
              </a:spcAft>
            </a:pPr>
            <a:r>
              <a:rPr lang="en-GB" altLang="en-US" sz="12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p:txBody>
      </p:sp>
      <p:cxnSp>
        <p:nvCxnSpPr>
          <p:cNvPr id="14344" name="AutoShape 64"/>
          <p:cNvCxnSpPr>
            <a:cxnSpLocks noChangeShapeType="1"/>
            <a:stCxn id="14339" idx="2"/>
          </p:cNvCxnSpPr>
          <p:nvPr/>
        </p:nvCxnSpPr>
        <p:spPr bwMode="auto">
          <a:xfrm>
            <a:off x="4710113" y="1943100"/>
            <a:ext cx="0" cy="463550"/>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4345" name="AutoShape 64"/>
          <p:cNvCxnSpPr>
            <a:cxnSpLocks noChangeShapeType="1"/>
          </p:cNvCxnSpPr>
          <p:nvPr/>
        </p:nvCxnSpPr>
        <p:spPr bwMode="auto">
          <a:xfrm flipH="1">
            <a:off x="4646613" y="3354388"/>
            <a:ext cx="0" cy="463550"/>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4346" name="AutoShape 64"/>
          <p:cNvCxnSpPr>
            <a:cxnSpLocks noChangeShapeType="1"/>
          </p:cNvCxnSpPr>
          <p:nvPr/>
        </p:nvCxnSpPr>
        <p:spPr bwMode="auto">
          <a:xfrm>
            <a:off x="5940425" y="4592638"/>
            <a:ext cx="422275" cy="569912"/>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4347" name="AutoShape 64"/>
          <p:cNvCxnSpPr>
            <a:cxnSpLocks noChangeShapeType="1"/>
          </p:cNvCxnSpPr>
          <p:nvPr/>
        </p:nvCxnSpPr>
        <p:spPr bwMode="auto">
          <a:xfrm flipH="1">
            <a:off x="3492500" y="4592638"/>
            <a:ext cx="293688" cy="60007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9819531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827088" y="404813"/>
            <a:ext cx="7772400" cy="936625"/>
          </a:xfrm>
        </p:spPr>
        <p:txBody>
          <a:bodyPr/>
          <a:lstStyle/>
          <a:p>
            <a:r>
              <a:rPr lang="en-GB" altLang="en-US" sz="2400" b="1" smtClean="0">
                <a:latin typeface="Calibri" pitchFamily="34" charset="0"/>
              </a:rPr>
              <a:t>SUSPECTED MALIGNANCY OF UNKNOWN ORIGIN - 2</a:t>
            </a:r>
            <a:endParaRPr lang="en-GB" altLang="en-US" sz="2400" smtClean="0">
              <a:latin typeface="Calibri" pitchFamily="34" charset="0"/>
            </a:endParaRPr>
          </a:p>
        </p:txBody>
      </p:sp>
      <p:sp>
        <p:nvSpPr>
          <p:cNvPr id="15363" name="Text Box 49"/>
          <p:cNvSpPr txBox="1">
            <a:spLocks noChangeArrowheads="1"/>
          </p:cNvSpPr>
          <p:nvPr/>
        </p:nvSpPr>
        <p:spPr bwMode="auto">
          <a:xfrm>
            <a:off x="2938463" y="1565275"/>
            <a:ext cx="3305175" cy="792163"/>
          </a:xfrm>
          <a:prstGeom prst="rect">
            <a:avLst/>
          </a:prstGeom>
          <a:solidFill>
            <a:srgbClr val="B9CDE5"/>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spcAft>
                <a:spcPts val="1000"/>
              </a:spcAft>
            </a:pPr>
            <a:r>
              <a:rPr lang="en-GB" altLang="en-US" sz="1200">
                <a:solidFill>
                  <a:srgbClr val="000000"/>
                </a:solidFill>
                <a:ea typeface="Calibri" pitchFamily="34" charset="0"/>
                <a:cs typeface="Times New Roman" pitchFamily="18" charset="0"/>
              </a:rPr>
              <a:t>GP to arrange contrast CT chest-abdo-pelvis, </a:t>
            </a:r>
            <a:r>
              <a:rPr lang="en-GB" altLang="en-US" sz="1200">
                <a:solidFill>
                  <a:srgbClr val="FF0000"/>
                </a:solidFill>
                <a:ea typeface="Calibri" pitchFamily="34" charset="0"/>
                <a:cs typeface="Times New Roman" pitchFamily="18" charset="0"/>
              </a:rPr>
              <a:t>2WW CANCER</a:t>
            </a:r>
            <a:r>
              <a:rPr lang="en-GB" altLang="en-US" sz="1200">
                <a:solidFill>
                  <a:srgbClr val="000000"/>
                </a:solidFill>
                <a:ea typeface="Calibri" pitchFamily="34" charset="0"/>
                <a:cs typeface="Times New Roman" pitchFamily="18" charset="0"/>
              </a:rPr>
              <a:t> (essential to have U&amp;E, eGFR)</a:t>
            </a:r>
            <a:endParaRPr lang="en-GB" altLang="en-US" sz="1100">
              <a:solidFill>
                <a:srgbClr val="000000"/>
              </a:solidFill>
              <a:ea typeface="Calibri" pitchFamily="34" charset="0"/>
              <a:cs typeface="Times New Roman" pitchFamily="18" charset="0"/>
            </a:endParaRPr>
          </a:p>
        </p:txBody>
      </p:sp>
      <p:sp>
        <p:nvSpPr>
          <p:cNvPr id="15364" name="Text Box 57"/>
          <p:cNvSpPr txBox="1">
            <a:spLocks noChangeArrowheads="1"/>
          </p:cNvSpPr>
          <p:nvPr/>
        </p:nvSpPr>
        <p:spPr bwMode="auto">
          <a:xfrm>
            <a:off x="5030788" y="3049588"/>
            <a:ext cx="2427287" cy="828675"/>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b="1">
                <a:solidFill>
                  <a:srgbClr val="FF0000"/>
                </a:solidFill>
                <a:ea typeface="Calibri" pitchFamily="34" charset="0"/>
                <a:cs typeface="Times New Roman" pitchFamily="18" charset="0"/>
              </a:rPr>
              <a:t> </a:t>
            </a:r>
          </a:p>
          <a:p>
            <a:pPr algn="ctr" eaLnBrk="1" hangingPunct="1">
              <a:lnSpc>
                <a:spcPct val="115000"/>
              </a:lnSpc>
            </a:pPr>
            <a:r>
              <a:rPr lang="en-GB" altLang="en-US" sz="1200" b="1">
                <a:solidFill>
                  <a:srgbClr val="FF0000"/>
                </a:solidFill>
                <a:ea typeface="Calibri" pitchFamily="34" charset="0"/>
                <a:cs typeface="Times New Roman" pitchFamily="18" charset="0"/>
              </a:rPr>
              <a:t>CT scan reported and results documented by radiologist</a:t>
            </a:r>
            <a:endParaRPr lang="en-GB" altLang="en-US" sz="1100">
              <a:solidFill>
                <a:srgbClr val="000000"/>
              </a:solidFill>
              <a:ea typeface="Calibri" pitchFamily="34" charset="0"/>
              <a:cs typeface="Times New Roman" pitchFamily="18" charset="0"/>
            </a:endParaRPr>
          </a:p>
        </p:txBody>
      </p:sp>
      <p:sp>
        <p:nvSpPr>
          <p:cNvPr id="15365" name="Text Box 57"/>
          <p:cNvSpPr txBox="1">
            <a:spLocks noChangeArrowheads="1"/>
          </p:cNvSpPr>
          <p:nvPr/>
        </p:nvSpPr>
        <p:spPr bwMode="auto">
          <a:xfrm>
            <a:off x="1801813" y="3067050"/>
            <a:ext cx="2057400" cy="793750"/>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900" b="1">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b="1">
                <a:solidFill>
                  <a:srgbClr val="FF0000"/>
                </a:solidFill>
                <a:ea typeface="Calibri" pitchFamily="34" charset="0"/>
                <a:cs typeface="Times New Roman" pitchFamily="18" charset="0"/>
              </a:rPr>
              <a:t>MRI reported as bone metastases</a:t>
            </a:r>
            <a:endParaRPr lang="en-GB" altLang="en-US" sz="1100">
              <a:solidFill>
                <a:srgbClr val="000000"/>
              </a:solidFill>
              <a:ea typeface="Calibri" pitchFamily="34" charset="0"/>
              <a:cs typeface="Times New Roman" pitchFamily="18" charset="0"/>
            </a:endParaRPr>
          </a:p>
          <a:p>
            <a:pPr algn="ctr" eaLnBrk="1" hangingPunct="1">
              <a:lnSpc>
                <a:spcPct val="115000"/>
              </a:lnSpc>
              <a:spcAft>
                <a:spcPts val="1000"/>
              </a:spcAft>
            </a:pPr>
            <a:r>
              <a:rPr lang="en-GB" altLang="en-US" sz="9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a:p>
            <a:pPr algn="ctr" eaLnBrk="1" hangingPunct="1">
              <a:lnSpc>
                <a:spcPct val="115000"/>
              </a:lnSpc>
              <a:spcAft>
                <a:spcPts val="1000"/>
              </a:spcAft>
            </a:pPr>
            <a:r>
              <a:rPr lang="en-GB" altLang="en-US" sz="9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p:txBody>
      </p:sp>
      <p:sp>
        <p:nvSpPr>
          <p:cNvPr id="15366" name="Text Box 54"/>
          <p:cNvSpPr txBox="1">
            <a:spLocks noChangeArrowheads="1"/>
          </p:cNvSpPr>
          <p:nvPr/>
        </p:nvSpPr>
        <p:spPr bwMode="auto">
          <a:xfrm>
            <a:off x="3614738" y="4581525"/>
            <a:ext cx="2011362" cy="792163"/>
          </a:xfrm>
          <a:prstGeom prst="rect">
            <a:avLst/>
          </a:prstGeom>
          <a:solidFill>
            <a:srgbClr val="B9CDE5"/>
          </a:solidFill>
          <a:ln w="9528">
            <a:solidFill>
              <a:srgbClr val="000000"/>
            </a:solidFill>
            <a:miter lim="800000"/>
            <a:headEnd/>
            <a:tailEnd/>
          </a:ln>
          <a:effectLst>
            <a:outerShdw dist="38096" dir="2700000" algn="tl" rotWithShape="0">
              <a:srgbClr val="000000">
                <a:alpha val="39998"/>
              </a:srgbClr>
            </a:outerShdw>
          </a:effectLst>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a:solidFill>
                  <a:srgbClr val="000000"/>
                </a:solidFill>
                <a:ea typeface="Calibri" pitchFamily="34" charset="0"/>
                <a:cs typeface="Times New Roman" pitchFamily="18" charset="0"/>
              </a:rPr>
              <a:t>GP to review the patient </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a:solidFill>
                  <a:srgbClr val="000000"/>
                </a:solidFill>
                <a:ea typeface="Calibri" pitchFamily="34" charset="0"/>
                <a:cs typeface="Times New Roman" pitchFamily="18" charset="0"/>
              </a:rPr>
              <a:t>Communicate with patient</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a:solidFill>
                  <a:srgbClr val="000000"/>
                </a:solidFill>
                <a:ea typeface="Calibri" pitchFamily="34" charset="0"/>
                <a:cs typeface="Times New Roman" pitchFamily="18" charset="0"/>
              </a:rPr>
              <a:t>Consider potential primary</a:t>
            </a:r>
            <a:endParaRPr lang="en-GB" altLang="en-US" sz="1100">
              <a:solidFill>
                <a:srgbClr val="000000"/>
              </a:solidFill>
              <a:ea typeface="Calibri" pitchFamily="34" charset="0"/>
              <a:cs typeface="Times New Roman" pitchFamily="18" charset="0"/>
            </a:endParaRPr>
          </a:p>
          <a:p>
            <a:pPr algn="ctr" eaLnBrk="1" hangingPunct="1">
              <a:lnSpc>
                <a:spcPct val="115000"/>
              </a:lnSpc>
              <a:spcAft>
                <a:spcPts val="1000"/>
              </a:spcAft>
            </a:pPr>
            <a:r>
              <a:rPr lang="en-GB" altLang="en-US" sz="12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p:txBody>
      </p:sp>
      <p:cxnSp>
        <p:nvCxnSpPr>
          <p:cNvPr id="15367" name="AutoShape 64"/>
          <p:cNvCxnSpPr>
            <a:cxnSpLocks noChangeShapeType="1"/>
          </p:cNvCxnSpPr>
          <p:nvPr/>
        </p:nvCxnSpPr>
        <p:spPr bwMode="auto">
          <a:xfrm>
            <a:off x="5416550" y="2400300"/>
            <a:ext cx="0" cy="501650"/>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5368" name="AutoShape 74"/>
          <p:cNvCxnSpPr>
            <a:cxnSpLocks noChangeShapeType="1"/>
          </p:cNvCxnSpPr>
          <p:nvPr/>
        </p:nvCxnSpPr>
        <p:spPr bwMode="auto">
          <a:xfrm flipH="1">
            <a:off x="5049838" y="3860800"/>
            <a:ext cx="312737" cy="70167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5369" name="AutoShape 74"/>
          <p:cNvCxnSpPr>
            <a:cxnSpLocks noChangeShapeType="1"/>
          </p:cNvCxnSpPr>
          <p:nvPr/>
        </p:nvCxnSpPr>
        <p:spPr bwMode="auto">
          <a:xfrm>
            <a:off x="3563938" y="3860800"/>
            <a:ext cx="503237" cy="72072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99068202"/>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04813"/>
            <a:ext cx="8229600" cy="720725"/>
          </a:xfrm>
        </p:spPr>
        <p:txBody>
          <a:bodyPr/>
          <a:lstStyle/>
          <a:p>
            <a:r>
              <a:rPr lang="en-GB" altLang="en-US" sz="2400" b="1" smtClean="0">
                <a:solidFill>
                  <a:srgbClr val="7B9899"/>
                </a:solidFill>
                <a:latin typeface="Calibri" pitchFamily="34" charset="0"/>
              </a:rPr>
              <a:t>SUSPECTED MALIGNANCY OF UNKNOWN ORIGIN - 3</a:t>
            </a:r>
            <a:endParaRPr lang="en-GB" altLang="en-US" sz="2400" smtClean="0">
              <a:solidFill>
                <a:srgbClr val="7B9899"/>
              </a:solidFill>
              <a:latin typeface="Calibri" pitchFamily="34" charset="0"/>
            </a:endParaRPr>
          </a:p>
        </p:txBody>
      </p:sp>
      <p:sp>
        <p:nvSpPr>
          <p:cNvPr id="16387" name="Text Box 44"/>
          <p:cNvSpPr txBox="1">
            <a:spLocks noChangeArrowheads="1"/>
          </p:cNvSpPr>
          <p:nvPr/>
        </p:nvSpPr>
        <p:spPr bwMode="auto">
          <a:xfrm>
            <a:off x="3257550" y="1452563"/>
            <a:ext cx="2628900" cy="514350"/>
          </a:xfrm>
          <a:prstGeom prst="rect">
            <a:avLst/>
          </a:prstGeom>
          <a:solidFill>
            <a:srgbClr val="FFFFFF"/>
          </a:solidFill>
          <a:ln w="9528">
            <a:solidFill>
              <a:srgbClr val="000000"/>
            </a:solidFill>
            <a:miter lim="800000"/>
            <a:headEnd/>
            <a:tailEnd/>
          </a:ln>
          <a:effectLst>
            <a:outerShdw dist="38096" dir="2700000" algn="tl" rotWithShape="0">
              <a:srgbClr val="000000">
                <a:alpha val="39998"/>
              </a:srgbClr>
            </a:outerShdw>
          </a:effectLst>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spcBef>
                <a:spcPts val="1200"/>
              </a:spcBef>
              <a:spcAft>
                <a:spcPts val="1000"/>
              </a:spcAft>
            </a:pPr>
            <a:r>
              <a:rPr lang="en-GB" altLang="en-US" sz="1200">
                <a:solidFill>
                  <a:srgbClr val="000000"/>
                </a:solidFill>
                <a:ea typeface="Calibri" pitchFamily="34" charset="0"/>
                <a:cs typeface="Times New Roman" pitchFamily="18" charset="0"/>
              </a:rPr>
              <a:t>GP Options</a:t>
            </a:r>
            <a:endParaRPr lang="en-GB" altLang="en-US" sz="1100">
              <a:solidFill>
                <a:srgbClr val="000000"/>
              </a:solidFill>
              <a:ea typeface="Calibri" pitchFamily="34" charset="0"/>
              <a:cs typeface="Times New Roman" pitchFamily="18" charset="0"/>
            </a:endParaRPr>
          </a:p>
        </p:txBody>
      </p:sp>
      <p:sp>
        <p:nvSpPr>
          <p:cNvPr id="16388" name="Text Box 52"/>
          <p:cNvSpPr txBox="1">
            <a:spLocks noChangeArrowheads="1"/>
          </p:cNvSpPr>
          <p:nvPr/>
        </p:nvSpPr>
        <p:spPr bwMode="auto">
          <a:xfrm>
            <a:off x="1116013" y="2636838"/>
            <a:ext cx="1392237" cy="685800"/>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r>
              <a:rPr lang="en-GB" altLang="en-US" sz="1200">
                <a:solidFill>
                  <a:srgbClr val="000000"/>
                </a:solidFill>
                <a:ea typeface="Calibri" pitchFamily="34" charset="0"/>
                <a:cs typeface="Times New Roman" pitchFamily="18" charset="0"/>
              </a:rPr>
              <a:t> Normal CT or benign disease</a:t>
            </a:r>
            <a:endParaRPr lang="en-GB" altLang="en-US" sz="1100">
              <a:solidFill>
                <a:srgbClr val="000000"/>
              </a:solidFill>
              <a:ea typeface="Calibri" pitchFamily="34" charset="0"/>
              <a:cs typeface="Times New Roman" pitchFamily="18" charset="0"/>
            </a:endParaRPr>
          </a:p>
        </p:txBody>
      </p:sp>
      <p:sp>
        <p:nvSpPr>
          <p:cNvPr id="16389" name="Text Box 50"/>
          <p:cNvSpPr txBox="1">
            <a:spLocks noChangeArrowheads="1"/>
          </p:cNvSpPr>
          <p:nvPr/>
        </p:nvSpPr>
        <p:spPr bwMode="auto">
          <a:xfrm>
            <a:off x="3444875" y="2636838"/>
            <a:ext cx="2057400" cy="685800"/>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a:solidFill>
                  <a:srgbClr val="000000"/>
                </a:solidFill>
                <a:ea typeface="Calibri" pitchFamily="34" charset="0"/>
                <a:cs typeface="Times New Roman" pitchFamily="18" charset="0"/>
              </a:rPr>
              <a:t>Primary cancer site identified</a:t>
            </a:r>
            <a:endParaRPr lang="en-GB" altLang="en-US" sz="1100">
              <a:solidFill>
                <a:srgbClr val="000000"/>
              </a:solidFill>
              <a:ea typeface="Calibri" pitchFamily="34" charset="0"/>
              <a:cs typeface="Times New Roman" pitchFamily="18" charset="0"/>
            </a:endParaRPr>
          </a:p>
        </p:txBody>
      </p:sp>
      <p:sp>
        <p:nvSpPr>
          <p:cNvPr id="16390" name="Text Box 51"/>
          <p:cNvSpPr txBox="1">
            <a:spLocks noChangeArrowheads="1"/>
          </p:cNvSpPr>
          <p:nvPr/>
        </p:nvSpPr>
        <p:spPr bwMode="auto">
          <a:xfrm>
            <a:off x="6227763" y="2636838"/>
            <a:ext cx="1931987" cy="863600"/>
          </a:xfrm>
          <a:prstGeom prst="rect">
            <a:avLst/>
          </a:prstGeom>
          <a:solidFill>
            <a:srgbClr val="FFFFFF"/>
          </a:solidFill>
          <a:ln w="9528">
            <a:solidFill>
              <a:srgbClr val="000000"/>
            </a:solidFill>
            <a:miter lim="800000"/>
            <a:headEnd/>
            <a:tailEnd/>
          </a:ln>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spcAft>
                <a:spcPts val="1000"/>
              </a:spcAft>
            </a:pPr>
            <a:r>
              <a:rPr lang="en-GB" altLang="en-US" sz="1200">
                <a:solidFill>
                  <a:srgbClr val="000000"/>
                </a:solidFill>
                <a:ea typeface="Calibri" pitchFamily="34" charset="0"/>
                <a:cs typeface="Times New Roman" pitchFamily="18" charset="0"/>
              </a:rPr>
              <a:t>Malignancy of unknown origin suspected on basis of CT or MRI scan/Unequivocal findings</a:t>
            </a:r>
            <a:endParaRPr lang="en-GB" altLang="en-US" sz="1100">
              <a:solidFill>
                <a:srgbClr val="000000"/>
              </a:solidFill>
              <a:ea typeface="Calibri" pitchFamily="34" charset="0"/>
              <a:cs typeface="Times New Roman" pitchFamily="18" charset="0"/>
            </a:endParaRPr>
          </a:p>
        </p:txBody>
      </p:sp>
      <p:sp>
        <p:nvSpPr>
          <p:cNvPr id="16391" name="Text Box 59"/>
          <p:cNvSpPr txBox="1">
            <a:spLocks noChangeArrowheads="1"/>
          </p:cNvSpPr>
          <p:nvPr/>
        </p:nvSpPr>
        <p:spPr bwMode="auto">
          <a:xfrm>
            <a:off x="971550" y="4437063"/>
            <a:ext cx="1800225" cy="819150"/>
          </a:xfrm>
          <a:prstGeom prst="rect">
            <a:avLst/>
          </a:prstGeom>
          <a:solidFill>
            <a:srgbClr val="FFFFFF"/>
          </a:solidFill>
          <a:ln w="9528">
            <a:solidFill>
              <a:srgbClr val="000000"/>
            </a:solidFill>
            <a:miter lim="800000"/>
            <a:headEnd/>
            <a:tailEnd/>
          </a:ln>
          <a:effectLst>
            <a:outerShdw dist="38096" dir="2700000" algn="tl" rotWithShape="0">
              <a:srgbClr val="000000">
                <a:alpha val="39998"/>
              </a:srgbClr>
            </a:outerShdw>
          </a:effectLst>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a:solidFill>
                  <a:srgbClr val="000000"/>
                </a:solidFill>
                <a:ea typeface="Calibri" pitchFamily="34" charset="0"/>
                <a:cs typeface="Times New Roman" pitchFamily="18" charset="0"/>
              </a:rPr>
              <a:t>On going</a:t>
            </a:r>
            <a:endParaRPr lang="en-GB" altLang="en-US" sz="1100">
              <a:solidFill>
                <a:srgbClr val="000000"/>
              </a:solidFill>
              <a:ea typeface="Calibri" pitchFamily="34" charset="0"/>
              <a:cs typeface="Times New Roman" pitchFamily="18" charset="0"/>
            </a:endParaRPr>
          </a:p>
          <a:p>
            <a:pPr algn="ctr" eaLnBrk="1" hangingPunct="1">
              <a:lnSpc>
                <a:spcPct val="115000"/>
              </a:lnSpc>
              <a:spcAft>
                <a:spcPts val="1000"/>
              </a:spcAft>
            </a:pPr>
            <a:r>
              <a:rPr lang="en-GB" altLang="en-US" sz="1200">
                <a:solidFill>
                  <a:srgbClr val="000000"/>
                </a:solidFill>
                <a:ea typeface="Calibri" pitchFamily="34" charset="0"/>
                <a:cs typeface="Times New Roman" pitchFamily="18" charset="0"/>
              </a:rPr>
              <a:t>Management by the patient’s GP</a:t>
            </a:r>
            <a:endParaRPr lang="en-GB" altLang="en-US" sz="1100">
              <a:solidFill>
                <a:srgbClr val="000000"/>
              </a:solidFill>
              <a:ea typeface="Calibri" pitchFamily="34" charset="0"/>
              <a:cs typeface="Times New Roman" pitchFamily="18" charset="0"/>
            </a:endParaRPr>
          </a:p>
        </p:txBody>
      </p:sp>
      <p:sp>
        <p:nvSpPr>
          <p:cNvPr id="16392" name="Text Box 54"/>
          <p:cNvSpPr txBox="1">
            <a:spLocks noChangeArrowheads="1"/>
          </p:cNvSpPr>
          <p:nvPr/>
        </p:nvSpPr>
        <p:spPr bwMode="auto">
          <a:xfrm>
            <a:off x="3624263" y="4379913"/>
            <a:ext cx="1801812" cy="933450"/>
          </a:xfrm>
          <a:prstGeom prst="rect">
            <a:avLst/>
          </a:prstGeom>
          <a:solidFill>
            <a:srgbClr val="FFFFFF"/>
          </a:solidFill>
          <a:ln w="9528">
            <a:solidFill>
              <a:srgbClr val="000000"/>
            </a:solidFill>
            <a:miter lim="800000"/>
            <a:headEnd/>
            <a:tailEnd/>
          </a:ln>
          <a:effectLst>
            <a:outerShdw dist="38096" dir="2700000" algn="tl" rotWithShape="0">
              <a:srgbClr val="000000">
                <a:alpha val="39998"/>
              </a:srgbClr>
            </a:outerShdw>
          </a:effectLst>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spcAft>
                <a:spcPts val="1000"/>
              </a:spcAft>
            </a:pPr>
            <a:r>
              <a:rPr lang="en-GB" altLang="en-US" sz="1200">
                <a:solidFill>
                  <a:srgbClr val="000000"/>
                </a:solidFill>
                <a:ea typeface="Calibri" pitchFamily="34" charset="0"/>
                <a:cs typeface="Times New Roman" pitchFamily="18" charset="0"/>
              </a:rPr>
              <a:t>Refer according to standard two week suspected cancer referral pathways </a:t>
            </a:r>
            <a:endParaRPr lang="en-GB" altLang="en-US" sz="1100">
              <a:solidFill>
                <a:srgbClr val="000000"/>
              </a:solidFill>
              <a:ea typeface="Calibri" pitchFamily="34" charset="0"/>
              <a:cs typeface="Times New Roman" pitchFamily="18" charset="0"/>
            </a:endParaRPr>
          </a:p>
          <a:p>
            <a:pPr algn="ctr" eaLnBrk="1" hangingPunct="1">
              <a:lnSpc>
                <a:spcPct val="115000"/>
              </a:lnSpc>
              <a:spcAft>
                <a:spcPts val="1000"/>
              </a:spcAft>
            </a:pPr>
            <a:r>
              <a:rPr lang="en-GB" altLang="en-US" sz="900">
                <a:solidFill>
                  <a:srgbClr val="000000"/>
                </a:solidFill>
                <a:ea typeface="Calibri" pitchFamily="34" charset="0"/>
                <a:cs typeface="Times New Roman" pitchFamily="18" charset="0"/>
              </a:rPr>
              <a:t> </a:t>
            </a:r>
            <a:endParaRPr lang="en-GB" altLang="en-US" sz="1100">
              <a:solidFill>
                <a:srgbClr val="000000"/>
              </a:solidFill>
              <a:ea typeface="Calibri" pitchFamily="34" charset="0"/>
              <a:cs typeface="Times New Roman" pitchFamily="18" charset="0"/>
            </a:endParaRPr>
          </a:p>
        </p:txBody>
      </p:sp>
      <p:sp>
        <p:nvSpPr>
          <p:cNvPr id="16393" name="Text Box 53"/>
          <p:cNvSpPr txBox="1">
            <a:spLocks noChangeArrowheads="1"/>
          </p:cNvSpPr>
          <p:nvPr/>
        </p:nvSpPr>
        <p:spPr bwMode="auto">
          <a:xfrm>
            <a:off x="6227763" y="4292600"/>
            <a:ext cx="2232025" cy="1152525"/>
          </a:xfrm>
          <a:prstGeom prst="rect">
            <a:avLst/>
          </a:prstGeom>
          <a:solidFill>
            <a:srgbClr val="B9CDE5"/>
          </a:solidFill>
          <a:ln w="9528">
            <a:solidFill>
              <a:srgbClr val="000000"/>
            </a:solidFill>
            <a:miter lim="800000"/>
            <a:headEnd/>
            <a:tailEnd/>
          </a:ln>
          <a:effectLst>
            <a:outerShdw dist="38096" dir="2700000" algn="tl" rotWithShape="0">
              <a:srgbClr val="000000">
                <a:alpha val="39998"/>
              </a:srgbClr>
            </a:outerShdw>
          </a:effectLst>
        </p:spPr>
        <p:txBody>
          <a:bodyPr anchorCtr="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5000"/>
              </a:lnSpc>
            </a:pPr>
            <a:r>
              <a:rPr lang="en-GB" altLang="en-US" sz="1200">
                <a:solidFill>
                  <a:srgbClr val="000000"/>
                </a:solidFill>
                <a:ea typeface="Calibri" pitchFamily="34" charset="0"/>
                <a:cs typeface="Times New Roman" pitchFamily="18" charset="0"/>
              </a:rPr>
              <a:t> Refer as 2WR malignancy unknown origin</a:t>
            </a:r>
            <a:endParaRPr lang="en-GB" altLang="en-US" sz="1100">
              <a:solidFill>
                <a:srgbClr val="000000"/>
              </a:solidFill>
              <a:ea typeface="Calibri" pitchFamily="34" charset="0"/>
              <a:cs typeface="Times New Roman" pitchFamily="18" charset="0"/>
            </a:endParaRPr>
          </a:p>
          <a:p>
            <a:pPr algn="ctr" eaLnBrk="1" hangingPunct="1">
              <a:lnSpc>
                <a:spcPct val="115000"/>
              </a:lnSpc>
            </a:pPr>
            <a:r>
              <a:rPr lang="en-GB" altLang="en-US" sz="1200">
                <a:solidFill>
                  <a:srgbClr val="000000"/>
                </a:solidFill>
                <a:ea typeface="Calibri" pitchFamily="34" charset="0"/>
                <a:cs typeface="Times New Roman" pitchFamily="18" charset="0"/>
              </a:rPr>
              <a:t>Referral triaged by </a:t>
            </a:r>
          </a:p>
          <a:p>
            <a:pPr algn="ctr" eaLnBrk="1" hangingPunct="1">
              <a:lnSpc>
                <a:spcPct val="115000"/>
              </a:lnSpc>
            </a:pPr>
            <a:r>
              <a:rPr lang="en-GB" altLang="en-US" sz="1200">
                <a:solidFill>
                  <a:srgbClr val="000000"/>
                </a:solidFill>
                <a:ea typeface="Calibri" pitchFamily="34" charset="0"/>
                <a:cs typeface="Times New Roman" pitchFamily="18" charset="0"/>
              </a:rPr>
              <a:t>Oncologist</a:t>
            </a:r>
          </a:p>
          <a:p>
            <a:pPr algn="ctr" eaLnBrk="1" hangingPunct="1">
              <a:lnSpc>
                <a:spcPct val="115000"/>
              </a:lnSpc>
            </a:pPr>
            <a:r>
              <a:rPr lang="en-GB" altLang="en-US" sz="1200">
                <a:solidFill>
                  <a:srgbClr val="000000"/>
                </a:solidFill>
                <a:ea typeface="Calibri" pitchFamily="34" charset="0"/>
                <a:cs typeface="Times New Roman" pitchFamily="18" charset="0"/>
              </a:rPr>
              <a:t>Appointment made</a:t>
            </a:r>
            <a:endParaRPr lang="en-GB" altLang="en-US" sz="1100">
              <a:solidFill>
                <a:srgbClr val="000000"/>
              </a:solidFill>
              <a:ea typeface="Calibri" pitchFamily="34" charset="0"/>
              <a:cs typeface="Times New Roman" pitchFamily="18" charset="0"/>
            </a:endParaRPr>
          </a:p>
        </p:txBody>
      </p:sp>
      <p:cxnSp>
        <p:nvCxnSpPr>
          <p:cNvPr id="16394" name="AutoShape 65"/>
          <p:cNvCxnSpPr>
            <a:cxnSpLocks noChangeShapeType="1"/>
          </p:cNvCxnSpPr>
          <p:nvPr/>
        </p:nvCxnSpPr>
        <p:spPr bwMode="auto">
          <a:xfrm>
            <a:off x="4468813" y="1966913"/>
            <a:ext cx="0" cy="66992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395" name="AutoShape 65"/>
          <p:cNvCxnSpPr>
            <a:cxnSpLocks noChangeShapeType="1"/>
            <a:stCxn id="16389" idx="2"/>
          </p:cNvCxnSpPr>
          <p:nvPr/>
        </p:nvCxnSpPr>
        <p:spPr bwMode="auto">
          <a:xfrm>
            <a:off x="4473575" y="3322638"/>
            <a:ext cx="0" cy="105727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396" name="AutoShape 65"/>
          <p:cNvCxnSpPr>
            <a:cxnSpLocks noChangeShapeType="1"/>
            <a:endCxn id="16391" idx="0"/>
          </p:cNvCxnSpPr>
          <p:nvPr/>
        </p:nvCxnSpPr>
        <p:spPr bwMode="auto">
          <a:xfrm>
            <a:off x="1871663" y="3322638"/>
            <a:ext cx="0" cy="111442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397" name="AutoShape 65"/>
          <p:cNvCxnSpPr>
            <a:cxnSpLocks noChangeShapeType="1"/>
            <a:stCxn id="16390" idx="2"/>
          </p:cNvCxnSpPr>
          <p:nvPr/>
        </p:nvCxnSpPr>
        <p:spPr bwMode="auto">
          <a:xfrm>
            <a:off x="7194550" y="3500438"/>
            <a:ext cx="12700" cy="792162"/>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398" name="AutoShape 64"/>
          <p:cNvCxnSpPr>
            <a:cxnSpLocks noChangeShapeType="1"/>
          </p:cNvCxnSpPr>
          <p:nvPr/>
        </p:nvCxnSpPr>
        <p:spPr bwMode="auto">
          <a:xfrm flipH="1">
            <a:off x="1871663" y="1966913"/>
            <a:ext cx="1908175" cy="66992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399" name="AutoShape 64"/>
          <p:cNvCxnSpPr>
            <a:cxnSpLocks noChangeShapeType="1"/>
          </p:cNvCxnSpPr>
          <p:nvPr/>
        </p:nvCxnSpPr>
        <p:spPr bwMode="auto">
          <a:xfrm>
            <a:off x="5426075" y="1990725"/>
            <a:ext cx="1768475" cy="646113"/>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1225347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ul daniels.png"/>
          <p:cNvPicPr>
            <a:picLocks noChangeAspect="1"/>
          </p:cNvPicPr>
          <p:nvPr/>
        </p:nvPicPr>
        <p:blipFill>
          <a:blip r:embed="rId3"/>
          <a:stretch>
            <a:fillRect/>
          </a:stretch>
        </p:blipFill>
        <p:spPr>
          <a:xfrm>
            <a:off x="0" y="785794"/>
            <a:ext cx="8813075" cy="549265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solidFill>
                  <a:srgbClr val="7B9899"/>
                </a:solidFill>
                <a:latin typeface="Calibri" pitchFamily="34" charset="0"/>
              </a:rPr>
              <a:t>CHALLENGES of MUO PILOT</a:t>
            </a:r>
          </a:p>
        </p:txBody>
      </p:sp>
      <p:sp>
        <p:nvSpPr>
          <p:cNvPr id="17411" name="Content Placeholder 2"/>
          <p:cNvSpPr>
            <a:spLocks noGrp="1"/>
          </p:cNvSpPr>
          <p:nvPr>
            <p:ph sz="quarter" idx="1"/>
          </p:nvPr>
        </p:nvSpPr>
        <p:spPr>
          <a:xfrm>
            <a:off x="0" y="1785938"/>
            <a:ext cx="9144000" cy="4340225"/>
          </a:xfrm>
        </p:spPr>
        <p:txBody>
          <a:bodyPr/>
          <a:lstStyle/>
          <a:p>
            <a:r>
              <a:rPr lang="en-GB" altLang="en-US" sz="3600" dirty="0" smtClean="0">
                <a:latin typeface="Calibri" pitchFamily="34" charset="0"/>
              </a:rPr>
              <a:t>Overwhelm radiology department- too many CT scans</a:t>
            </a:r>
          </a:p>
          <a:p>
            <a:r>
              <a:rPr lang="en-GB" altLang="en-US" sz="3600" dirty="0" smtClean="0">
                <a:latin typeface="Calibri" pitchFamily="34" charset="0"/>
              </a:rPr>
              <a:t>Only accepted after CT/MRI scan</a:t>
            </a:r>
          </a:p>
          <a:p>
            <a:r>
              <a:rPr lang="en-GB" altLang="en-US" sz="3600" dirty="0" smtClean="0">
                <a:latin typeface="Calibri" pitchFamily="34" charset="0"/>
              </a:rPr>
              <a:t>Only one CUP consultant</a:t>
            </a:r>
          </a:p>
          <a:p>
            <a:r>
              <a:rPr lang="en-GB" altLang="en-US" sz="3600" dirty="0" smtClean="0">
                <a:latin typeface="Calibri" pitchFamily="34" charset="0"/>
              </a:rPr>
              <a:t>Availability (holidays, study, sickness)</a:t>
            </a:r>
          </a:p>
          <a:p>
            <a:r>
              <a:rPr lang="en-GB" altLang="en-US" sz="3600" dirty="0" smtClean="0">
                <a:latin typeface="Calibri" pitchFamily="34" charset="0"/>
              </a:rPr>
              <a:t>Capacity in clinics</a:t>
            </a:r>
          </a:p>
          <a:p>
            <a:endParaRPr lang="en-GB" altLang="en-US" dirty="0" smtClean="0">
              <a:latin typeface="Calibri" pitchFamily="34" charset="0"/>
            </a:endParaRPr>
          </a:p>
        </p:txBody>
      </p:sp>
    </p:spTree>
    <p:extLst>
      <p:ext uri="{BB962C8B-B14F-4D97-AF65-F5344CB8AC3E}">
        <p14:creationId xmlns:p14="http://schemas.microsoft.com/office/powerpoint/2010/main" val="8803545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lstStyle/>
          <a:p>
            <a:r>
              <a:rPr lang="en-GB" dirty="0" smtClean="0"/>
              <a:t>PAEDIATRIC  2016</a:t>
            </a:r>
            <a:endParaRPr lang="en-GB" dirty="0"/>
          </a:p>
        </p:txBody>
      </p:sp>
      <p:sp>
        <p:nvSpPr>
          <p:cNvPr id="7" name="Content Placeholder 3"/>
          <p:cNvSpPr>
            <a:spLocks noGrp="1"/>
          </p:cNvSpPr>
          <p:nvPr>
            <p:ph sz="half" idx="1"/>
          </p:nvPr>
        </p:nvSpPr>
        <p:spPr>
          <a:xfrm>
            <a:off x="457200" y="1600200"/>
            <a:ext cx="8401080" cy="4525963"/>
          </a:xfrm>
        </p:spPr>
        <p:txBody>
          <a:bodyPr>
            <a:normAutofit lnSpcReduction="10000"/>
          </a:bodyPr>
          <a:lstStyle/>
          <a:p>
            <a:r>
              <a:rPr lang="en-GB" sz="3600" dirty="0"/>
              <a:t>Number </a:t>
            </a:r>
            <a:r>
              <a:rPr lang="en-GB" sz="3600" dirty="0" smtClean="0"/>
              <a:t>2WR    112 </a:t>
            </a:r>
            <a:endParaRPr lang="en-GB" sz="3600" dirty="0"/>
          </a:p>
          <a:p>
            <a:endParaRPr lang="en-GB" sz="3600" dirty="0" smtClean="0"/>
          </a:p>
          <a:p>
            <a:r>
              <a:rPr lang="en-GB" sz="3600" dirty="0" smtClean="0"/>
              <a:t>Conversion rate     0% </a:t>
            </a:r>
          </a:p>
          <a:p>
            <a:pPr>
              <a:buNone/>
            </a:pPr>
            <a:endParaRPr lang="en-GB" sz="3600" dirty="0" smtClean="0"/>
          </a:p>
          <a:p>
            <a:r>
              <a:rPr lang="en-GB" sz="3600" dirty="0" smtClean="0"/>
              <a:t>Numbers of cancers      7 </a:t>
            </a:r>
          </a:p>
          <a:p>
            <a:pPr marL="0" indent="0">
              <a:buNone/>
            </a:pPr>
            <a:endParaRPr lang="en-GB" sz="3600" dirty="0" smtClean="0"/>
          </a:p>
          <a:p>
            <a:r>
              <a:rPr lang="en-GB" sz="3600" dirty="0" smtClean="0"/>
              <a:t>Percentage diagnosed by 2ww      0%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781752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PAEDIATRIC QUESTION- Vanessa Holme</a:t>
            </a:r>
            <a:endParaRPr lang="en-GB" dirty="0"/>
          </a:p>
        </p:txBody>
      </p:sp>
      <p:sp>
        <p:nvSpPr>
          <p:cNvPr id="6" name="Content Placeholder 5"/>
          <p:cNvSpPr>
            <a:spLocks noGrp="1"/>
          </p:cNvSpPr>
          <p:nvPr>
            <p:ph idx="1"/>
          </p:nvPr>
        </p:nvSpPr>
        <p:spPr>
          <a:xfrm>
            <a:off x="0" y="1600200"/>
            <a:ext cx="9036496" cy="4525963"/>
          </a:xfrm>
        </p:spPr>
        <p:txBody>
          <a:bodyPr>
            <a:normAutofit/>
          </a:bodyPr>
          <a:lstStyle/>
          <a:p>
            <a:pPr>
              <a:buNone/>
            </a:pPr>
            <a:r>
              <a:rPr lang="en-GB" sz="4000" i="1" dirty="0" smtClean="0"/>
              <a:t>How can you help us </a:t>
            </a:r>
          </a:p>
          <a:p>
            <a:r>
              <a:rPr lang="en-GB" sz="4000" i="1" dirty="0" smtClean="0"/>
              <a:t>diagnose cancer in children?</a:t>
            </a:r>
          </a:p>
          <a:p>
            <a:r>
              <a:rPr lang="en-GB" sz="4000" i="1" dirty="0" smtClean="0"/>
              <a:t>assess a child with lymphadenopathy?</a:t>
            </a:r>
            <a:endParaRPr lang="en-GB" sz="4000" i="1" dirty="0"/>
          </a:p>
        </p:txBody>
      </p:sp>
    </p:spTree>
    <p:extLst>
      <p:ext uri="{BB962C8B-B14F-4D97-AF65-F5344CB8AC3E}">
        <p14:creationId xmlns:p14="http://schemas.microsoft.com/office/powerpoint/2010/main" val="2224098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Diagnosing Paediatric Cancer</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Dr Vanessa Holme</a:t>
            </a:r>
          </a:p>
          <a:p>
            <a:r>
              <a:rPr lang="en-GB" dirty="0" smtClean="0"/>
              <a:t>Consultant Paediatrician</a:t>
            </a:r>
          </a:p>
          <a:p>
            <a:r>
              <a:rPr lang="en-GB" dirty="0" smtClean="0"/>
              <a:t>Lead for Haematology and Oncology</a:t>
            </a:r>
            <a:endParaRPr lang="en-GB" dirty="0"/>
          </a:p>
        </p:txBody>
      </p:sp>
    </p:spTree>
    <p:extLst>
      <p:ext uri="{BB962C8B-B14F-4D97-AF65-F5344CB8AC3E}">
        <p14:creationId xmlns:p14="http://schemas.microsoft.com/office/powerpoint/2010/main" val="29433966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V Rare 1:500 Children/year in UK</a:t>
            </a:r>
          </a:p>
          <a:p>
            <a:endParaRPr lang="en-GB" dirty="0"/>
          </a:p>
          <a:p>
            <a:r>
              <a:rPr lang="en-GB" dirty="0" smtClean="0"/>
              <a:t>Everyone worries about missing it</a:t>
            </a:r>
          </a:p>
          <a:p>
            <a:endParaRPr lang="en-GB" dirty="0"/>
          </a:p>
          <a:p>
            <a:r>
              <a:rPr lang="en-GB" dirty="0" smtClean="0"/>
              <a:t>Very Different from adult cancer </a:t>
            </a:r>
          </a:p>
          <a:p>
            <a:pPr marL="109728" indent="0">
              <a:buNone/>
            </a:pPr>
            <a:endParaRPr lang="en-GB" dirty="0" smtClean="0"/>
          </a:p>
          <a:p>
            <a:r>
              <a:rPr lang="en-GB" dirty="0" smtClean="0"/>
              <a:t>Very Variable Presentation</a:t>
            </a:r>
          </a:p>
          <a:p>
            <a:endParaRPr lang="en-GB" dirty="0"/>
          </a:p>
          <a:p>
            <a:r>
              <a:rPr lang="en-GB" dirty="0" smtClean="0"/>
              <a:t>Very low pick up from 2 week wait referrals</a:t>
            </a:r>
            <a:endParaRPr lang="en-GB" dirty="0"/>
          </a:p>
        </p:txBody>
      </p:sp>
      <p:sp>
        <p:nvSpPr>
          <p:cNvPr id="3" name="Title 2"/>
          <p:cNvSpPr>
            <a:spLocks noGrp="1"/>
          </p:cNvSpPr>
          <p:nvPr>
            <p:ph type="title"/>
          </p:nvPr>
        </p:nvSpPr>
        <p:spPr/>
        <p:txBody>
          <a:bodyPr/>
          <a:lstStyle/>
          <a:p>
            <a:r>
              <a:rPr lang="en-GB" dirty="0" smtClean="0"/>
              <a:t>Children’s Cancer</a:t>
            </a:r>
            <a:endParaRPr lang="en-GB" dirty="0"/>
          </a:p>
        </p:txBody>
      </p:sp>
    </p:spTree>
    <p:extLst>
      <p:ext uri="{BB962C8B-B14F-4D97-AF65-F5344CB8AC3E}">
        <p14:creationId xmlns:p14="http://schemas.microsoft.com/office/powerpoint/2010/main" val="34032723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r>
              <a:rPr lang="en-GB" altLang="en-US" sz="2800" dirty="0"/>
              <a:t>Leukaemia (ALL &amp; AML)</a:t>
            </a:r>
          </a:p>
          <a:p>
            <a:pPr>
              <a:lnSpc>
                <a:spcPct val="80000"/>
              </a:lnSpc>
            </a:pPr>
            <a:r>
              <a:rPr lang="en-GB" altLang="en-US" sz="2800" dirty="0"/>
              <a:t>CNS Tumours</a:t>
            </a:r>
          </a:p>
          <a:p>
            <a:pPr>
              <a:lnSpc>
                <a:spcPct val="80000"/>
              </a:lnSpc>
            </a:pPr>
            <a:r>
              <a:rPr lang="en-GB" altLang="en-US" sz="2800" dirty="0"/>
              <a:t>Lymphomas</a:t>
            </a:r>
          </a:p>
          <a:p>
            <a:pPr>
              <a:lnSpc>
                <a:spcPct val="80000"/>
              </a:lnSpc>
            </a:pPr>
            <a:r>
              <a:rPr lang="en-GB" altLang="en-US" sz="2800" dirty="0"/>
              <a:t>Soft Tissue Sarcomas</a:t>
            </a:r>
          </a:p>
          <a:p>
            <a:pPr>
              <a:lnSpc>
                <a:spcPct val="80000"/>
              </a:lnSpc>
            </a:pPr>
            <a:r>
              <a:rPr lang="en-GB" altLang="en-US" sz="2800" dirty="0" err="1"/>
              <a:t>Neuroblastoma</a:t>
            </a:r>
            <a:endParaRPr lang="en-GB" altLang="en-US" sz="2800" dirty="0"/>
          </a:p>
          <a:p>
            <a:pPr>
              <a:lnSpc>
                <a:spcPct val="80000"/>
              </a:lnSpc>
            </a:pPr>
            <a:r>
              <a:rPr lang="en-GB" altLang="en-US" sz="2800" dirty="0"/>
              <a:t>Renal Tumours</a:t>
            </a:r>
          </a:p>
          <a:p>
            <a:pPr>
              <a:lnSpc>
                <a:spcPct val="80000"/>
              </a:lnSpc>
            </a:pPr>
            <a:r>
              <a:rPr lang="en-GB" altLang="en-US" sz="2800" dirty="0"/>
              <a:t>Bone Tumours</a:t>
            </a:r>
          </a:p>
          <a:p>
            <a:pPr>
              <a:lnSpc>
                <a:spcPct val="80000"/>
              </a:lnSpc>
            </a:pPr>
            <a:r>
              <a:rPr lang="en-GB" altLang="en-US" sz="2800" dirty="0"/>
              <a:t>Germ Cell Tumours</a:t>
            </a:r>
          </a:p>
          <a:p>
            <a:pPr>
              <a:lnSpc>
                <a:spcPct val="80000"/>
              </a:lnSpc>
            </a:pPr>
            <a:r>
              <a:rPr lang="en-GB" altLang="en-US" sz="2800" dirty="0"/>
              <a:t>Retinoblastoma</a:t>
            </a:r>
          </a:p>
          <a:p>
            <a:pPr>
              <a:lnSpc>
                <a:spcPct val="80000"/>
              </a:lnSpc>
            </a:pPr>
            <a:r>
              <a:rPr lang="en-GB" altLang="en-US" sz="2800" dirty="0"/>
              <a:t>Hepatic Tumours</a:t>
            </a:r>
          </a:p>
          <a:p>
            <a:pPr>
              <a:lnSpc>
                <a:spcPct val="80000"/>
              </a:lnSpc>
            </a:pPr>
            <a:r>
              <a:rPr lang="en-GB" altLang="en-US" sz="2800" dirty="0"/>
              <a:t>Others</a:t>
            </a:r>
          </a:p>
          <a:p>
            <a:endParaRPr lang="en-GB" dirty="0"/>
          </a:p>
        </p:txBody>
      </p:sp>
      <p:sp>
        <p:nvSpPr>
          <p:cNvPr id="3" name="Title 2"/>
          <p:cNvSpPr>
            <a:spLocks noGrp="1"/>
          </p:cNvSpPr>
          <p:nvPr>
            <p:ph type="title"/>
          </p:nvPr>
        </p:nvSpPr>
        <p:spPr/>
        <p:txBody>
          <a:bodyPr/>
          <a:lstStyle/>
          <a:p>
            <a:r>
              <a:rPr lang="en-GB" dirty="0" smtClean="0"/>
              <a:t>Types of Childhood Cancer</a:t>
            </a:r>
            <a:endParaRPr lang="en-GB" dirty="0"/>
          </a:p>
        </p:txBody>
      </p:sp>
    </p:spTree>
    <p:extLst>
      <p:ext uri="{BB962C8B-B14F-4D97-AF65-F5344CB8AC3E}">
        <p14:creationId xmlns:p14="http://schemas.microsoft.com/office/powerpoint/2010/main" val="2835191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Tend to be fast growing </a:t>
            </a:r>
          </a:p>
          <a:p>
            <a:r>
              <a:rPr lang="en-GB" dirty="0" smtClean="0"/>
              <a:t>Child often well except Leukaemia</a:t>
            </a:r>
          </a:p>
          <a:p>
            <a:endParaRPr lang="en-GB" dirty="0"/>
          </a:p>
          <a:p>
            <a:r>
              <a:rPr lang="en-GB" dirty="0" smtClean="0"/>
              <a:t>Parental concern is relevant</a:t>
            </a:r>
          </a:p>
          <a:p>
            <a:endParaRPr lang="en-GB" dirty="0"/>
          </a:p>
          <a:p>
            <a:r>
              <a:rPr lang="en-GB" dirty="0" smtClean="0"/>
              <a:t>Isolated lymphadenopathy rarely a presentation in young children</a:t>
            </a:r>
            <a:endParaRPr lang="en-GB" dirty="0"/>
          </a:p>
        </p:txBody>
      </p:sp>
      <p:sp>
        <p:nvSpPr>
          <p:cNvPr id="3" name="Title 2"/>
          <p:cNvSpPr>
            <a:spLocks noGrp="1"/>
          </p:cNvSpPr>
          <p:nvPr>
            <p:ph type="title"/>
          </p:nvPr>
        </p:nvSpPr>
        <p:spPr/>
        <p:txBody>
          <a:bodyPr/>
          <a:lstStyle/>
          <a:p>
            <a:r>
              <a:rPr lang="en-GB" dirty="0" smtClean="0"/>
              <a:t>Important Features</a:t>
            </a:r>
            <a:endParaRPr lang="en-GB" dirty="0"/>
          </a:p>
        </p:txBody>
      </p:sp>
    </p:spTree>
    <p:extLst>
      <p:ext uri="{BB962C8B-B14F-4D97-AF65-F5344CB8AC3E}">
        <p14:creationId xmlns:p14="http://schemas.microsoft.com/office/powerpoint/2010/main" val="2926364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Red Flags:</a:t>
            </a:r>
          </a:p>
          <a:p>
            <a:pPr marL="109728" indent="0">
              <a:buNone/>
            </a:pPr>
            <a:endParaRPr lang="en-GB" dirty="0" smtClean="0"/>
          </a:p>
          <a:p>
            <a:pPr lvl="1"/>
            <a:r>
              <a:rPr lang="en-GB" sz="2400" dirty="0" smtClean="0"/>
              <a:t>Supraclavicular </a:t>
            </a:r>
            <a:r>
              <a:rPr lang="en-GB" sz="2400" dirty="0"/>
              <a:t>nodes</a:t>
            </a:r>
            <a:endParaRPr lang="en-GB" sz="1600" dirty="0"/>
          </a:p>
          <a:p>
            <a:pPr lvl="1"/>
            <a:r>
              <a:rPr lang="en-GB" sz="2400" dirty="0"/>
              <a:t>Size greater </a:t>
            </a:r>
            <a:r>
              <a:rPr lang="en-GB" sz="2400" dirty="0" smtClean="0"/>
              <a:t>than 2 </a:t>
            </a:r>
            <a:r>
              <a:rPr lang="en-GB" sz="2400" dirty="0" err="1"/>
              <a:t>cms</a:t>
            </a:r>
            <a:r>
              <a:rPr lang="en-GB" sz="2400" dirty="0"/>
              <a:t>.</a:t>
            </a:r>
            <a:endParaRPr lang="en-GB" sz="1600" dirty="0"/>
          </a:p>
          <a:p>
            <a:pPr lvl="1"/>
            <a:r>
              <a:rPr lang="en-GB" sz="2400" dirty="0"/>
              <a:t>Fixed to underlying structures</a:t>
            </a:r>
            <a:endParaRPr lang="en-GB" sz="1600" dirty="0"/>
          </a:p>
          <a:p>
            <a:pPr lvl="1"/>
            <a:r>
              <a:rPr lang="en-GB" sz="2400" dirty="0"/>
              <a:t>Weight loss of more than 10%</a:t>
            </a:r>
            <a:endParaRPr lang="en-GB" sz="1600" dirty="0"/>
          </a:p>
          <a:p>
            <a:pPr lvl="1"/>
            <a:r>
              <a:rPr lang="en-GB" sz="2400" dirty="0"/>
              <a:t>Abnormal Chest X-ray</a:t>
            </a:r>
            <a:endParaRPr lang="en-GB" sz="1600" dirty="0"/>
          </a:p>
          <a:p>
            <a:pPr lvl="1"/>
            <a:r>
              <a:rPr lang="en-GB" sz="2400" dirty="0"/>
              <a:t>Drenching night </a:t>
            </a:r>
            <a:r>
              <a:rPr lang="en-GB" sz="2400" dirty="0" smtClean="0"/>
              <a:t>sweats(although </a:t>
            </a:r>
            <a:r>
              <a:rPr lang="en-GB" sz="2400" dirty="0"/>
              <a:t>this is rare)</a:t>
            </a:r>
            <a:endParaRPr lang="en-GB" sz="1600" dirty="0"/>
          </a:p>
          <a:p>
            <a:pPr lvl="1"/>
            <a:r>
              <a:rPr lang="en-GB" sz="2400" dirty="0"/>
              <a:t>Progressive enlargement</a:t>
            </a:r>
            <a:endParaRPr lang="en-GB" sz="1600" dirty="0"/>
          </a:p>
          <a:p>
            <a:pPr lvl="1"/>
            <a:r>
              <a:rPr lang="en-GB" sz="2400" dirty="0"/>
              <a:t>Persistent fever.</a:t>
            </a:r>
            <a:endParaRPr lang="en-GB" sz="1600" dirty="0"/>
          </a:p>
          <a:p>
            <a:endParaRPr lang="en-GB" sz="2000" dirty="0"/>
          </a:p>
          <a:p>
            <a:pPr lvl="1"/>
            <a:endParaRPr lang="en-GB" dirty="0"/>
          </a:p>
        </p:txBody>
      </p:sp>
      <p:sp>
        <p:nvSpPr>
          <p:cNvPr id="3" name="Title 2"/>
          <p:cNvSpPr>
            <a:spLocks noGrp="1"/>
          </p:cNvSpPr>
          <p:nvPr>
            <p:ph type="title"/>
          </p:nvPr>
        </p:nvSpPr>
        <p:spPr/>
        <p:txBody>
          <a:bodyPr/>
          <a:lstStyle/>
          <a:p>
            <a:r>
              <a:rPr lang="en-GB" dirty="0" smtClean="0"/>
              <a:t>Lymphadenopathy </a:t>
            </a:r>
            <a:endParaRPr lang="en-GB" dirty="0"/>
          </a:p>
        </p:txBody>
      </p:sp>
    </p:spTree>
    <p:extLst>
      <p:ext uri="{BB962C8B-B14F-4D97-AF65-F5344CB8AC3E}">
        <p14:creationId xmlns:p14="http://schemas.microsoft.com/office/powerpoint/2010/main" val="30819039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Paediatric Cancer Rare</a:t>
            </a:r>
          </a:p>
          <a:p>
            <a:endParaRPr lang="en-GB" dirty="0"/>
          </a:p>
          <a:p>
            <a:r>
              <a:rPr lang="en-GB" dirty="0" smtClean="0"/>
              <a:t>Many Different Presentations</a:t>
            </a:r>
          </a:p>
          <a:p>
            <a:endParaRPr lang="en-GB" dirty="0"/>
          </a:p>
          <a:p>
            <a:r>
              <a:rPr lang="en-GB" dirty="0" smtClean="0"/>
              <a:t>If Concerned – Pick up the Phone</a:t>
            </a:r>
          </a:p>
          <a:p>
            <a:endParaRPr lang="en-GB" dirty="0"/>
          </a:p>
          <a:p>
            <a:r>
              <a:rPr lang="en-GB" dirty="0" err="1" smtClean="0"/>
              <a:t>Clic</a:t>
            </a:r>
            <a:r>
              <a:rPr lang="en-GB" dirty="0" smtClean="0"/>
              <a:t> Sargent e-learning module</a:t>
            </a:r>
          </a:p>
          <a:p>
            <a:pPr lvl="1"/>
            <a:r>
              <a:rPr lang="en-GB" dirty="0">
                <a:hlinkClick r:id="rId2"/>
              </a:rPr>
              <a:t>http://</a:t>
            </a:r>
            <a:r>
              <a:rPr lang="en-GB" dirty="0" smtClean="0">
                <a:hlinkClick r:id="rId2"/>
              </a:rPr>
              <a:t>elearning.rcgp.org.uk/cancercyp</a:t>
            </a:r>
            <a:endParaRPr lang="en-GB" dirty="0" smtClean="0"/>
          </a:p>
          <a:p>
            <a:pPr marL="393192" lvl="1" indent="0">
              <a:buNone/>
            </a:pPr>
            <a:endParaRPr lang="en-GB" dirty="0"/>
          </a:p>
        </p:txBody>
      </p:sp>
      <p:sp>
        <p:nvSpPr>
          <p:cNvPr id="3" name="Title 2"/>
          <p:cNvSpPr>
            <a:spLocks noGrp="1"/>
          </p:cNvSpPr>
          <p:nvPr>
            <p:ph type="title"/>
          </p:nvPr>
        </p:nvSpPr>
        <p:spPr/>
        <p:txBody>
          <a:bodyPr/>
          <a:lstStyle/>
          <a:p>
            <a:r>
              <a:rPr lang="en-GB" dirty="0" smtClean="0"/>
              <a:t>Take Home Messages</a:t>
            </a:r>
            <a:endParaRPr lang="en-GB" dirty="0"/>
          </a:p>
        </p:txBody>
      </p:sp>
    </p:spTree>
    <p:extLst>
      <p:ext uri="{BB962C8B-B14F-4D97-AF65-F5344CB8AC3E}">
        <p14:creationId xmlns:p14="http://schemas.microsoft.com/office/powerpoint/2010/main" val="772451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945"/>
          </a:xfrm>
        </p:spPr>
        <p:txBody>
          <a:bodyPr/>
          <a:lstStyle/>
          <a:p>
            <a:r>
              <a:rPr lang="en-GB" dirty="0" smtClean="0"/>
              <a:t>SCOTTISH CHILDREN</a:t>
            </a:r>
            <a:endParaRPr lang="en-GB" dirty="0"/>
          </a:p>
        </p:txBody>
      </p:sp>
      <p:sp>
        <p:nvSpPr>
          <p:cNvPr id="3" name="Content Placeholder 2"/>
          <p:cNvSpPr>
            <a:spLocks noGrp="1"/>
          </p:cNvSpPr>
          <p:nvPr>
            <p:ph idx="1"/>
          </p:nvPr>
        </p:nvSpPr>
        <p:spPr>
          <a:xfrm>
            <a:off x="196948" y="1417638"/>
            <a:ext cx="8947052" cy="4708525"/>
          </a:xfrm>
        </p:spPr>
        <p:txBody>
          <a:bodyPr/>
          <a:lstStyle/>
          <a:p>
            <a:r>
              <a:rPr lang="en-GB" dirty="0" smtClean="0"/>
              <a:t>3 strike rule- unresolving physical symptom </a:t>
            </a:r>
          </a:p>
          <a:p>
            <a:r>
              <a:rPr lang="en-GB" dirty="0" smtClean="0"/>
              <a:t>Neurology- behaviour change, deterioration in normal activity or school performance</a:t>
            </a:r>
            <a:endParaRPr lang="en-GB" dirty="0"/>
          </a:p>
        </p:txBody>
      </p:sp>
      <p:pic>
        <p:nvPicPr>
          <p:cNvPr id="4" name="Picture 3" descr="scottish children.png"/>
          <p:cNvPicPr>
            <a:picLocks noChangeAspect="1"/>
          </p:cNvPicPr>
          <p:nvPr/>
        </p:nvPicPr>
        <p:blipFill>
          <a:blip r:embed="rId2"/>
          <a:stretch>
            <a:fillRect/>
          </a:stretch>
        </p:blipFill>
        <p:spPr>
          <a:xfrm>
            <a:off x="1022985" y="3259076"/>
            <a:ext cx="6405228" cy="3598924"/>
          </a:xfrm>
          <a:prstGeom prst="rect">
            <a:avLst/>
          </a:prstGeom>
        </p:spPr>
      </p:pic>
    </p:spTree>
    <p:extLst>
      <p:ext uri="{BB962C8B-B14F-4D97-AF65-F5344CB8AC3E}">
        <p14:creationId xmlns:p14="http://schemas.microsoft.com/office/powerpoint/2010/main" val="3264582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rry wogan.png"/>
          <p:cNvPicPr>
            <a:picLocks noChangeAspect="1"/>
          </p:cNvPicPr>
          <p:nvPr/>
        </p:nvPicPr>
        <p:blipFill>
          <a:blip r:embed="rId3"/>
          <a:stretch>
            <a:fillRect/>
          </a:stretch>
        </p:blipFill>
        <p:spPr>
          <a:xfrm>
            <a:off x="0" y="4412"/>
            <a:ext cx="9144000" cy="684917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338"/>
            <a:ext cx="8229600" cy="1143000"/>
          </a:xfrm>
        </p:spPr>
        <p:txBody>
          <a:bodyPr/>
          <a:lstStyle/>
          <a:p>
            <a:r>
              <a:rPr lang="en-GB" dirty="0" smtClean="0"/>
              <a:t>LOWER GI 2016</a:t>
            </a:r>
            <a:endParaRPr lang="en-GB" sz="1200" dirty="0"/>
          </a:p>
        </p:txBody>
      </p:sp>
      <p:sp>
        <p:nvSpPr>
          <p:cNvPr id="7" name="Content Placeholder 3"/>
          <p:cNvSpPr>
            <a:spLocks noGrp="1"/>
          </p:cNvSpPr>
          <p:nvPr>
            <p:ph sz="half" idx="1"/>
          </p:nvPr>
        </p:nvSpPr>
        <p:spPr>
          <a:xfrm>
            <a:off x="0" y="1142984"/>
            <a:ext cx="9144000" cy="5715016"/>
          </a:xfrm>
        </p:spPr>
        <p:txBody>
          <a:bodyPr>
            <a:normAutofit lnSpcReduction="10000"/>
          </a:bodyPr>
          <a:lstStyle/>
          <a:p>
            <a:r>
              <a:rPr lang="en-GB" sz="3600" dirty="0"/>
              <a:t>Number </a:t>
            </a:r>
            <a:r>
              <a:rPr lang="en-GB" sz="3600" dirty="0" smtClean="0"/>
              <a:t>2WR      2,201 +++</a:t>
            </a:r>
            <a:endParaRPr lang="en-GB" sz="3600" dirty="0"/>
          </a:p>
          <a:p>
            <a:endParaRPr lang="en-GB" sz="3600" dirty="0"/>
          </a:p>
          <a:p>
            <a:r>
              <a:rPr lang="en-GB" sz="3600" dirty="0" smtClean="0"/>
              <a:t>Conversion rate     5% --</a:t>
            </a:r>
          </a:p>
          <a:p>
            <a:endParaRPr lang="en-GB" sz="3600" dirty="0" smtClean="0"/>
          </a:p>
          <a:p>
            <a:r>
              <a:rPr lang="en-GB" sz="3600" dirty="0" smtClean="0"/>
              <a:t>Numbers of cancers     252 +</a:t>
            </a:r>
          </a:p>
          <a:p>
            <a:pPr>
              <a:buNone/>
            </a:pPr>
            <a:endParaRPr lang="en-GB" sz="3600" dirty="0" smtClean="0"/>
          </a:p>
          <a:p>
            <a:r>
              <a:rPr lang="en-GB" sz="3600" dirty="0" smtClean="0"/>
              <a:t>Percentage diagnosed by 2WR      44% --</a:t>
            </a:r>
          </a:p>
          <a:p>
            <a:endParaRPr lang="en-GB" sz="3600" dirty="0" smtClean="0"/>
          </a:p>
          <a:p>
            <a:r>
              <a:rPr lang="en-GB" sz="3600" dirty="0" smtClean="0"/>
              <a:t>Stage diagnosis 1 or 2       67.2%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528477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LOWER GI QUESTION- Adnan Sheikh</a:t>
            </a:r>
            <a:endParaRPr lang="en-GB" dirty="0"/>
          </a:p>
        </p:txBody>
      </p:sp>
      <p:sp>
        <p:nvSpPr>
          <p:cNvPr id="6" name="Content Placeholder 5"/>
          <p:cNvSpPr>
            <a:spLocks noGrp="1"/>
          </p:cNvSpPr>
          <p:nvPr>
            <p:ph idx="1"/>
          </p:nvPr>
        </p:nvSpPr>
        <p:spPr/>
        <p:txBody>
          <a:bodyPr>
            <a:normAutofit/>
          </a:bodyPr>
          <a:lstStyle/>
          <a:p>
            <a:pPr>
              <a:buNone/>
            </a:pPr>
            <a:r>
              <a:rPr lang="en-GB" sz="4000" i="1" dirty="0" smtClean="0"/>
              <a:t>How can we improve the service we offer for patients when we suspect they may have colorectal cancer?</a:t>
            </a:r>
            <a:endParaRPr lang="en-GB" sz="4000" i="1" dirty="0"/>
          </a:p>
        </p:txBody>
      </p:sp>
    </p:spTree>
    <p:extLst>
      <p:ext uri="{BB962C8B-B14F-4D97-AF65-F5344CB8AC3E}">
        <p14:creationId xmlns:p14="http://schemas.microsoft.com/office/powerpoint/2010/main" val="26188527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44176"/>
            <a:ext cx="6047933" cy="45866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00750"/>
            <a:ext cx="5295900" cy="857250"/>
          </a:xfrm>
          <a:prstGeom prst="rect">
            <a:avLst/>
          </a:prstGeom>
        </p:spPr>
      </p:pic>
      <p:pic>
        <p:nvPicPr>
          <p:cNvPr id="8" name="image3.jpeg" descr="bwdccg.jpg"/>
          <p:cNvPicPr/>
          <p:nvPr/>
        </p:nvPicPr>
        <p:blipFill>
          <a:blip r:embed="rId4">
            <a:extLst/>
          </a:blip>
          <a:stretch>
            <a:fillRect/>
          </a:stretch>
        </p:blipFill>
        <p:spPr>
          <a:xfrm>
            <a:off x="0" y="116632"/>
            <a:ext cx="3744417" cy="1008112"/>
          </a:xfrm>
          <a:prstGeom prst="rect">
            <a:avLst/>
          </a:prstGeom>
          <a:ln w="12700">
            <a:miter lim="400000"/>
          </a:ln>
        </p:spPr>
      </p:pic>
      <p:pic>
        <p:nvPicPr>
          <p:cNvPr id="10" name="image4.jpeg" descr="elccg.jpg"/>
          <p:cNvPicPr/>
          <p:nvPr/>
        </p:nvPicPr>
        <p:blipFill>
          <a:blip r:embed="rId5">
            <a:extLst/>
          </a:blip>
          <a:stretch>
            <a:fillRect/>
          </a:stretch>
        </p:blipFill>
        <p:spPr>
          <a:xfrm>
            <a:off x="5150048" y="19717"/>
            <a:ext cx="3999889" cy="1223061"/>
          </a:xfrm>
          <a:prstGeom prst="rect">
            <a:avLst/>
          </a:prstGeom>
          <a:ln w="12700">
            <a:miter lim="400000"/>
          </a:ln>
        </p:spPr>
      </p:pic>
    </p:spTree>
    <p:extLst>
      <p:ext uri="{BB962C8B-B14F-4D97-AF65-F5344CB8AC3E}">
        <p14:creationId xmlns:p14="http://schemas.microsoft.com/office/powerpoint/2010/main" val="167836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ctrTitle"/>
          </p:nvPr>
        </p:nvSpPr>
        <p:spPr>
          <a:xfrm>
            <a:off x="285720" y="1916832"/>
            <a:ext cx="8858280" cy="1800200"/>
          </a:xfrm>
          <a:prstGeom prst="rect">
            <a:avLst/>
          </a:prstGeom>
        </p:spPr>
        <p:txBody>
          <a:bodyPr>
            <a:normAutofit fontScale="90000"/>
          </a:bodyPr>
          <a:lstStyle/>
          <a:p>
            <a:pPr lvl="0">
              <a:defRPr sz="1800"/>
            </a:pPr>
            <a:r>
              <a:rPr lang="en-GB" sz="4400" dirty="0" smtClean="0"/>
              <a:t>IMPROVING COMMUNICATION BETWEEN PRIMARY AND </a:t>
            </a:r>
            <a:r>
              <a:rPr lang="en-GB" sz="4400" smtClean="0"/>
              <a:t>SECONDARY CARE</a:t>
            </a:r>
            <a:endParaRPr sz="4400" dirty="0"/>
          </a:p>
        </p:txBody>
      </p:sp>
      <p:sp>
        <p:nvSpPr>
          <p:cNvPr id="77" name="Shape 77"/>
          <p:cNvSpPr>
            <a:spLocks noGrp="1"/>
          </p:cNvSpPr>
          <p:nvPr>
            <p:ph type="subTitle" idx="1"/>
          </p:nvPr>
        </p:nvSpPr>
        <p:spPr>
          <a:xfrm>
            <a:off x="1354135" y="5278054"/>
            <a:ext cx="6400800" cy="875768"/>
          </a:xfrm>
          <a:prstGeom prst="rect">
            <a:avLst/>
          </a:prstGeom>
        </p:spPr>
        <p:txBody>
          <a:bodyPr/>
          <a:lstStyle>
            <a:lvl1pPr>
              <a:spcBef>
                <a:spcPts val="900"/>
              </a:spcBef>
              <a:defRPr sz="4000" b="1"/>
            </a:lvl1pPr>
          </a:lstStyle>
          <a:p>
            <a:pPr lvl="0">
              <a:defRPr sz="1800" b="0">
                <a:solidFill>
                  <a:srgbClr val="000000"/>
                </a:solidFill>
              </a:defRPr>
            </a:pPr>
            <a:r>
              <a:rPr sz="4000" b="1" dirty="0">
                <a:solidFill>
                  <a:srgbClr val="888888"/>
                </a:solidFill>
              </a:rPr>
              <a:t>Neil Smith </a:t>
            </a:r>
            <a:r>
              <a:rPr sz="4000" b="1" dirty="0" smtClean="0">
                <a:solidFill>
                  <a:srgbClr val="888888"/>
                </a:solidFill>
              </a:rPr>
              <a:t>201</a:t>
            </a:r>
            <a:r>
              <a:rPr lang="en-GB" sz="4000" b="1" dirty="0" smtClean="0">
                <a:solidFill>
                  <a:srgbClr val="888888"/>
                </a:solidFill>
              </a:rPr>
              <a:t>7</a:t>
            </a:r>
            <a:endParaRPr sz="4000" b="1" dirty="0">
              <a:solidFill>
                <a:srgbClr val="888888"/>
              </a:solidFill>
            </a:endParaRPr>
          </a:p>
        </p:txBody>
      </p:sp>
      <p:pic>
        <p:nvPicPr>
          <p:cNvPr id="78" name="image1.png" descr="C:\Users\aren\Pictures\cancer_horoscope.png"/>
          <p:cNvPicPr/>
          <p:nvPr/>
        </p:nvPicPr>
        <p:blipFill>
          <a:blip r:embed="rId2">
            <a:extLst/>
          </a:blip>
          <a:stretch>
            <a:fillRect/>
          </a:stretch>
        </p:blipFill>
        <p:spPr>
          <a:xfrm>
            <a:off x="3571868" y="3356992"/>
            <a:ext cx="2175644" cy="1944216"/>
          </a:xfrm>
          <a:prstGeom prst="rect">
            <a:avLst/>
          </a:prstGeom>
          <a:ln w="12700">
            <a:miter lim="400000"/>
          </a:ln>
        </p:spPr>
      </p:pic>
      <p:pic>
        <p:nvPicPr>
          <p:cNvPr id="79" name="image2.jpeg" descr="M_mid_RGB"/>
          <p:cNvPicPr/>
          <p:nvPr/>
        </p:nvPicPr>
        <p:blipFill>
          <a:blip r:embed="rId3">
            <a:extLst/>
          </a:blip>
          <a:stretch>
            <a:fillRect/>
          </a:stretch>
        </p:blipFill>
        <p:spPr>
          <a:xfrm>
            <a:off x="0" y="5734050"/>
            <a:ext cx="2705100" cy="1123950"/>
          </a:xfrm>
          <a:prstGeom prst="rect">
            <a:avLst/>
          </a:prstGeom>
          <a:ln w="12700">
            <a:miter lim="400000"/>
          </a:ln>
        </p:spPr>
      </p:pic>
      <p:pic>
        <p:nvPicPr>
          <p:cNvPr id="80" name="image3.jpeg" descr="bwdccg.jpg"/>
          <p:cNvPicPr/>
          <p:nvPr/>
        </p:nvPicPr>
        <p:blipFill>
          <a:blip r:embed="rId4">
            <a:extLst/>
          </a:blip>
          <a:stretch>
            <a:fillRect/>
          </a:stretch>
        </p:blipFill>
        <p:spPr>
          <a:xfrm>
            <a:off x="0" y="116632"/>
            <a:ext cx="3744417" cy="1008112"/>
          </a:xfrm>
          <a:prstGeom prst="rect">
            <a:avLst/>
          </a:prstGeom>
          <a:ln w="12700">
            <a:miter lim="400000"/>
          </a:ln>
        </p:spPr>
      </p:pic>
      <p:pic>
        <p:nvPicPr>
          <p:cNvPr id="81" name="image4.jpeg" descr="elccg.jpg"/>
          <p:cNvPicPr/>
          <p:nvPr/>
        </p:nvPicPr>
        <p:blipFill>
          <a:blip r:embed="rId5">
            <a:extLst/>
          </a:blip>
          <a:stretch>
            <a:fillRect/>
          </a:stretch>
        </p:blipFill>
        <p:spPr>
          <a:xfrm>
            <a:off x="5150048" y="19717"/>
            <a:ext cx="3999889" cy="1223061"/>
          </a:xfrm>
          <a:prstGeom prst="rect">
            <a:avLst/>
          </a:prstGeom>
          <a:ln w="12700">
            <a:miter lim="400000"/>
          </a:ln>
        </p:spPr>
      </p:pic>
      <p:pic>
        <p:nvPicPr>
          <p:cNvPr id="8" name="Picture 7" descr="CRUK.png"/>
          <p:cNvPicPr>
            <a:picLocks noChangeAspect="1"/>
          </p:cNvPicPr>
          <p:nvPr/>
        </p:nvPicPr>
        <p:blipFill>
          <a:blip r:embed="rId6"/>
          <a:stretch>
            <a:fillRect/>
          </a:stretch>
        </p:blipFill>
        <p:spPr>
          <a:xfrm>
            <a:off x="6286512" y="5391150"/>
            <a:ext cx="3124200" cy="146685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740" y="1156215"/>
            <a:ext cx="5295900" cy="857250"/>
          </a:xfrm>
          <a:prstGeom prst="rect">
            <a:avLst/>
          </a:prstGeom>
        </p:spPr>
      </p:pic>
    </p:spTree>
    <p:extLst>
      <p:ext uri="{BB962C8B-B14F-4D97-AF65-F5344CB8AC3E}">
        <p14:creationId xmlns:p14="http://schemas.microsoft.com/office/powerpoint/2010/main" val="371588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2924944"/>
            <a:ext cx="8229600" cy="4525963"/>
          </a:xfrm>
        </p:spPr>
        <p:txBody>
          <a:bodyPr/>
          <a:lstStyle/>
          <a:p>
            <a:r>
              <a:rPr lang="en-GB" sz="4800" dirty="0" smtClean="0"/>
              <a:t>“Inappropriate” </a:t>
            </a:r>
          </a:p>
          <a:p>
            <a:r>
              <a:rPr lang="en-GB" sz="4800" dirty="0" smtClean="0"/>
              <a:t>“Not acceptable”</a:t>
            </a:r>
          </a:p>
          <a:p>
            <a:r>
              <a:rPr lang="en-GB" sz="4800" dirty="0"/>
              <a:t>“Unprofessional”</a:t>
            </a:r>
          </a:p>
          <a:p>
            <a:r>
              <a:rPr lang="en-GB" sz="4800" dirty="0" smtClean="0"/>
              <a:t>“I’m not your house officer”</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493"/>
            <a:ext cx="4997182" cy="214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87019"/>
            <a:ext cx="2904728" cy="2746862"/>
          </a:xfrm>
          <a:prstGeom prst="rect">
            <a:avLst/>
          </a:prstGeom>
        </p:spPr>
      </p:pic>
    </p:spTree>
    <p:extLst>
      <p:ext uri="{BB962C8B-B14F-4D97-AF65-F5344CB8AC3E}">
        <p14:creationId xmlns:p14="http://schemas.microsoft.com/office/powerpoint/2010/main" val="5911574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t>Consultant want</a:t>
            </a:r>
            <a:endParaRPr lang="en-GB" sz="6600" dirty="0"/>
          </a:p>
        </p:txBody>
      </p:sp>
      <p:sp>
        <p:nvSpPr>
          <p:cNvPr id="3" name="Content Placeholder 2"/>
          <p:cNvSpPr>
            <a:spLocks noGrp="1"/>
          </p:cNvSpPr>
          <p:nvPr>
            <p:ph idx="1"/>
          </p:nvPr>
        </p:nvSpPr>
        <p:spPr>
          <a:xfrm>
            <a:off x="107504" y="1600200"/>
            <a:ext cx="8928992" cy="4525963"/>
          </a:xfrm>
        </p:spPr>
        <p:txBody>
          <a:bodyPr>
            <a:normAutofit fontScale="92500" lnSpcReduction="10000"/>
          </a:bodyPr>
          <a:lstStyle/>
          <a:p>
            <a:r>
              <a:rPr lang="en-GB" sz="4000" dirty="0" smtClean="0"/>
              <a:t>To see the right person/ time/ place </a:t>
            </a:r>
          </a:p>
          <a:p>
            <a:r>
              <a:rPr lang="en-GB" sz="4000" dirty="0" smtClean="0"/>
              <a:t>To add local advice to NICE guidelines</a:t>
            </a:r>
          </a:p>
          <a:p>
            <a:r>
              <a:rPr lang="en-GB" sz="4000" dirty="0"/>
              <a:t>To have enough information to be able to make a decision</a:t>
            </a:r>
          </a:p>
          <a:p>
            <a:r>
              <a:rPr lang="en-GB" sz="4000" dirty="0" smtClean="0"/>
              <a:t>Patients to be aware of suspected cancer</a:t>
            </a:r>
          </a:p>
          <a:p>
            <a:r>
              <a:rPr lang="en-GB" sz="4000" dirty="0" smtClean="0"/>
              <a:t>To sort patients out efficiently</a:t>
            </a:r>
          </a:p>
          <a:p>
            <a:r>
              <a:rPr lang="en-GB" sz="4000" dirty="0" smtClean="0"/>
              <a:t>To be able to communicate with G.P.s</a:t>
            </a:r>
          </a:p>
          <a:p>
            <a:endParaRPr lang="en-GB" dirty="0"/>
          </a:p>
        </p:txBody>
      </p:sp>
    </p:spTree>
    <p:extLst>
      <p:ext uri="{BB962C8B-B14F-4D97-AF65-F5344CB8AC3E}">
        <p14:creationId xmlns:p14="http://schemas.microsoft.com/office/powerpoint/2010/main" val="42513600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BEST ADVICE FOR INVESTIGATIONS AND REFERALS FOR CANCER</a:t>
            </a:r>
            <a:endParaRPr lang="en-GB" dirty="0"/>
          </a:p>
        </p:txBody>
      </p:sp>
      <p:sp>
        <p:nvSpPr>
          <p:cNvPr id="3" name="Content Placeholder 2"/>
          <p:cNvSpPr>
            <a:spLocks noGrp="1"/>
          </p:cNvSpPr>
          <p:nvPr>
            <p:ph idx="1"/>
          </p:nvPr>
        </p:nvSpPr>
        <p:spPr>
          <a:xfrm>
            <a:off x="467544" y="1988840"/>
            <a:ext cx="8229600" cy="4525963"/>
          </a:xfrm>
        </p:spPr>
        <p:txBody>
          <a:bodyPr>
            <a:normAutofit/>
          </a:bodyPr>
          <a:lstStyle/>
          <a:p>
            <a:r>
              <a:rPr lang="en-GB" sz="4400" dirty="0"/>
              <a:t>R</a:t>
            </a:r>
            <a:r>
              <a:rPr lang="en-GB" sz="4400" dirty="0" smtClean="0"/>
              <a:t>eferral forms</a:t>
            </a:r>
          </a:p>
          <a:p>
            <a:r>
              <a:rPr lang="en-GB" sz="4400" dirty="0"/>
              <a:t>P</a:t>
            </a:r>
            <a:r>
              <a:rPr lang="en-GB" sz="4400" dirty="0" smtClean="0"/>
              <a:t>atient engagement</a:t>
            </a:r>
          </a:p>
          <a:p>
            <a:r>
              <a:rPr lang="en-GB" sz="4400" dirty="0"/>
              <a:t>C</a:t>
            </a:r>
            <a:r>
              <a:rPr lang="en-GB" sz="4400" dirty="0" smtClean="0"/>
              <a:t>linical communication</a:t>
            </a:r>
          </a:p>
          <a:p>
            <a:r>
              <a:rPr lang="en-GB" sz="4400" dirty="0"/>
              <a:t>R</a:t>
            </a:r>
            <a:r>
              <a:rPr lang="en-GB" sz="4400" dirty="0" smtClean="0"/>
              <a:t>esponsibility </a:t>
            </a:r>
            <a:r>
              <a:rPr lang="en-GB" sz="4400" dirty="0"/>
              <a:t>to </a:t>
            </a:r>
            <a:r>
              <a:rPr lang="en-GB" sz="4400" dirty="0" smtClean="0"/>
              <a:t>patients</a:t>
            </a:r>
          </a:p>
          <a:p>
            <a:r>
              <a:rPr lang="en-GB" sz="4400" dirty="0"/>
              <a:t>C</a:t>
            </a:r>
            <a:r>
              <a:rPr lang="en-GB" sz="4400" dirty="0" smtClean="0"/>
              <a:t>ancer </a:t>
            </a:r>
            <a:r>
              <a:rPr lang="en-GB" sz="4400" dirty="0"/>
              <a:t>pathways</a:t>
            </a:r>
          </a:p>
        </p:txBody>
      </p:sp>
    </p:spTree>
    <p:extLst>
      <p:ext uri="{BB962C8B-B14F-4D97-AF65-F5344CB8AC3E}">
        <p14:creationId xmlns:p14="http://schemas.microsoft.com/office/powerpoint/2010/main" val="26572825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t>G.P. feedback</a:t>
            </a:r>
            <a:endParaRPr lang="en-GB" sz="6600" dirty="0"/>
          </a:p>
        </p:txBody>
      </p:sp>
      <p:sp>
        <p:nvSpPr>
          <p:cNvPr id="3" name="Content Placeholder 2"/>
          <p:cNvSpPr>
            <a:spLocks noGrp="1"/>
          </p:cNvSpPr>
          <p:nvPr>
            <p:ph idx="1"/>
          </p:nvPr>
        </p:nvSpPr>
        <p:spPr>
          <a:xfrm>
            <a:off x="107504" y="1600200"/>
            <a:ext cx="8928992" cy="4525963"/>
          </a:xfrm>
        </p:spPr>
        <p:txBody>
          <a:bodyPr>
            <a:normAutofit/>
          </a:bodyPr>
          <a:lstStyle/>
          <a:p>
            <a:r>
              <a:rPr lang="en-GB" sz="4000" dirty="0" smtClean="0"/>
              <a:t>Independent review of SEA emergency cancer diagnoses (2014/15)</a:t>
            </a:r>
          </a:p>
          <a:p>
            <a:r>
              <a:rPr lang="en-GB" sz="4000" dirty="0" smtClean="0"/>
              <a:t>Recommendations for secondary care best practice (2016)</a:t>
            </a:r>
          </a:p>
          <a:p>
            <a:r>
              <a:rPr lang="en-GB" sz="4000" dirty="0" smtClean="0"/>
              <a:t>Analysis of &gt;150 SEA cancer diagnoses (2016/17)</a:t>
            </a:r>
          </a:p>
          <a:p>
            <a:endParaRPr lang="en-GB" sz="2800" dirty="0"/>
          </a:p>
        </p:txBody>
      </p:sp>
    </p:spTree>
    <p:extLst>
      <p:ext uri="{BB962C8B-B14F-4D97-AF65-F5344CB8AC3E}">
        <p14:creationId xmlns:p14="http://schemas.microsoft.com/office/powerpoint/2010/main" val="41217986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dirty="0" smtClean="0"/>
              <a:t>G.P. want- Better clinical communication</a:t>
            </a:r>
            <a:br>
              <a:rPr lang="en-GB" dirty="0" smtClean="0"/>
            </a:br>
            <a:r>
              <a:rPr lang="en-GB" dirty="0" smtClean="0"/>
              <a:t>CANCER</a:t>
            </a:r>
            <a:endParaRPr lang="en-GB" dirty="0"/>
          </a:p>
        </p:txBody>
      </p:sp>
      <p:sp>
        <p:nvSpPr>
          <p:cNvPr id="3" name="Content Placeholder 2"/>
          <p:cNvSpPr>
            <a:spLocks noGrp="1"/>
          </p:cNvSpPr>
          <p:nvPr>
            <p:ph idx="1"/>
          </p:nvPr>
        </p:nvSpPr>
        <p:spPr>
          <a:xfrm>
            <a:off x="0" y="1600200"/>
            <a:ext cx="9144000" cy="4525963"/>
          </a:xfrm>
        </p:spPr>
        <p:txBody>
          <a:bodyPr>
            <a:normAutofit lnSpcReduction="10000"/>
          </a:bodyPr>
          <a:lstStyle/>
          <a:p>
            <a:pPr lvl="0"/>
            <a:r>
              <a:rPr lang="en-GB" dirty="0" smtClean="0"/>
              <a:t>Provide </a:t>
            </a:r>
            <a:r>
              <a:rPr lang="en-GB" dirty="0"/>
              <a:t>direct access for G.P.s to tumour consultants and CNSs.</a:t>
            </a:r>
          </a:p>
          <a:p>
            <a:pPr lvl="0"/>
            <a:r>
              <a:rPr lang="en-GB" dirty="0"/>
              <a:t>Consultants offer constructive clinical feedback to G.P.s</a:t>
            </a:r>
            <a:r>
              <a:rPr lang="en-GB" dirty="0" smtClean="0"/>
              <a:t>.</a:t>
            </a:r>
          </a:p>
          <a:p>
            <a:pPr lvl="0"/>
            <a:r>
              <a:rPr lang="en-GB" dirty="0" smtClean="0"/>
              <a:t>Consultant- consultant cancer referral rather than return to G.P.</a:t>
            </a:r>
          </a:p>
          <a:p>
            <a:r>
              <a:rPr lang="en-GB" dirty="0"/>
              <a:t>Offer prompt communication from </a:t>
            </a:r>
            <a:r>
              <a:rPr lang="en-GB" dirty="0" smtClean="0"/>
              <a:t>ELHT </a:t>
            </a:r>
            <a:r>
              <a:rPr lang="en-GB" dirty="0"/>
              <a:t>to G.P.s about what is happening to the patient (especially at MDT).</a:t>
            </a:r>
          </a:p>
          <a:p>
            <a:pPr lvl="0"/>
            <a:endParaRPr lang="en-GB" dirty="0"/>
          </a:p>
          <a:p>
            <a:endParaRPr lang="en-GB" dirty="0"/>
          </a:p>
        </p:txBody>
      </p:sp>
    </p:spTree>
    <p:extLst>
      <p:ext uri="{BB962C8B-B14F-4D97-AF65-F5344CB8AC3E}">
        <p14:creationId xmlns:p14="http://schemas.microsoft.com/office/powerpoint/2010/main" val="7120850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60648"/>
            <a:ext cx="9036496" cy="6480720"/>
          </a:xfrm>
        </p:spPr>
        <p:txBody>
          <a:bodyPr>
            <a:normAutofit fontScale="92500" lnSpcReduction="20000"/>
          </a:bodyPr>
          <a:lstStyle/>
          <a:p>
            <a:pPr marL="0" indent="0">
              <a:buNone/>
            </a:pPr>
            <a:r>
              <a:rPr lang="en-GB" i="1" dirty="0" smtClean="0"/>
              <a:t>“I </a:t>
            </a:r>
            <a:r>
              <a:rPr lang="en-GB" i="1" dirty="0"/>
              <a:t>was wondering whether the cancer team could do anything about an issue we have had in our practice about hospital results??  </a:t>
            </a:r>
          </a:p>
          <a:p>
            <a:pPr marL="0" indent="0">
              <a:buNone/>
            </a:pPr>
            <a:r>
              <a:rPr lang="en-GB" i="1" dirty="0"/>
              <a:t> </a:t>
            </a:r>
          </a:p>
          <a:p>
            <a:pPr marL="0" indent="0">
              <a:buNone/>
            </a:pPr>
            <a:r>
              <a:rPr lang="en-GB" i="1" dirty="0"/>
              <a:t>We are finding more and more patients are being told by the hospital to contact their GP for their results for tests done at the hospital for example biopsy or scan results - this then involves us looking on the ICE system and interpreting the result, but sometimes we do not feel we are the best people to be doing this, and that it should be the hospital specialist, but patients are struggling to get through to anyone at the hospital to get their results so are left worrying.</a:t>
            </a:r>
          </a:p>
          <a:p>
            <a:pPr marL="0" indent="0">
              <a:buNone/>
            </a:pPr>
            <a:r>
              <a:rPr lang="en-GB" i="1" dirty="0"/>
              <a:t> </a:t>
            </a:r>
          </a:p>
          <a:p>
            <a:pPr marL="0" indent="0">
              <a:buNone/>
            </a:pPr>
            <a:r>
              <a:rPr lang="en-GB" i="1" dirty="0"/>
              <a:t>Is this something you could help with</a:t>
            </a:r>
            <a:r>
              <a:rPr lang="en-GB" i="1" dirty="0" smtClean="0"/>
              <a:t>?”</a:t>
            </a:r>
            <a:endParaRPr lang="en-GB" i="1" dirty="0"/>
          </a:p>
          <a:p>
            <a:endParaRPr lang="en-GB" dirty="0"/>
          </a:p>
        </p:txBody>
      </p:sp>
    </p:spTree>
    <p:extLst>
      <p:ext uri="{BB962C8B-B14F-4D97-AF65-F5344CB8AC3E}">
        <p14:creationId xmlns:p14="http://schemas.microsoft.com/office/powerpoint/2010/main" val="114883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ctoria wood.png"/>
          <p:cNvPicPr>
            <a:picLocks noChangeAspect="1"/>
          </p:cNvPicPr>
          <p:nvPr/>
        </p:nvPicPr>
        <p:blipFill>
          <a:blip r:embed="rId3"/>
          <a:stretch>
            <a:fillRect/>
          </a:stretch>
        </p:blipFill>
        <p:spPr>
          <a:xfrm>
            <a:off x="-148011" y="1000108"/>
            <a:ext cx="9184886" cy="514353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GB" dirty="0"/>
              <a:t>G.P. want- Better clinical </a:t>
            </a:r>
            <a:r>
              <a:rPr lang="en-GB" dirty="0" smtClean="0"/>
              <a:t>communication</a:t>
            </a:r>
            <a:br>
              <a:rPr lang="en-GB" dirty="0" smtClean="0"/>
            </a:br>
            <a:r>
              <a:rPr lang="en-GB" dirty="0" smtClean="0"/>
              <a:t>HOSPITAL CONSULTANTS TO:</a:t>
            </a:r>
            <a:endParaRPr lang="en-GB" dirty="0"/>
          </a:p>
        </p:txBody>
      </p:sp>
      <p:sp>
        <p:nvSpPr>
          <p:cNvPr id="3" name="Content Placeholder 2"/>
          <p:cNvSpPr>
            <a:spLocks noGrp="1"/>
          </p:cNvSpPr>
          <p:nvPr>
            <p:ph idx="1"/>
          </p:nvPr>
        </p:nvSpPr>
        <p:spPr>
          <a:xfrm>
            <a:off x="107504" y="1600200"/>
            <a:ext cx="8856984" cy="4525963"/>
          </a:xfrm>
        </p:spPr>
        <p:txBody>
          <a:bodyPr/>
          <a:lstStyle/>
          <a:p>
            <a:r>
              <a:rPr lang="en-GB" dirty="0"/>
              <a:t>Take responsibility for acting on the results their own investigations </a:t>
            </a:r>
            <a:r>
              <a:rPr lang="en-GB" dirty="0" smtClean="0"/>
              <a:t>(</a:t>
            </a:r>
            <a:r>
              <a:rPr lang="en-GB" dirty="0"/>
              <a:t>Hospital initiated test results should not be passed to G.P.s to either communicate or act on</a:t>
            </a:r>
            <a:r>
              <a:rPr lang="en-GB" dirty="0" smtClean="0"/>
              <a:t>)</a:t>
            </a:r>
          </a:p>
          <a:p>
            <a:r>
              <a:rPr lang="en-GB" dirty="0"/>
              <a:t>Take responsibility for </a:t>
            </a:r>
            <a:r>
              <a:rPr lang="en-GB" dirty="0" smtClean="0"/>
              <a:t>communicating </a:t>
            </a:r>
            <a:r>
              <a:rPr lang="en-GB" dirty="0"/>
              <a:t>with </a:t>
            </a:r>
            <a:r>
              <a:rPr lang="en-GB" dirty="0" smtClean="0"/>
              <a:t>patients they are dealing with.</a:t>
            </a:r>
          </a:p>
          <a:p>
            <a:r>
              <a:rPr lang="en-GB" dirty="0" smtClean="0"/>
              <a:t>Take responsibility for sorting patients out.</a:t>
            </a:r>
            <a:endParaRPr lang="en-GB" dirty="0"/>
          </a:p>
          <a:p>
            <a:endParaRPr lang="en-GB" dirty="0"/>
          </a:p>
        </p:txBody>
      </p:sp>
    </p:spTree>
    <p:extLst>
      <p:ext uri="{BB962C8B-B14F-4D97-AF65-F5344CB8AC3E}">
        <p14:creationId xmlns:p14="http://schemas.microsoft.com/office/powerpoint/2010/main" val="33720230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924944"/>
            <a:ext cx="6545282" cy="1646302"/>
          </a:xfrm>
        </p:spPr>
        <p:txBody>
          <a:bodyPr/>
          <a:lstStyle/>
          <a:p>
            <a:r>
              <a:rPr lang="en-US" dirty="0">
                <a:solidFill>
                  <a:srgbClr val="90C226"/>
                </a:solidFill>
              </a:rPr>
              <a:t>Improving Communication between Primary and Secondary Care </a:t>
            </a:r>
            <a:endParaRPr lang="en-US" dirty="0">
              <a:solidFill>
                <a:schemeClr val="tx1"/>
              </a:solidFill>
            </a:endParaRPr>
          </a:p>
        </p:txBody>
      </p:sp>
      <p:sp>
        <p:nvSpPr>
          <p:cNvPr id="3" name="Subtitle 2"/>
          <p:cNvSpPr>
            <a:spLocks noGrp="1"/>
          </p:cNvSpPr>
          <p:nvPr>
            <p:ph type="subTitle" idx="1"/>
          </p:nvPr>
        </p:nvSpPr>
        <p:spPr>
          <a:xfrm>
            <a:off x="1187624" y="4941168"/>
            <a:ext cx="5825202" cy="1096899"/>
          </a:xfrm>
        </p:spPr>
        <p:txBody>
          <a:bodyPr>
            <a:noAutofit/>
          </a:bodyPr>
          <a:lstStyle/>
          <a:p>
            <a:r>
              <a:rPr lang="en-US" sz="6600" dirty="0"/>
              <a:t>Preeti Shukla</a:t>
            </a:r>
          </a:p>
        </p:txBody>
      </p:sp>
    </p:spTree>
    <p:extLst>
      <p:ext uri="{BB962C8B-B14F-4D97-AF65-F5344CB8AC3E}">
        <p14:creationId xmlns:p14="http://schemas.microsoft.com/office/powerpoint/2010/main" val="1463709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descr="Unknown-1.jpeg"/>
          <p:cNvPicPr>
            <a:picLocks noGrp="1" noChangeAspect="1"/>
          </p:cNvPicPr>
          <p:nvPr>
            <p:ph sz="half" idx="1"/>
          </p:nvPr>
        </p:nvPicPr>
        <p:blipFill>
          <a:blip r:embed="rId2"/>
          <a:stretch>
            <a:fillRect/>
          </a:stretch>
        </p:blipFill>
        <p:spPr>
          <a:xfrm>
            <a:off x="843756" y="3177381"/>
            <a:ext cx="2466975" cy="1847850"/>
          </a:xfrm>
        </p:spPr>
      </p:pic>
      <p:pic>
        <p:nvPicPr>
          <p:cNvPr id="9" name="Content Placeholder 8" descr="images-3.jpeg"/>
          <p:cNvPicPr>
            <a:picLocks noGrp="1" noChangeAspect="1"/>
          </p:cNvPicPr>
          <p:nvPr>
            <p:ph sz="half" idx="2"/>
          </p:nvPr>
        </p:nvPicPr>
        <p:blipFill>
          <a:blip r:embed="rId3"/>
          <a:stretch>
            <a:fillRect/>
          </a:stretch>
        </p:blipFill>
        <p:spPr>
          <a:xfrm>
            <a:off x="4257675" y="3086894"/>
            <a:ext cx="2257425" cy="2028825"/>
          </a:xfrm>
        </p:spPr>
      </p:pic>
      <p:pic>
        <p:nvPicPr>
          <p:cNvPr id="7" name="Picture 6" descr="images-2.jpeg"/>
          <p:cNvPicPr>
            <a:picLocks noChangeAspect="1"/>
          </p:cNvPicPr>
          <p:nvPr/>
        </p:nvPicPr>
        <p:blipFill>
          <a:blip r:embed="rId4"/>
          <a:stretch>
            <a:fillRect/>
          </a:stretch>
        </p:blipFill>
        <p:spPr>
          <a:xfrm>
            <a:off x="895176" y="229492"/>
            <a:ext cx="5267771" cy="1713544"/>
          </a:xfrm>
          <a:prstGeom prst="rect">
            <a:avLst/>
          </a:prstGeom>
        </p:spPr>
      </p:pic>
    </p:spTree>
    <p:extLst>
      <p:ext uri="{BB962C8B-B14F-4D97-AF65-F5344CB8AC3E}">
        <p14:creationId xmlns:p14="http://schemas.microsoft.com/office/powerpoint/2010/main" val="189059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0C226"/>
                </a:solidFill>
              </a:rPr>
              <a:t>NHS Contractual Changes</a:t>
            </a:r>
            <a:endParaRPr lang="en-US" dirty="0">
              <a:solidFill>
                <a:schemeClr val="tx1"/>
              </a:solidFill>
            </a:endParaRPr>
          </a:p>
        </p:txBody>
      </p:sp>
      <p:sp>
        <p:nvSpPr>
          <p:cNvPr id="3" name="Content Placeholder 2"/>
          <p:cNvSpPr>
            <a:spLocks noGrp="1"/>
          </p:cNvSpPr>
          <p:nvPr>
            <p:ph idx="1"/>
          </p:nvPr>
        </p:nvSpPr>
        <p:spPr>
          <a:xfrm>
            <a:off x="107504" y="1556792"/>
            <a:ext cx="7272808" cy="3880773"/>
          </a:xfrm>
        </p:spPr>
        <p:txBody>
          <a:bodyPr vert="horz" lIns="91440" tIns="45720" rIns="91440" bIns="45720" rtlCol="0" anchor="t">
            <a:noAutofit/>
          </a:bodyPr>
          <a:lstStyle/>
          <a:p>
            <a:pPr marL="0" indent="0">
              <a:buNone/>
            </a:pPr>
            <a:r>
              <a:rPr lang="en-US" sz="2800" dirty="0">
                <a:solidFill>
                  <a:srgbClr val="404040"/>
                </a:solidFill>
              </a:rPr>
              <a:t>In response to </a:t>
            </a:r>
            <a:r>
              <a:rPr lang="en-US" sz="2800" dirty="0" smtClean="0">
                <a:solidFill>
                  <a:srgbClr val="404040"/>
                </a:solidFill>
              </a:rPr>
              <a:t>‘Making </a:t>
            </a:r>
            <a:r>
              <a:rPr lang="en-US" sz="2800" dirty="0">
                <a:solidFill>
                  <a:srgbClr val="404040"/>
                </a:solidFill>
              </a:rPr>
              <a:t>Time in General </a:t>
            </a:r>
            <a:r>
              <a:rPr lang="en-US" sz="2800" dirty="0" smtClean="0">
                <a:solidFill>
                  <a:srgbClr val="404040"/>
                </a:solidFill>
              </a:rPr>
              <a:t>Practice’ </a:t>
            </a:r>
            <a:r>
              <a:rPr lang="en-US" sz="2800" dirty="0">
                <a:solidFill>
                  <a:srgbClr val="404040"/>
                </a:solidFill>
              </a:rPr>
              <a:t>research which revealed 4.5 % of GP appointments are taken up in re arranging hospital </a:t>
            </a:r>
            <a:r>
              <a:rPr lang="en-US" sz="2800" dirty="0" smtClean="0">
                <a:solidFill>
                  <a:srgbClr val="404040"/>
                </a:solidFill>
              </a:rPr>
              <a:t>appointments, chasing </a:t>
            </a:r>
            <a:r>
              <a:rPr lang="en-US" sz="2800" dirty="0">
                <a:solidFill>
                  <a:srgbClr val="404040"/>
                </a:solidFill>
              </a:rPr>
              <a:t>up discharge letters and details of changes in medication.</a:t>
            </a:r>
            <a:endParaRPr lang="en-US" sz="2800" dirty="0">
              <a:solidFill>
                <a:schemeClr val="tx1"/>
              </a:solidFill>
            </a:endParaRPr>
          </a:p>
          <a:p>
            <a:pPr marL="0" indent="0">
              <a:buNone/>
            </a:pPr>
            <a:r>
              <a:rPr lang="en-US" sz="2800" dirty="0">
                <a:solidFill>
                  <a:srgbClr val="404040"/>
                </a:solidFill>
              </a:rPr>
              <a:t>It amounts to 13.5 million appointments a year</a:t>
            </a:r>
            <a:r>
              <a:rPr lang="en-US" sz="2800" dirty="0" smtClean="0">
                <a:solidFill>
                  <a:srgbClr val="404040"/>
                </a:solidFill>
              </a:rPr>
              <a:t>, freeing </a:t>
            </a:r>
            <a:r>
              <a:rPr lang="en-US" sz="2800" dirty="0">
                <a:solidFill>
                  <a:srgbClr val="404040"/>
                </a:solidFill>
              </a:rPr>
              <a:t>this time would enable GP's to see patients quickly thus reducing the likelihood of A/E attendances and Emergency admissions.</a:t>
            </a:r>
            <a:endParaRPr lang="en-US" sz="2800" dirty="0">
              <a:solidFill>
                <a:schemeClr val="tx1"/>
              </a:solidFill>
            </a:endParaRPr>
          </a:p>
        </p:txBody>
      </p:sp>
    </p:spTree>
    <p:extLst>
      <p:ext uri="{BB962C8B-B14F-4D97-AF65-F5344CB8AC3E}">
        <p14:creationId xmlns:p14="http://schemas.microsoft.com/office/powerpoint/2010/main" val="2960376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solidFill>
                  <a:srgbClr val="90C226"/>
                </a:solidFill>
              </a:rPr>
              <a:t>Local Access</a:t>
            </a:r>
            <a:endParaRPr lang="en-US" sz="8000"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3600" dirty="0">
                <a:solidFill>
                  <a:srgbClr val="404040"/>
                </a:solidFill>
              </a:rPr>
              <a:t>Informing patients of cost of treatment /investigations</a:t>
            </a:r>
            <a:endParaRPr lang="en-US" sz="3600" dirty="0">
              <a:solidFill>
                <a:schemeClr val="tx1"/>
              </a:solidFill>
            </a:endParaRPr>
          </a:p>
          <a:p>
            <a:r>
              <a:rPr lang="en-US" sz="3600" dirty="0">
                <a:solidFill>
                  <a:srgbClr val="404040"/>
                </a:solidFill>
              </a:rPr>
              <a:t>Patients discharged to GP on missing appointment only if clinically appropriate</a:t>
            </a:r>
          </a:p>
          <a:p>
            <a:r>
              <a:rPr lang="en-US" sz="3600" dirty="0">
                <a:solidFill>
                  <a:srgbClr val="404040"/>
                </a:solidFill>
              </a:rPr>
              <a:t>Text Service being rolled out </a:t>
            </a:r>
          </a:p>
        </p:txBody>
      </p:sp>
    </p:spTree>
    <p:extLst>
      <p:ext uri="{BB962C8B-B14F-4D97-AF65-F5344CB8AC3E}">
        <p14:creationId xmlns:p14="http://schemas.microsoft.com/office/powerpoint/2010/main" val="18819019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solidFill>
                  <a:srgbClr val="90C226"/>
                </a:solidFill>
              </a:rPr>
              <a:t>Discharge Summaries</a:t>
            </a:r>
            <a:endParaRPr lang="en-US" sz="6600" dirty="0">
              <a:solidFill>
                <a:schemeClr val="tx1"/>
              </a:solidFill>
            </a:endParaRPr>
          </a:p>
        </p:txBody>
      </p:sp>
      <p:sp>
        <p:nvSpPr>
          <p:cNvPr id="3" name="Content Placeholder 2"/>
          <p:cNvSpPr>
            <a:spLocks noGrp="1"/>
          </p:cNvSpPr>
          <p:nvPr>
            <p:ph idx="1"/>
          </p:nvPr>
        </p:nvSpPr>
        <p:spPr>
          <a:xfrm>
            <a:off x="371475" y="2160590"/>
            <a:ext cx="7410450" cy="3880773"/>
          </a:xfrm>
        </p:spPr>
        <p:txBody>
          <a:bodyPr vert="horz" lIns="91440" tIns="45720" rIns="91440" bIns="45720" rtlCol="0" anchor="t">
            <a:normAutofit fontScale="85000" lnSpcReduction="10000"/>
          </a:bodyPr>
          <a:lstStyle/>
          <a:p>
            <a:pPr marL="0" indent="0">
              <a:buNone/>
            </a:pPr>
            <a:endParaRPr lang="en-US" dirty="0">
              <a:solidFill>
                <a:srgbClr val="404040"/>
              </a:solidFill>
              <a:latin typeface="Trebuchet MS"/>
            </a:endParaRPr>
          </a:p>
          <a:p>
            <a:pPr>
              <a:buNone/>
            </a:pPr>
            <a:r>
              <a:rPr lang="en-US" sz="3600" dirty="0">
                <a:solidFill>
                  <a:srgbClr val="404040"/>
                </a:solidFill>
              </a:rPr>
              <a:t>A/E discharge letter recommendations</a:t>
            </a:r>
            <a:r>
              <a:rPr lang="en-US" sz="3600" dirty="0" smtClean="0">
                <a:solidFill>
                  <a:srgbClr val="404040"/>
                </a:solidFill>
              </a:rPr>
              <a:t> :</a:t>
            </a:r>
            <a:endParaRPr lang="en-US" sz="3600" dirty="0" smtClean="0">
              <a:solidFill>
                <a:schemeClr val="tx1"/>
              </a:solidFill>
            </a:endParaRPr>
          </a:p>
          <a:p>
            <a:r>
              <a:rPr lang="en-US" sz="3600" dirty="0">
                <a:solidFill>
                  <a:srgbClr val="404040"/>
                </a:solidFill>
              </a:rPr>
              <a:t>a. change from 'GP for further management' to 'Contact GP if any concerns'</a:t>
            </a:r>
            <a:endParaRPr lang="en-US" sz="3600" dirty="0">
              <a:solidFill>
                <a:schemeClr val="tx1"/>
              </a:solidFill>
            </a:endParaRPr>
          </a:p>
          <a:p>
            <a:r>
              <a:rPr lang="en-US" sz="3600" dirty="0">
                <a:solidFill>
                  <a:srgbClr val="404040"/>
                </a:solidFill>
              </a:rPr>
              <a:t>b. GP action section</a:t>
            </a:r>
            <a:endParaRPr lang="en-US" sz="3600" dirty="0">
              <a:solidFill>
                <a:schemeClr val="tx1"/>
              </a:solidFill>
            </a:endParaRPr>
          </a:p>
          <a:p>
            <a:r>
              <a:rPr lang="en-US" sz="3600" dirty="0">
                <a:solidFill>
                  <a:srgbClr val="404040"/>
                </a:solidFill>
              </a:rPr>
              <a:t>c. Refrain from advising patients for referrals/investigations</a:t>
            </a:r>
            <a:endParaRPr lang="en-US" sz="3600" dirty="0">
              <a:solidFill>
                <a:schemeClr val="tx1"/>
              </a:solidFill>
            </a:endParaRPr>
          </a:p>
        </p:txBody>
      </p:sp>
    </p:spTree>
    <p:extLst>
      <p:ext uri="{BB962C8B-B14F-4D97-AF65-F5344CB8AC3E}">
        <p14:creationId xmlns:p14="http://schemas.microsoft.com/office/powerpoint/2010/main" val="31850739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90C226"/>
                </a:solidFill>
              </a:rPr>
              <a:t>Clinic Letters</a:t>
            </a:r>
            <a:endParaRPr lang="en-US" sz="6000" dirty="0">
              <a:solidFill>
                <a:schemeClr val="tx1"/>
              </a:solidFill>
            </a:endParaRPr>
          </a:p>
        </p:txBody>
      </p:sp>
      <p:sp>
        <p:nvSpPr>
          <p:cNvPr id="3" name="Content Placeholder 2"/>
          <p:cNvSpPr>
            <a:spLocks noGrp="1"/>
          </p:cNvSpPr>
          <p:nvPr>
            <p:ph idx="1"/>
          </p:nvPr>
        </p:nvSpPr>
        <p:spPr>
          <a:xfrm>
            <a:off x="508000" y="2160590"/>
            <a:ext cx="7007225" cy="3880773"/>
          </a:xfrm>
        </p:spPr>
        <p:txBody>
          <a:bodyPr vert="horz" lIns="91440" tIns="45720" rIns="91440" bIns="45720" rtlCol="0" anchor="t">
            <a:normAutofit/>
          </a:bodyPr>
          <a:lstStyle/>
          <a:p>
            <a:r>
              <a:rPr lang="en-US" sz="3600" dirty="0">
                <a:solidFill>
                  <a:srgbClr val="404040"/>
                </a:solidFill>
              </a:rPr>
              <a:t>All letters to be sent electronically ASAP.</a:t>
            </a:r>
            <a:endParaRPr lang="en-US" sz="3600" dirty="0">
              <a:solidFill>
                <a:schemeClr val="tx1"/>
              </a:solidFill>
            </a:endParaRPr>
          </a:p>
          <a:p>
            <a:r>
              <a:rPr lang="en-US" sz="3600" dirty="0" err="1">
                <a:solidFill>
                  <a:srgbClr val="404040"/>
                </a:solidFill>
              </a:rPr>
              <a:t>Standardised</a:t>
            </a:r>
            <a:r>
              <a:rPr lang="en-US" sz="3600" dirty="0">
                <a:solidFill>
                  <a:srgbClr val="404040"/>
                </a:solidFill>
              </a:rPr>
              <a:t> identification of </a:t>
            </a:r>
            <a:endParaRPr lang="en-US" sz="3600" dirty="0" smtClean="0">
              <a:solidFill>
                <a:schemeClr val="tx1"/>
              </a:solidFill>
            </a:endParaRPr>
          </a:p>
          <a:p>
            <a:pPr>
              <a:buNone/>
            </a:pPr>
            <a:r>
              <a:rPr lang="en-US" sz="3600" dirty="0" smtClean="0">
                <a:solidFill>
                  <a:srgbClr val="404040"/>
                </a:solidFill>
              </a:rPr>
              <a:t>     a</a:t>
            </a:r>
            <a:r>
              <a:rPr lang="en-US" sz="3600" dirty="0">
                <a:solidFill>
                  <a:srgbClr val="404040"/>
                </a:solidFill>
              </a:rPr>
              <a:t>. When a letter </a:t>
            </a:r>
            <a:r>
              <a:rPr lang="en-US" sz="3600" dirty="0" smtClean="0">
                <a:solidFill>
                  <a:srgbClr val="404040"/>
                </a:solidFill>
              </a:rPr>
              <a:t>is </a:t>
            </a:r>
            <a:r>
              <a:rPr lang="en-US" sz="3600" dirty="0">
                <a:solidFill>
                  <a:srgbClr val="404040"/>
                </a:solidFill>
              </a:rPr>
              <a:t>for information </a:t>
            </a:r>
            <a:r>
              <a:rPr lang="en-US" sz="3600" dirty="0" smtClean="0">
                <a:solidFill>
                  <a:srgbClr val="404040"/>
                </a:solidFill>
              </a:rPr>
              <a:t>only</a:t>
            </a:r>
            <a:endParaRPr lang="en-US" sz="3600" dirty="0" smtClean="0">
              <a:solidFill>
                <a:schemeClr val="tx1"/>
              </a:solidFill>
            </a:endParaRPr>
          </a:p>
          <a:p>
            <a:pPr>
              <a:buNone/>
            </a:pPr>
            <a:r>
              <a:rPr lang="en-US" sz="3600" dirty="0" smtClean="0">
                <a:solidFill>
                  <a:schemeClr val="tx1"/>
                </a:solidFill>
              </a:rPr>
              <a:t>     </a:t>
            </a:r>
            <a:r>
              <a:rPr lang="en-US" sz="3600" dirty="0" err="1" smtClean="0">
                <a:solidFill>
                  <a:srgbClr val="404040"/>
                </a:solidFill>
              </a:rPr>
              <a:t>b</a:t>
            </a:r>
            <a:r>
              <a:rPr lang="en-US" sz="3600" dirty="0">
                <a:solidFill>
                  <a:srgbClr val="404040"/>
                </a:solidFill>
              </a:rPr>
              <a:t>. When it requires action.</a:t>
            </a:r>
            <a:endParaRPr lang="en-US" sz="3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586905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90C226"/>
                </a:solidFill>
              </a:rPr>
              <a:t>Onward Referral of Patients</a:t>
            </a:r>
            <a:endParaRPr lang="en-US" sz="4800"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sz="3200" dirty="0">
                <a:solidFill>
                  <a:srgbClr val="404040"/>
                </a:solidFill>
              </a:rPr>
              <a:t>For a non –urgent condition directly related to original </a:t>
            </a:r>
            <a:r>
              <a:rPr lang="en-US" sz="3200" dirty="0" smtClean="0">
                <a:solidFill>
                  <a:srgbClr val="404040"/>
                </a:solidFill>
              </a:rPr>
              <a:t>complaint, please </a:t>
            </a:r>
            <a:r>
              <a:rPr lang="en-US" sz="3200" dirty="0">
                <a:solidFill>
                  <a:srgbClr val="404040"/>
                </a:solidFill>
              </a:rPr>
              <a:t>refer on to another professional and there is no need to refer back to GP.</a:t>
            </a:r>
            <a:endParaRPr lang="en-US" sz="3200" dirty="0">
              <a:solidFill>
                <a:schemeClr val="tx1"/>
              </a:solidFill>
            </a:endParaRPr>
          </a:p>
          <a:p>
            <a:r>
              <a:rPr lang="en-US" sz="3200" dirty="0">
                <a:solidFill>
                  <a:srgbClr val="404040"/>
                </a:solidFill>
              </a:rPr>
              <a:t>Re-referral for GP approval is only required for onward referral of non –urgent unrelated conditions</a:t>
            </a:r>
            <a:endParaRPr lang="en-US" sz="3200" dirty="0">
              <a:solidFill>
                <a:schemeClr val="tx1"/>
              </a:solidFill>
            </a:endParaRPr>
          </a:p>
        </p:txBody>
      </p:sp>
    </p:spTree>
    <p:extLst>
      <p:ext uri="{BB962C8B-B14F-4D97-AF65-F5344CB8AC3E}">
        <p14:creationId xmlns:p14="http://schemas.microsoft.com/office/powerpoint/2010/main" val="3207155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447501" cy="1320800"/>
          </a:xfrm>
        </p:spPr>
        <p:txBody>
          <a:bodyPr>
            <a:normAutofit fontScale="90000"/>
          </a:bodyPr>
          <a:lstStyle/>
          <a:p>
            <a:r>
              <a:rPr lang="en-US" sz="6000" dirty="0">
                <a:solidFill>
                  <a:srgbClr val="90C226"/>
                </a:solidFill>
              </a:rPr>
              <a:t>Medication on Discharge</a:t>
            </a:r>
            <a:endParaRPr lang="en-US" sz="6000" dirty="0">
              <a:solidFill>
                <a:schemeClr val="tx1"/>
              </a:solidFill>
            </a:endParaRPr>
          </a:p>
        </p:txBody>
      </p:sp>
      <p:sp>
        <p:nvSpPr>
          <p:cNvPr id="3" name="Content Placeholder 2"/>
          <p:cNvSpPr>
            <a:spLocks noGrp="1"/>
          </p:cNvSpPr>
          <p:nvPr>
            <p:ph idx="1"/>
          </p:nvPr>
        </p:nvSpPr>
        <p:spPr>
          <a:xfrm>
            <a:off x="508000" y="2160590"/>
            <a:ext cx="6988175" cy="3880773"/>
          </a:xfrm>
        </p:spPr>
        <p:txBody>
          <a:bodyPr vert="horz" lIns="91440" tIns="45720" rIns="91440" bIns="45720" rtlCol="0" anchor="t">
            <a:normAutofit fontScale="92500"/>
          </a:bodyPr>
          <a:lstStyle/>
          <a:p>
            <a:r>
              <a:rPr lang="en-US" sz="4000" dirty="0">
                <a:solidFill>
                  <a:srgbClr val="404040"/>
                </a:solidFill>
              </a:rPr>
              <a:t>Minimum 7 day supply.</a:t>
            </a:r>
            <a:endParaRPr lang="en-US" sz="4000" dirty="0">
              <a:solidFill>
                <a:schemeClr val="tx1"/>
              </a:solidFill>
            </a:endParaRPr>
          </a:p>
          <a:p>
            <a:r>
              <a:rPr lang="en-US" sz="4000" dirty="0">
                <a:solidFill>
                  <a:srgbClr val="404040"/>
                </a:solidFill>
              </a:rPr>
              <a:t>Consider amending pink prescription asking patients</a:t>
            </a:r>
            <a:r>
              <a:rPr lang="en-US" sz="4000" dirty="0" smtClean="0">
                <a:solidFill>
                  <a:srgbClr val="404040"/>
                </a:solidFill>
              </a:rPr>
              <a:t> NOT </a:t>
            </a:r>
            <a:r>
              <a:rPr lang="en-US" sz="4000" dirty="0">
                <a:solidFill>
                  <a:srgbClr val="404040"/>
                </a:solidFill>
              </a:rPr>
              <a:t>to attend GP for the medication and colleagues to reiterate this to patients.</a:t>
            </a:r>
            <a:endParaRPr lang="en-US" sz="4000" dirty="0">
              <a:solidFill>
                <a:schemeClr val="tx1"/>
              </a:solidFill>
            </a:endParaRPr>
          </a:p>
          <a:p>
            <a:endParaRPr lang="en-US" dirty="0">
              <a:solidFill>
                <a:srgbClr val="404040"/>
              </a:solidFill>
            </a:endParaRPr>
          </a:p>
        </p:txBody>
      </p:sp>
    </p:spTree>
    <p:extLst>
      <p:ext uri="{BB962C8B-B14F-4D97-AF65-F5344CB8AC3E}">
        <p14:creationId xmlns:p14="http://schemas.microsoft.com/office/powerpoint/2010/main" val="14112833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609600"/>
            <a:ext cx="7272808" cy="1320800"/>
          </a:xfrm>
        </p:spPr>
        <p:txBody>
          <a:bodyPr>
            <a:normAutofit fontScale="90000"/>
          </a:bodyPr>
          <a:lstStyle/>
          <a:p>
            <a:r>
              <a:rPr lang="en-US" sz="6000" dirty="0">
                <a:solidFill>
                  <a:srgbClr val="90C226"/>
                </a:solidFill>
              </a:rPr>
              <a:t>Results and Treatment</a:t>
            </a:r>
            <a:endParaRPr lang="en-US" sz="6000" dirty="0">
              <a:solidFill>
                <a:schemeClr val="tx1"/>
              </a:solidFill>
            </a:endParaRPr>
          </a:p>
        </p:txBody>
      </p:sp>
      <p:sp>
        <p:nvSpPr>
          <p:cNvPr id="3" name="Content Placeholder 2"/>
          <p:cNvSpPr>
            <a:spLocks noGrp="1"/>
          </p:cNvSpPr>
          <p:nvPr>
            <p:ph idx="1"/>
          </p:nvPr>
        </p:nvSpPr>
        <p:spPr>
          <a:xfrm>
            <a:off x="431800" y="2122490"/>
            <a:ext cx="6759575" cy="3880773"/>
          </a:xfrm>
        </p:spPr>
        <p:txBody>
          <a:bodyPr vert="horz" lIns="91440" tIns="45720" rIns="91440" bIns="45720" rtlCol="0" anchor="t">
            <a:noAutofit/>
          </a:bodyPr>
          <a:lstStyle/>
          <a:p>
            <a:r>
              <a:rPr lang="en-US" sz="3200" dirty="0">
                <a:solidFill>
                  <a:srgbClr val="404040"/>
                </a:solidFill>
              </a:rPr>
              <a:t>Clinician requesting investigation responsible for informing patients in a timely manner- Major concern with Cancer/</a:t>
            </a:r>
            <a:r>
              <a:rPr lang="en-US" sz="3200" dirty="0" err="1">
                <a:solidFill>
                  <a:srgbClr val="404040"/>
                </a:solidFill>
              </a:rPr>
              <a:t>gynaecology</a:t>
            </a:r>
            <a:r>
              <a:rPr lang="en-US" sz="3200" dirty="0">
                <a:solidFill>
                  <a:srgbClr val="404040"/>
                </a:solidFill>
              </a:rPr>
              <a:t>/endoscopy </a:t>
            </a:r>
            <a:endParaRPr lang="en-US" sz="3200" dirty="0">
              <a:solidFill>
                <a:schemeClr val="tx1"/>
              </a:solidFill>
            </a:endParaRPr>
          </a:p>
          <a:p>
            <a:pPr marL="0" indent="0">
              <a:buNone/>
            </a:pPr>
            <a:endParaRPr lang="en-US" sz="3200" dirty="0">
              <a:solidFill>
                <a:srgbClr val="404040"/>
              </a:solidFill>
            </a:endParaRPr>
          </a:p>
          <a:p>
            <a:r>
              <a:rPr lang="en-US" sz="3200" dirty="0">
                <a:solidFill>
                  <a:srgbClr val="404040"/>
                </a:solidFill>
              </a:rPr>
              <a:t>Pre-op clinic </a:t>
            </a:r>
            <a:endParaRPr lang="en-US" sz="3200" dirty="0">
              <a:solidFill>
                <a:schemeClr val="tx1"/>
              </a:solidFill>
            </a:endParaRPr>
          </a:p>
        </p:txBody>
      </p:sp>
    </p:spTree>
    <p:extLst>
      <p:ext uri="{BB962C8B-B14F-4D97-AF65-F5344CB8AC3E}">
        <p14:creationId xmlns:p14="http://schemas.microsoft.com/office/powerpoint/2010/main" val="30735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an rickman.png"/>
          <p:cNvPicPr>
            <a:picLocks noChangeAspect="1"/>
          </p:cNvPicPr>
          <p:nvPr/>
        </p:nvPicPr>
        <p:blipFill>
          <a:blip r:embed="rId3"/>
          <a:stretch>
            <a:fillRect/>
          </a:stretch>
        </p:blipFill>
        <p:spPr>
          <a:xfrm>
            <a:off x="285720" y="111408"/>
            <a:ext cx="8715436" cy="652816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90C226"/>
                </a:solidFill>
              </a:rPr>
              <a:t>Sick notes</a:t>
            </a:r>
            <a:endParaRPr lang="en-US" sz="6000" dirty="0">
              <a:solidFill>
                <a:schemeClr val="tx1"/>
              </a:solidFill>
            </a:endParaRPr>
          </a:p>
        </p:txBody>
      </p:sp>
      <p:sp>
        <p:nvSpPr>
          <p:cNvPr id="3" name="Content Placeholder 2"/>
          <p:cNvSpPr>
            <a:spLocks noGrp="1"/>
          </p:cNvSpPr>
          <p:nvPr>
            <p:ph idx="1"/>
          </p:nvPr>
        </p:nvSpPr>
        <p:spPr>
          <a:xfrm>
            <a:off x="508000" y="2160590"/>
            <a:ext cx="6750050" cy="3880773"/>
          </a:xfrm>
        </p:spPr>
        <p:txBody>
          <a:bodyPr vert="horz" lIns="91440" tIns="45720" rIns="91440" bIns="45720" rtlCol="0" anchor="t">
            <a:normAutofit/>
          </a:bodyPr>
          <a:lstStyle/>
          <a:p>
            <a:pPr>
              <a:buNone/>
            </a:pPr>
            <a:r>
              <a:rPr lang="en-US" dirty="0" smtClean="0">
                <a:solidFill>
                  <a:srgbClr val="404040"/>
                </a:solidFill>
              </a:rPr>
              <a:t>     </a:t>
            </a:r>
            <a:r>
              <a:rPr lang="en-US" sz="4000" dirty="0" smtClean="0">
                <a:solidFill>
                  <a:srgbClr val="404040"/>
                </a:solidFill>
              </a:rPr>
              <a:t>Following </a:t>
            </a:r>
            <a:r>
              <a:rPr lang="en-US" sz="4000" dirty="0">
                <a:solidFill>
                  <a:srgbClr val="404040"/>
                </a:solidFill>
              </a:rPr>
              <a:t>surgery/procedure please give sick note for entire duration </a:t>
            </a:r>
            <a:r>
              <a:rPr lang="en-US" sz="4000" dirty="0" smtClean="0">
                <a:solidFill>
                  <a:srgbClr val="404040"/>
                </a:solidFill>
              </a:rPr>
              <a:t>considering the </a:t>
            </a:r>
            <a:r>
              <a:rPr lang="en-US" sz="4000" dirty="0">
                <a:solidFill>
                  <a:srgbClr val="404040"/>
                </a:solidFill>
              </a:rPr>
              <a:t>job of</a:t>
            </a:r>
            <a:r>
              <a:rPr lang="en-US" sz="4000" dirty="0" smtClean="0">
                <a:solidFill>
                  <a:srgbClr val="404040"/>
                </a:solidFill>
              </a:rPr>
              <a:t> the patient</a:t>
            </a:r>
            <a:r>
              <a:rPr lang="en-US" sz="4000" dirty="0">
                <a:solidFill>
                  <a:srgbClr val="404040"/>
                </a:solidFill>
              </a:rPr>
              <a:t> </a:t>
            </a:r>
            <a:endParaRPr lang="en-US" sz="4000" dirty="0">
              <a:solidFill>
                <a:schemeClr val="tx1"/>
              </a:solidFill>
            </a:endParaRPr>
          </a:p>
        </p:txBody>
      </p:sp>
    </p:spTree>
    <p:extLst>
      <p:ext uri="{BB962C8B-B14F-4D97-AF65-F5344CB8AC3E}">
        <p14:creationId xmlns:p14="http://schemas.microsoft.com/office/powerpoint/2010/main" val="36230168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908720"/>
            <a:ext cx="6447501" cy="5132643"/>
          </a:xfrm>
        </p:spPr>
        <p:txBody>
          <a:bodyPr vert="horz" lIns="91440" tIns="45720" rIns="91440" bIns="45720" rtlCol="0" anchor="t">
            <a:noAutofit/>
          </a:bodyPr>
          <a:lstStyle/>
          <a:p>
            <a:r>
              <a:rPr lang="en-US" sz="3200" dirty="0">
                <a:latin typeface="Calibri"/>
                <a:ea typeface="Calibri"/>
                <a:cs typeface="Calibri"/>
              </a:rPr>
              <a:t>1</a:t>
            </a:r>
            <a:r>
              <a:rPr lang="en-US" sz="2800" dirty="0">
                <a:latin typeface="Calibri"/>
                <a:ea typeface="Calibri"/>
                <a:cs typeface="Calibri"/>
              </a:rPr>
              <a:t>. Poster in  </a:t>
            </a:r>
            <a:r>
              <a:rPr lang="en-US" sz="2800" dirty="0" smtClean="0">
                <a:latin typeface="Calibri"/>
                <a:ea typeface="Calibri"/>
                <a:cs typeface="Calibri"/>
              </a:rPr>
              <a:t>OPDs, junior </a:t>
            </a:r>
            <a:r>
              <a:rPr lang="en-US" sz="2800" dirty="0">
                <a:latin typeface="Calibri"/>
                <a:ea typeface="Calibri"/>
                <a:cs typeface="Calibri"/>
              </a:rPr>
              <a:t>doctor induction </a:t>
            </a:r>
            <a:r>
              <a:rPr lang="en-US" sz="2800" dirty="0" smtClean="0">
                <a:latin typeface="Calibri"/>
                <a:ea typeface="Calibri"/>
                <a:cs typeface="Calibri"/>
              </a:rPr>
              <a:t>packs &amp; wards</a:t>
            </a:r>
            <a:r>
              <a:rPr lang="en-US" sz="2800" dirty="0">
                <a:latin typeface="Calibri"/>
                <a:ea typeface="Calibri"/>
                <a:cs typeface="Calibri"/>
              </a:rPr>
              <a:t>  reminding them of their contractual </a:t>
            </a:r>
            <a:r>
              <a:rPr lang="en-US" sz="2800" dirty="0" smtClean="0">
                <a:latin typeface="Calibri"/>
                <a:ea typeface="Calibri"/>
                <a:cs typeface="Calibri"/>
              </a:rPr>
              <a:t>obligations</a:t>
            </a:r>
          </a:p>
          <a:p>
            <a:r>
              <a:rPr lang="en-US" sz="2800" dirty="0" smtClean="0">
                <a:latin typeface="Calibri"/>
                <a:ea typeface="Calibri"/>
                <a:cs typeface="Calibri"/>
              </a:rPr>
              <a:t>2</a:t>
            </a:r>
            <a:r>
              <a:rPr lang="en-US" sz="2800" dirty="0">
                <a:latin typeface="Calibri"/>
                <a:ea typeface="Calibri"/>
                <a:cs typeface="Calibri"/>
              </a:rPr>
              <a:t>. Roll out of </a:t>
            </a:r>
            <a:r>
              <a:rPr lang="en-US" sz="2800" dirty="0" smtClean="0">
                <a:latin typeface="Calibri"/>
                <a:ea typeface="Calibri"/>
                <a:cs typeface="Calibri"/>
              </a:rPr>
              <a:t>‘Connect’ </a:t>
            </a:r>
            <a:r>
              <a:rPr lang="en-US" sz="2800" dirty="0">
                <a:latin typeface="Calibri"/>
                <a:ea typeface="Calibri"/>
                <a:cs typeface="Calibri"/>
              </a:rPr>
              <a:t>from </a:t>
            </a:r>
            <a:r>
              <a:rPr lang="en-US" sz="2800" dirty="0" smtClean="0">
                <a:latin typeface="Calibri"/>
                <a:ea typeface="Calibri"/>
                <a:cs typeface="Calibri"/>
              </a:rPr>
              <a:t>1st </a:t>
            </a:r>
            <a:r>
              <a:rPr lang="en-US" sz="2800" dirty="0">
                <a:latin typeface="Calibri"/>
                <a:ea typeface="Calibri"/>
                <a:cs typeface="Calibri"/>
              </a:rPr>
              <a:t>April and a governance system to monitor issues</a:t>
            </a:r>
            <a:r>
              <a:rPr lang="en-US" sz="2800" dirty="0" smtClean="0">
                <a:latin typeface="Calibri"/>
                <a:ea typeface="Calibri"/>
                <a:cs typeface="Calibri"/>
              </a:rPr>
              <a:t>.</a:t>
            </a:r>
          </a:p>
          <a:p>
            <a:pPr marL="0" indent="0"/>
            <a:r>
              <a:rPr lang="en-US" sz="2800" dirty="0" smtClean="0">
                <a:latin typeface="Calibri"/>
                <a:ea typeface="Calibri"/>
                <a:cs typeface="Calibri"/>
              </a:rPr>
              <a:t>  3</a:t>
            </a:r>
            <a:r>
              <a:rPr lang="en-US" sz="2800" dirty="0">
                <a:latin typeface="Calibri"/>
                <a:ea typeface="Calibri"/>
                <a:cs typeface="Calibri"/>
              </a:rPr>
              <a:t>. Memo again to all consultants </a:t>
            </a:r>
          </a:p>
          <a:p>
            <a:r>
              <a:rPr lang="en-US" sz="2800" dirty="0">
                <a:latin typeface="Calibri"/>
                <a:ea typeface="Calibri"/>
                <a:cs typeface="Calibri"/>
              </a:rPr>
              <a:t>​4.  New discharge letters with 'GP </a:t>
            </a:r>
            <a:r>
              <a:rPr lang="en-US" sz="2800" dirty="0" smtClean="0">
                <a:latin typeface="Calibri"/>
                <a:ea typeface="Calibri"/>
                <a:cs typeface="Calibri"/>
              </a:rPr>
              <a:t>action’ at </a:t>
            </a:r>
            <a:r>
              <a:rPr lang="en-US" sz="2800" dirty="0">
                <a:latin typeface="Calibri"/>
                <a:ea typeface="Calibri"/>
                <a:cs typeface="Calibri"/>
              </a:rPr>
              <a:t>bottom in 2 weeks </a:t>
            </a:r>
            <a:endParaRPr lang="en-US" sz="2800" dirty="0"/>
          </a:p>
        </p:txBody>
      </p:sp>
    </p:spTree>
    <p:extLst>
      <p:ext uri="{BB962C8B-B14F-4D97-AF65-F5344CB8AC3E}">
        <p14:creationId xmlns:p14="http://schemas.microsoft.com/office/powerpoint/2010/main" val="22070026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solidFill>
                  <a:srgbClr val="90C226"/>
                </a:solidFill>
              </a:rPr>
              <a:t>Thank you </a:t>
            </a:r>
            <a:endParaRPr lang="en-US" sz="8800" dirty="0">
              <a:solidFill>
                <a:schemeClr val="tx1"/>
              </a:solidFill>
            </a:endParaRPr>
          </a:p>
        </p:txBody>
      </p:sp>
      <p:sp>
        <p:nvSpPr>
          <p:cNvPr id="3" name="Subtitle 2"/>
          <p:cNvSpPr>
            <a:spLocks noGrp="1"/>
          </p:cNvSpPr>
          <p:nvPr>
            <p:ph type="subTitle" idx="1"/>
          </p:nvPr>
        </p:nvSpPr>
        <p:spPr/>
        <p:txBody>
          <a:bodyPr/>
          <a:lstStyle/>
          <a:p>
            <a:r>
              <a:rPr lang="en-US" sz="4800" dirty="0" err="1"/>
              <a:t>Preeti</a:t>
            </a:r>
            <a:r>
              <a:rPr lang="en-US" sz="4800" dirty="0"/>
              <a:t> Shukla</a:t>
            </a:r>
          </a:p>
          <a:p>
            <a:endParaRPr lang="en-US" dirty="0"/>
          </a:p>
        </p:txBody>
      </p:sp>
    </p:spTree>
    <p:extLst>
      <p:ext uri="{BB962C8B-B14F-4D97-AF65-F5344CB8AC3E}">
        <p14:creationId xmlns:p14="http://schemas.microsoft.com/office/powerpoint/2010/main" val="1807312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588" y="404664"/>
            <a:ext cx="5890384" cy="5760640"/>
          </a:xfrm>
        </p:spPr>
      </p:pic>
    </p:spTree>
    <p:extLst>
      <p:ext uri="{BB962C8B-B14F-4D97-AF65-F5344CB8AC3E}">
        <p14:creationId xmlns:p14="http://schemas.microsoft.com/office/powerpoint/2010/main" val="31149263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2312" y="2991644"/>
            <a:ext cx="2619375" cy="1743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4602376" cy="28529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906" y="404664"/>
            <a:ext cx="4517973" cy="1656184"/>
          </a:xfrm>
          <a:prstGeom prst="rect">
            <a:avLst/>
          </a:prstGeom>
        </p:spPr>
      </p:pic>
    </p:spTree>
    <p:extLst>
      <p:ext uri="{BB962C8B-B14F-4D97-AF65-F5344CB8AC3E}">
        <p14:creationId xmlns:p14="http://schemas.microsoft.com/office/powerpoint/2010/main" val="1185335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CONSTRUCTIVE SUGGESTIONS FOR PRIMARY CARE</a:t>
            </a:r>
            <a:endParaRPr lang="en-GB" dirty="0"/>
          </a:p>
        </p:txBody>
      </p:sp>
      <p:sp>
        <p:nvSpPr>
          <p:cNvPr id="3" name="Content Placeholder 2"/>
          <p:cNvSpPr>
            <a:spLocks noGrp="1"/>
          </p:cNvSpPr>
          <p:nvPr>
            <p:ph idx="1"/>
          </p:nvPr>
        </p:nvSpPr>
        <p:spPr>
          <a:xfrm>
            <a:off x="0" y="2132856"/>
            <a:ext cx="8856984" cy="4525963"/>
          </a:xfrm>
        </p:spPr>
        <p:txBody>
          <a:bodyPr>
            <a:normAutofit/>
          </a:bodyPr>
          <a:lstStyle/>
          <a:p>
            <a:r>
              <a:rPr lang="en-GB" dirty="0" smtClean="0"/>
              <a:t>Ask for clinical </a:t>
            </a:r>
            <a:r>
              <a:rPr lang="en-GB" dirty="0"/>
              <a:t>advice from </a:t>
            </a:r>
            <a:r>
              <a:rPr lang="en-GB" dirty="0" smtClean="0"/>
              <a:t>consultants. </a:t>
            </a:r>
          </a:p>
          <a:p>
            <a:r>
              <a:rPr lang="en-GB" dirty="0" smtClean="0"/>
              <a:t>Receive feedback </a:t>
            </a:r>
            <a:r>
              <a:rPr lang="en-GB" dirty="0"/>
              <a:t>and support </a:t>
            </a:r>
            <a:r>
              <a:rPr lang="en-GB" dirty="0" smtClean="0"/>
              <a:t>on the quality of the referral.</a:t>
            </a:r>
          </a:p>
          <a:p>
            <a:r>
              <a:rPr lang="en-GB" dirty="0" smtClean="0"/>
              <a:t>Reflect on </a:t>
            </a:r>
            <a:r>
              <a:rPr lang="en-GB" dirty="0"/>
              <a:t>feedback and support from consultant on clinical issues following a 2ww </a:t>
            </a:r>
            <a:r>
              <a:rPr lang="en-GB" dirty="0" smtClean="0"/>
              <a:t>referral.</a:t>
            </a:r>
            <a:endParaRPr lang="en-GB" dirty="0"/>
          </a:p>
          <a:p>
            <a:r>
              <a:rPr lang="en-GB" dirty="0" smtClean="0"/>
              <a:t>Let us train a practice cancer champion to help administer the process for you.</a:t>
            </a:r>
            <a:endParaRPr lang="en-GB" dirty="0"/>
          </a:p>
          <a:p>
            <a:endParaRPr lang="en-GB" dirty="0"/>
          </a:p>
        </p:txBody>
      </p:sp>
    </p:spTree>
    <p:extLst>
      <p:ext uri="{BB962C8B-B14F-4D97-AF65-F5344CB8AC3E}">
        <p14:creationId xmlns:p14="http://schemas.microsoft.com/office/powerpoint/2010/main" val="6575280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CONSTRUCTIVE SUGGESTIONS FOR </a:t>
            </a:r>
            <a:r>
              <a:rPr lang="en-GB" dirty="0" smtClean="0"/>
              <a:t>SECONDARY CARE</a:t>
            </a:r>
            <a:endParaRPr lang="en-GB" dirty="0"/>
          </a:p>
        </p:txBody>
      </p:sp>
      <p:sp>
        <p:nvSpPr>
          <p:cNvPr id="3" name="Content Placeholder 2"/>
          <p:cNvSpPr>
            <a:spLocks noGrp="1"/>
          </p:cNvSpPr>
          <p:nvPr>
            <p:ph idx="1"/>
          </p:nvPr>
        </p:nvSpPr>
        <p:spPr>
          <a:xfrm>
            <a:off x="107504" y="1600200"/>
            <a:ext cx="8856984" cy="4525963"/>
          </a:xfrm>
        </p:spPr>
        <p:txBody>
          <a:bodyPr/>
          <a:lstStyle/>
          <a:p>
            <a:r>
              <a:rPr lang="en-GB" dirty="0" smtClean="0"/>
              <a:t>Be contactable </a:t>
            </a:r>
            <a:r>
              <a:rPr lang="en-GB" dirty="0"/>
              <a:t>by G.P.s for clinical </a:t>
            </a:r>
            <a:r>
              <a:rPr lang="en-GB" dirty="0" smtClean="0"/>
              <a:t>advice. "</a:t>
            </a:r>
            <a:r>
              <a:rPr lang="en-GB" dirty="0" err="1" smtClean="0"/>
              <a:t>LeadCancerClinician@elht</a:t>
            </a:r>
            <a:r>
              <a:rPr lang="en-GB" dirty="0" smtClean="0"/>
              <a:t>" </a:t>
            </a:r>
            <a:endParaRPr lang="en-GB" dirty="0"/>
          </a:p>
          <a:p>
            <a:r>
              <a:rPr lang="en-GB" dirty="0" smtClean="0"/>
              <a:t>Offer </a:t>
            </a:r>
            <a:r>
              <a:rPr lang="en-GB" dirty="0"/>
              <a:t>feedback and support </a:t>
            </a:r>
            <a:r>
              <a:rPr lang="en-GB" dirty="0" smtClean="0"/>
              <a:t>to G.P.s on </a:t>
            </a:r>
            <a:r>
              <a:rPr lang="en-GB" dirty="0"/>
              <a:t>clinical issues following a 2ww </a:t>
            </a:r>
            <a:r>
              <a:rPr lang="en-GB" dirty="0" smtClean="0"/>
              <a:t>referral.</a:t>
            </a:r>
          </a:p>
          <a:p>
            <a:r>
              <a:rPr lang="en-GB" dirty="0" smtClean="0"/>
              <a:t>Utilise consultant- </a:t>
            </a:r>
            <a:r>
              <a:rPr lang="en-GB" dirty="0"/>
              <a:t>consultant referral</a:t>
            </a:r>
          </a:p>
          <a:p>
            <a:r>
              <a:rPr lang="en-GB" dirty="0" smtClean="0"/>
              <a:t>Be responsible for results and patient communication.</a:t>
            </a:r>
          </a:p>
        </p:txBody>
      </p:sp>
    </p:spTree>
    <p:extLst>
      <p:ext uri="{BB962C8B-B14F-4D97-AF65-F5344CB8AC3E}">
        <p14:creationId xmlns:p14="http://schemas.microsoft.com/office/powerpoint/2010/main" val="26745492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u="sng" dirty="0">
                <a:hlinkClick r:id="rId2"/>
              </a:rPr>
              <a:t>https://www.youtube.com/watch?v=sI66hcu9fIs</a:t>
            </a:r>
            <a:endParaRPr lang="en-GB" dirty="0"/>
          </a:p>
          <a:p>
            <a:endParaRPr lang="en-GB" dirty="0"/>
          </a:p>
        </p:txBody>
      </p:sp>
    </p:spTree>
    <p:extLst>
      <p:ext uri="{BB962C8B-B14F-4D97-AF65-F5344CB8AC3E}">
        <p14:creationId xmlns:p14="http://schemas.microsoft.com/office/powerpoint/2010/main" val="392391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oline ahern.png"/>
          <p:cNvPicPr>
            <a:picLocks noChangeAspect="1"/>
          </p:cNvPicPr>
          <p:nvPr/>
        </p:nvPicPr>
        <p:blipFill>
          <a:blip r:embed="rId3"/>
          <a:stretch>
            <a:fillRect/>
          </a:stretch>
        </p:blipFill>
        <p:spPr>
          <a:xfrm>
            <a:off x="214282" y="319367"/>
            <a:ext cx="8929718" cy="6073522"/>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Concours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1919</Words>
  <Application>Microsoft Office PowerPoint</Application>
  <PresentationFormat>On-screen Show (4:3)</PresentationFormat>
  <Paragraphs>451</Paragraphs>
  <Slides>87</Slides>
  <Notes>19</Notes>
  <HiddenSlides>0</HiddenSlides>
  <MMClips>0</MMClips>
  <ScaleCrop>false</ScaleCrop>
  <HeadingPairs>
    <vt:vector size="4" baseType="variant">
      <vt:variant>
        <vt:lpstr>Theme</vt:lpstr>
      </vt:variant>
      <vt:variant>
        <vt:i4>4</vt:i4>
      </vt:variant>
      <vt:variant>
        <vt:lpstr>Slide Titles</vt:lpstr>
      </vt:variant>
      <vt:variant>
        <vt:i4>87</vt:i4>
      </vt:variant>
    </vt:vector>
  </HeadingPairs>
  <TitlesOfParts>
    <vt:vector size="91" baseType="lpstr">
      <vt:lpstr>Office Theme</vt:lpstr>
      <vt:lpstr>Civic</vt:lpstr>
      <vt:lpstr>Facet</vt:lpstr>
      <vt:lpstr>Concourse</vt:lpstr>
      <vt:lpstr>1st half GP cancer event 3003017 https://www.youtube.com/watch?v=Tgcc5V9Hu3g Heroes 1:14-1:48</vt:lpstr>
      <vt:lpstr>WELCOME</vt:lpstr>
      <vt:lpstr>WHO HAS DIED OF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SHOULD WE MAKE 2WW REFERRALS</vt:lpstr>
      <vt:lpstr>PowerPoint Presentation</vt:lpstr>
      <vt:lpstr>WE REFER LESS THAN AVERAGE</vt:lpstr>
      <vt:lpstr>PowerPoint Presentation</vt:lpstr>
      <vt:lpstr>PowerPoint Presentation</vt:lpstr>
      <vt:lpstr>Referrals per tumour group</vt:lpstr>
      <vt:lpstr>WE HAVE GOOD CONVERSION RATES </vt:lpstr>
      <vt:lpstr>PowerPoint Presentation</vt:lpstr>
      <vt:lpstr>WE HAVE GOOD ROUTE TO DIAGNOSIS</vt:lpstr>
      <vt:lpstr>WE HAVE LATER STAGE OF DIAGNOSIS</vt:lpstr>
      <vt:lpstr>PowerPoint Presentation</vt:lpstr>
      <vt:lpstr>WE HAVE POORER ONE YEAR SURVIVAL RATE</vt:lpstr>
      <vt:lpstr>https://fingertips.phe.org.uk/profile/cancerservices/</vt:lpstr>
      <vt:lpstr>CONCLUSION- THANK YOU!</vt:lpstr>
      <vt:lpstr>BETTER PATIENT PATHWAYS FOR SUSPECTED CANCER</vt:lpstr>
      <vt:lpstr>PowerPoint Presentation</vt:lpstr>
      <vt:lpstr>G.P. FEEDBACK CLINICAL CASES</vt:lpstr>
      <vt:lpstr>5 COMMON AND CHALLENGING CANCERS</vt:lpstr>
      <vt:lpstr>DERMATOLOGY REFERRAL DATA</vt:lpstr>
      <vt:lpstr>SKIN QUESTIONS -Neil Smith</vt:lpstr>
      <vt:lpstr>New Intermediate Skin Referral Form Suspected BCC &amp; benign moles of concern </vt:lpstr>
      <vt:lpstr>IMPROVED 2WR SKIN 2017</vt:lpstr>
      <vt:lpstr>REMINDER ABOUT INVESTIGATIONS</vt:lpstr>
      <vt:lpstr>LUNG</vt:lpstr>
      <vt:lpstr>LUNG QUESTION- Fawad Zaman</vt:lpstr>
      <vt:lpstr>Malignancy Unknown Origin </vt:lpstr>
      <vt:lpstr>PowerPoint Presentation</vt:lpstr>
      <vt:lpstr>MUO QUESTION- Ana Ferreira</vt:lpstr>
      <vt:lpstr>MUO/CUP</vt:lpstr>
      <vt:lpstr>SUSPECTED MALIGNANCY OF UNKNOWN ORIGIN -1</vt:lpstr>
      <vt:lpstr>SUSPECTED MALIGNANCY OF UNKNOWN ORIGIN - 2</vt:lpstr>
      <vt:lpstr>SUSPECTED MALIGNANCY OF UNKNOWN ORIGIN - 3</vt:lpstr>
      <vt:lpstr>CHALLENGES of MUO PILOT</vt:lpstr>
      <vt:lpstr>PAEDIATRIC  2016</vt:lpstr>
      <vt:lpstr>PAEDIATRIC QUESTION- Vanessa Holme</vt:lpstr>
      <vt:lpstr>Diagnosing Paediatric Cancer</vt:lpstr>
      <vt:lpstr>Children’s Cancer</vt:lpstr>
      <vt:lpstr>Types of Childhood Cancer</vt:lpstr>
      <vt:lpstr>Important Features</vt:lpstr>
      <vt:lpstr>Lymphadenopathy </vt:lpstr>
      <vt:lpstr>Take Home Messages</vt:lpstr>
      <vt:lpstr>SCOTTISH CHILDREN</vt:lpstr>
      <vt:lpstr>LOWER GI 2016</vt:lpstr>
      <vt:lpstr>LOWER GI QUESTION- Adnan Sheikh</vt:lpstr>
      <vt:lpstr>PowerPoint Presentation</vt:lpstr>
      <vt:lpstr>IMPROVING COMMUNICATION BETWEEN PRIMARY AND SECONDARY CARE</vt:lpstr>
      <vt:lpstr>PowerPoint Presentation</vt:lpstr>
      <vt:lpstr>Consultant want</vt:lpstr>
      <vt:lpstr>BEST ADVICE FOR INVESTIGATIONS AND REFERALS FOR CANCER</vt:lpstr>
      <vt:lpstr>G.P. feedback</vt:lpstr>
      <vt:lpstr>G.P. want- Better clinical communication CANCER</vt:lpstr>
      <vt:lpstr>PowerPoint Presentation</vt:lpstr>
      <vt:lpstr>G.P. want- Better clinical communication HOSPITAL CONSULTANTS TO:</vt:lpstr>
      <vt:lpstr>Improving Communication between Primary and Secondary Care </vt:lpstr>
      <vt:lpstr>PowerPoint Presentation</vt:lpstr>
      <vt:lpstr>NHS Contractual Changes</vt:lpstr>
      <vt:lpstr>Local Access</vt:lpstr>
      <vt:lpstr>Discharge Summaries</vt:lpstr>
      <vt:lpstr>Clinic Letters</vt:lpstr>
      <vt:lpstr>Onward Referral of Patients</vt:lpstr>
      <vt:lpstr>Medication on Discharge</vt:lpstr>
      <vt:lpstr>Results and Treatment</vt:lpstr>
      <vt:lpstr>Sick notes</vt:lpstr>
      <vt:lpstr>PowerPoint Presentation</vt:lpstr>
      <vt:lpstr>Thank you </vt:lpstr>
      <vt:lpstr>PowerPoint Presentation</vt:lpstr>
      <vt:lpstr>PowerPoint Presentation</vt:lpstr>
      <vt:lpstr>CONSTRUCTIVE SUGGESTIONS FOR PRIMARY CARE</vt:lpstr>
      <vt:lpstr>CONSTRUCTIVE SUGGESTIONS FOR SECONDARY CARE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have GP cancer event 3003017</dc:title>
  <dc:creator>Owner</dc:creator>
  <cp:lastModifiedBy>Smith Neil (BWDCCG)</cp:lastModifiedBy>
  <cp:revision>18</cp:revision>
  <dcterms:created xsi:type="dcterms:W3CDTF">2017-03-26T13:20:36Z</dcterms:created>
  <dcterms:modified xsi:type="dcterms:W3CDTF">2017-03-28T15:00:53Z</dcterms:modified>
</cp:coreProperties>
</file>